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5" r:id="rId4"/>
    <p:sldId id="258" r:id="rId5"/>
    <p:sldId id="259" r:id="rId6"/>
    <p:sldId id="260" r:id="rId7"/>
    <p:sldId id="266" r:id="rId8"/>
    <p:sldId id="261" r:id="rId9"/>
    <p:sldId id="268" r:id="rId10"/>
    <p:sldId id="270" r:id="rId11"/>
    <p:sldId id="262" r:id="rId12"/>
    <p:sldId id="264"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Q5hgV2U3GmwNGiJJPI67Qae+H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71374-7B35-E233-2118-6BE2E6740EF1}" v="542" dt="2023-10-22T06:21:52.606"/>
    <p1510:client id="{EEBE6EFB-82ED-5B5C-9DC8-6B236A2AE51B}" v="83" dt="2023-10-22T06:22:25.644"/>
    <p1510:client id="{FEE24D2F-B9CB-803E-DB36-54000168BFA7}" v="41" dt="2023-10-22T06:04:44.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3889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5299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9421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8651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1"/>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1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1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2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1"/>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2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4" name="Google Shape;5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
        <p:cNvGrpSpPr/>
        <p:nvPr/>
      </p:nvGrpSpPr>
      <p:grpSpPr>
        <a:xfrm>
          <a:off x="0" y="0"/>
          <a:ext cx="0" cy="0"/>
          <a:chOff x="0" y="0"/>
          <a:chExt cx="0" cy="0"/>
        </a:xfrm>
      </p:grpSpPr>
      <p:sp>
        <p:nvSpPr>
          <p:cNvPr id="20" name="Google Shape;20;p13"/>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 name="Google Shape;21;p13"/>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22" name="Google Shape;22;p13"/>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3" name="Google Shape;23;p13"/>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 name="Google Shape;24;p1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5" name="Google Shape;2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0" name="Google Shape;3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1"/>
        <p:cNvGrpSpPr/>
        <p:nvPr/>
      </p:nvGrpSpPr>
      <p:grpSpPr>
        <a:xfrm>
          <a:off x="0" y="0"/>
          <a:ext cx="0" cy="0"/>
          <a:chOff x="0" y="0"/>
          <a:chExt cx="0" cy="0"/>
        </a:xfrm>
      </p:grpSpPr>
      <p:cxnSp>
        <p:nvCxnSpPr>
          <p:cNvPr id="32" name="Google Shape;32;p16"/>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33" name="Google Shape;33;p16"/>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9" name="Google Shape;3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5" name="Google Shape;4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6" name="Google Shape;4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 descr="White cloud in front of dark blue star-filled sky"/>
          <p:cNvPicPr preferRelativeResize="0"/>
          <p:nvPr/>
        </p:nvPicPr>
        <p:blipFill rotWithShape="1">
          <a:blip r:embed="rId3">
            <a:alphaModFix/>
          </a:blip>
          <a:srcRect r="1718" b="17066"/>
          <a:stretch/>
        </p:blipFill>
        <p:spPr>
          <a:xfrm>
            <a:off x="0" y="0"/>
            <a:ext cx="9144001" cy="5143500"/>
          </a:xfrm>
          <a:prstGeom prst="rect">
            <a:avLst/>
          </a:prstGeom>
          <a:noFill/>
          <a:ln>
            <a:noFill/>
          </a:ln>
        </p:spPr>
      </p:pic>
      <p:sp>
        <p:nvSpPr>
          <p:cNvPr id="105" name="Google Shape;105;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a:lnSpc>
                <a:spcPct val="100000"/>
              </a:lnSpc>
              <a:spcBef>
                <a:spcPts val="0"/>
              </a:spcBef>
              <a:spcAft>
                <a:spcPts val="0"/>
              </a:spcAft>
              <a:buNone/>
            </a:pPr>
            <a:r>
              <a:rPr lang="en" sz="6000"/>
              <a:t>STELLARQUEST</a:t>
            </a:r>
            <a:endParaRPr lang="en-US"/>
          </a:p>
        </p:txBody>
      </p:sp>
      <p:sp>
        <p:nvSpPr>
          <p:cNvPr id="106" name="Google Shape;106;p1"/>
          <p:cNvSpPr txBox="1">
            <a:spLocks noGrp="1"/>
          </p:cNvSpPr>
          <p:nvPr>
            <p:ph type="subTitle" idx="1"/>
          </p:nvPr>
        </p:nvSpPr>
        <p:spPr>
          <a:xfrm>
            <a:off x="510450" y="3182343"/>
            <a:ext cx="8123100" cy="1545000"/>
          </a:xfrm>
          <a:prstGeom prst="rect">
            <a:avLst/>
          </a:prstGeom>
          <a:noFill/>
          <a:ln>
            <a:noFill/>
          </a:ln>
        </p:spPr>
        <p:txBody>
          <a:bodyPr spcFirstLastPara="1" wrap="square" lIns="91425" tIns="91425" rIns="91425" bIns="91425" anchor="t" anchorCtr="0">
            <a:noAutofit/>
          </a:bodyPr>
          <a:lstStyle/>
          <a:p>
            <a:pPr marL="0" indent="0"/>
            <a:r>
              <a:rPr lang="en" sz="1800" dirty="0"/>
              <a:t>Your Team Name Goes Here: Holy Coders</a:t>
            </a:r>
            <a:endParaRPr lang="en-US" sz="1800"/>
          </a:p>
          <a:p>
            <a:pPr marL="0" indent="0"/>
            <a:r>
              <a:rPr lang="en" sz="1800" dirty="0"/>
              <a:t>Team Members Names: Varsha P, </a:t>
            </a:r>
            <a:r>
              <a:rPr lang="en" sz="1800" err="1"/>
              <a:t>Paayas</a:t>
            </a:r>
            <a:r>
              <a:rPr lang="en" sz="1800" dirty="0"/>
              <a:t> P, Rahul Sreenivasan, Krithika S</a:t>
            </a:r>
          </a:p>
          <a:p>
            <a:pPr marL="0" indent="0"/>
            <a:r>
              <a:rPr lang="en" sz="1800" dirty="0"/>
              <a:t>Your Team Head’s Email Id Goes Here: varshaavvchennai@gmail.com</a:t>
            </a:r>
          </a:p>
        </p:txBody>
      </p:sp>
      <p:cxnSp>
        <p:nvCxnSpPr>
          <p:cNvPr id="107" name="Google Shape;107;p1"/>
          <p:cNvCxnSpPr/>
          <p:nvPr/>
        </p:nvCxnSpPr>
        <p:spPr>
          <a:xfrm>
            <a:off x="615150" y="2998025"/>
            <a:ext cx="500400" cy="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258531" y="1812173"/>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Experiment </a:t>
            </a:r>
            <a:endParaRPr/>
          </a:p>
          <a:p>
            <a:pPr marL="0" lvl="0" indent="0" algn="ctr" rtl="0">
              <a:lnSpc>
                <a:spcPct val="100000"/>
              </a:lnSpc>
              <a:spcBef>
                <a:spcPts val="0"/>
              </a:spcBef>
              <a:spcAft>
                <a:spcPts val="0"/>
              </a:spcAft>
              <a:buSzPts val="4200"/>
              <a:buNone/>
            </a:pPr>
            <a:r>
              <a:rPr lang="en"/>
              <a:t>Data / Results</a:t>
            </a:r>
            <a:endParaRPr/>
          </a:p>
        </p:txBody>
      </p:sp>
      <p:pic>
        <p:nvPicPr>
          <p:cNvPr id="2" name="Picture 1" descr="A screenshot of a video game&#10;&#10;Description automatically generated">
            <a:extLst>
              <a:ext uri="{FF2B5EF4-FFF2-40B4-BE49-F238E27FC236}">
                <a16:creationId xmlns:a16="http://schemas.microsoft.com/office/drawing/2014/main" id="{0E992A4B-D45D-FE36-0B67-BFD42DFEFED7}"/>
              </a:ext>
            </a:extLst>
          </p:cNvPr>
          <p:cNvPicPr>
            <a:picLocks noChangeAspect="1"/>
          </p:cNvPicPr>
          <p:nvPr/>
        </p:nvPicPr>
        <p:blipFill>
          <a:blip r:embed="rId3"/>
          <a:stretch>
            <a:fillRect/>
          </a:stretch>
        </p:blipFill>
        <p:spPr>
          <a:xfrm>
            <a:off x="4613817" y="1463945"/>
            <a:ext cx="4467458" cy="2208639"/>
          </a:xfrm>
          <a:prstGeom prst="rect">
            <a:avLst/>
          </a:prstGeom>
        </p:spPr>
      </p:pic>
    </p:spTree>
    <p:extLst>
      <p:ext uri="{BB962C8B-B14F-4D97-AF65-F5344CB8AC3E}">
        <p14:creationId xmlns:p14="http://schemas.microsoft.com/office/powerpoint/2010/main" val="62943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a:spLocks noGrp="1"/>
          </p:cNvSpPr>
          <p:nvPr>
            <p:ph type="title" idx="4294967295"/>
          </p:nvPr>
        </p:nvSpPr>
        <p:spPr>
          <a:xfrm>
            <a:off x="283822" y="96549"/>
            <a:ext cx="4084500" cy="68470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Our discoveries</a:t>
            </a:r>
            <a:endParaRPr sz="3600" dirty="0"/>
          </a:p>
        </p:txBody>
      </p:sp>
      <p:sp>
        <p:nvSpPr>
          <p:cNvPr id="174" name="Google Shape;174;p7"/>
          <p:cNvSpPr txBox="1">
            <a:spLocks noGrp="1"/>
          </p:cNvSpPr>
          <p:nvPr>
            <p:ph type="body" idx="4294967295"/>
          </p:nvPr>
        </p:nvSpPr>
        <p:spPr>
          <a:xfrm>
            <a:off x="506484" y="960713"/>
            <a:ext cx="8129532" cy="3883663"/>
          </a:xfrm>
          <a:prstGeom prst="rect">
            <a:avLst/>
          </a:prstGeom>
          <a:noFill/>
          <a:ln>
            <a:noFill/>
          </a:ln>
        </p:spPr>
        <p:txBody>
          <a:bodyPr spcFirstLastPara="1" wrap="square" lIns="91425" tIns="91425" rIns="91425" bIns="91425" anchor="t" anchorCtr="0">
            <a:noAutofit/>
          </a:bodyPr>
          <a:lstStyle/>
          <a:p>
            <a:pPr marL="285750" indent="-285750" algn="just">
              <a:lnSpc>
                <a:spcPct val="150000"/>
              </a:lnSpc>
              <a:buAutoNum type="arabicPeriod"/>
            </a:pPr>
            <a:r>
              <a:rPr lang="en" sz="1400" b="1" dirty="0">
                <a:solidFill>
                  <a:schemeClr val="tx1">
                    <a:lumMod val="90000"/>
                    <a:lumOff val="10000"/>
                  </a:schemeClr>
                </a:solidFill>
              </a:rPr>
              <a:t>Understanding data:</a:t>
            </a:r>
            <a:r>
              <a:rPr lang="en" sz="1400" dirty="0">
                <a:solidFill>
                  <a:schemeClr val="tx1">
                    <a:lumMod val="90000"/>
                    <a:lumOff val="10000"/>
                  </a:schemeClr>
                </a:solidFill>
              </a:rPr>
              <a:t> Learn key concepts like celestial sphere, celestial equator, photometric system, and redshift for better data comprehension.</a:t>
            </a:r>
            <a:endParaRPr lang="en-US" sz="1400">
              <a:solidFill>
                <a:schemeClr val="tx1">
                  <a:lumMod val="90000"/>
                  <a:lumOff val="10000"/>
                </a:schemeClr>
              </a:solidFill>
            </a:endParaRPr>
          </a:p>
          <a:p>
            <a:pPr marL="285750" indent="-285750" algn="just">
              <a:lnSpc>
                <a:spcPct val="150000"/>
              </a:lnSpc>
              <a:buAutoNum type="arabicPeriod"/>
            </a:pPr>
            <a:r>
              <a:rPr lang="en" sz="1400" b="1" dirty="0">
                <a:solidFill>
                  <a:schemeClr val="tx1">
                    <a:lumMod val="90000"/>
                    <a:lumOff val="10000"/>
                  </a:schemeClr>
                </a:solidFill>
              </a:rPr>
              <a:t>Problem types:</a:t>
            </a:r>
            <a:r>
              <a:rPr lang="en" sz="1400" dirty="0">
                <a:solidFill>
                  <a:schemeClr val="tx1">
                    <a:lumMod val="90000"/>
                    <a:lumOff val="10000"/>
                  </a:schemeClr>
                </a:solidFill>
              </a:rPr>
              <a:t> Identify the problem type to choose appropriate algorithms and techniques.</a:t>
            </a:r>
          </a:p>
          <a:p>
            <a:pPr marL="285750" indent="-285750" algn="just">
              <a:lnSpc>
                <a:spcPct val="150000"/>
              </a:lnSpc>
              <a:buAutoNum type="arabicPeriod"/>
            </a:pPr>
            <a:r>
              <a:rPr lang="en" sz="1400" b="1" dirty="0">
                <a:solidFill>
                  <a:schemeClr val="tx1">
                    <a:lumMod val="90000"/>
                    <a:lumOff val="10000"/>
                  </a:schemeClr>
                </a:solidFill>
              </a:rPr>
              <a:t>Performance metrics:</a:t>
            </a:r>
            <a:r>
              <a:rPr lang="en" sz="1400" dirty="0">
                <a:solidFill>
                  <a:schemeClr val="tx1">
                    <a:lumMod val="90000"/>
                    <a:lumOff val="10000"/>
                  </a:schemeClr>
                </a:solidFill>
              </a:rPr>
              <a:t> Select metrics to evaluate model performance accurately.</a:t>
            </a:r>
          </a:p>
          <a:p>
            <a:pPr marL="285750" indent="-285750" algn="just">
              <a:lnSpc>
                <a:spcPct val="150000"/>
              </a:lnSpc>
              <a:buAutoNum type="arabicPeriod"/>
            </a:pPr>
            <a:r>
              <a:rPr lang="en" sz="1400" b="1" dirty="0">
                <a:solidFill>
                  <a:schemeClr val="tx1">
                    <a:lumMod val="90000"/>
                    <a:lumOff val="10000"/>
                  </a:schemeClr>
                </a:solidFill>
              </a:rPr>
              <a:t>Objectives and constraints:</a:t>
            </a:r>
            <a:r>
              <a:rPr lang="en" sz="1400" dirty="0">
                <a:solidFill>
                  <a:schemeClr val="tx1">
                    <a:lumMod val="90000"/>
                    <a:lumOff val="10000"/>
                  </a:schemeClr>
                </a:solidFill>
              </a:rPr>
              <a:t> Define goals and constraints to optimize machine learning models.</a:t>
            </a:r>
          </a:p>
          <a:p>
            <a:pPr marL="285750" indent="-285750" algn="just">
              <a:lnSpc>
                <a:spcPct val="150000"/>
              </a:lnSpc>
              <a:buAutoNum type="arabicPeriod"/>
            </a:pPr>
            <a:r>
              <a:rPr lang="en" sz="1400" b="1" dirty="0">
                <a:solidFill>
                  <a:schemeClr val="tx1">
                    <a:lumMod val="90000"/>
                    <a:lumOff val="10000"/>
                  </a:schemeClr>
                </a:solidFill>
              </a:rPr>
              <a:t>Model selection:</a:t>
            </a:r>
            <a:r>
              <a:rPr lang="en" sz="1400" dirty="0">
                <a:solidFill>
                  <a:schemeClr val="tx1">
                    <a:lumMod val="90000"/>
                    <a:lumOff val="10000"/>
                  </a:schemeClr>
                </a:solidFill>
              </a:rPr>
              <a:t> Choose models and techniques to improve accuracy and efficiency.</a:t>
            </a:r>
          </a:p>
          <a:p>
            <a:pPr marL="285750" indent="-285750" algn="just">
              <a:lnSpc>
                <a:spcPct val="150000"/>
              </a:lnSpc>
              <a:buAutoNum type="arabicPeriod"/>
            </a:pPr>
            <a:r>
              <a:rPr lang="en" sz="1400" b="1" dirty="0">
                <a:solidFill>
                  <a:schemeClr val="tx1">
                    <a:lumMod val="90000"/>
                    <a:lumOff val="10000"/>
                  </a:schemeClr>
                </a:solidFill>
              </a:rPr>
              <a:t>Feature engineering:</a:t>
            </a:r>
            <a:r>
              <a:rPr lang="en" sz="1400" dirty="0">
                <a:solidFill>
                  <a:schemeClr val="tx1">
                    <a:lumMod val="90000"/>
                    <a:lumOff val="10000"/>
                  </a:schemeClr>
                </a:solidFill>
              </a:rPr>
              <a:t> Enhance model accuracy by selecting, extracting, and transforming relevant features.</a:t>
            </a:r>
          </a:p>
          <a:p>
            <a:pPr marL="285750" indent="-285750" algn="just">
              <a:lnSpc>
                <a:spcPct val="150000"/>
              </a:lnSpc>
              <a:buAutoNum type="arabicPeriod"/>
            </a:pPr>
            <a:r>
              <a:rPr lang="en" sz="1400" b="1" dirty="0">
                <a:solidFill>
                  <a:schemeClr val="tx1">
                    <a:lumMod val="90000"/>
                    <a:lumOff val="10000"/>
                  </a:schemeClr>
                </a:solidFill>
              </a:rPr>
              <a:t>Practical skills development:</a:t>
            </a:r>
            <a:r>
              <a:rPr lang="en" sz="1400" dirty="0">
                <a:solidFill>
                  <a:schemeClr val="tx1">
                    <a:lumMod val="90000"/>
                    <a:lumOff val="10000"/>
                  </a:schemeClr>
                </a:solidFill>
              </a:rPr>
              <a:t> Gain hands-on experience in data cleaning, preprocessing, model selection, and performance evaluation.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Conclusion</a:t>
            </a:r>
            <a:endParaRPr sz="3600"/>
          </a:p>
        </p:txBody>
      </p:sp>
      <p:sp>
        <p:nvSpPr>
          <p:cNvPr id="188" name="Google Shape;188;p9"/>
          <p:cNvSpPr txBox="1">
            <a:spLocks noGrp="1"/>
          </p:cNvSpPr>
          <p:nvPr>
            <p:ph type="body" idx="1"/>
          </p:nvPr>
        </p:nvSpPr>
        <p:spPr>
          <a:xfrm>
            <a:off x="311700" y="1396375"/>
            <a:ext cx="8520600" cy="3172500"/>
          </a:xfrm>
          <a:prstGeom prst="rect">
            <a:avLst/>
          </a:prstGeom>
          <a:noFill/>
          <a:ln>
            <a:noFill/>
          </a:ln>
        </p:spPr>
        <p:txBody>
          <a:bodyPr spcFirstLastPara="1" wrap="square" lIns="91425" tIns="91425" rIns="91425" bIns="91425" anchor="t" anchorCtr="0">
            <a:noAutofit/>
          </a:bodyPr>
          <a:lstStyle/>
          <a:p>
            <a:pPr marL="0" indent="0" algn="just">
              <a:lnSpc>
                <a:spcPct val="114999"/>
              </a:lnSpc>
              <a:spcAft>
                <a:spcPts val="1600"/>
              </a:spcAft>
              <a:buNone/>
            </a:pPr>
            <a:r>
              <a:rPr lang="en" sz="1600"/>
              <a:t>In conclusion, the StellarQuest project represents a significant milestone in our journey to explore and understand the universe. By harnessing the power of machine learning and advanced deep learning techniques, we have developed a comprehensive classification system for celestial objects. This classification system allows us to gain valuable insights into the physical properties of stars, galaxies, quasars, and black holes, unraveling the mysteries of the cosmos. It not only enhances our understanding but also provides a valuable tool for astronomers and researchers worldwide. With the practical skills gained from this project, we are better equipped to handle complex machine learning tasks and contribute to the advancement of scientific knowledge. The StellarQuest project is a testament to the power of technology and our unwavering curiosity to explore the depths of the universe.</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Motivation</a:t>
            </a:r>
            <a:endParaRPr sz="3600"/>
          </a:p>
        </p:txBody>
      </p:sp>
      <p:sp>
        <p:nvSpPr>
          <p:cNvPr id="113" name="Google Shape;113;p2"/>
          <p:cNvSpPr txBox="1">
            <a:spLocks noGrp="1"/>
          </p:cNvSpPr>
          <p:nvPr>
            <p:ph type="body" idx="1"/>
          </p:nvPr>
        </p:nvSpPr>
        <p:spPr>
          <a:xfrm>
            <a:off x="311700" y="1396375"/>
            <a:ext cx="8520600" cy="3172500"/>
          </a:xfrm>
          <a:prstGeom prst="rect">
            <a:avLst/>
          </a:prstGeom>
          <a:noFill/>
          <a:ln>
            <a:noFill/>
          </a:ln>
        </p:spPr>
        <p:txBody>
          <a:bodyPr spcFirstLastPara="1" wrap="square" lIns="91425" tIns="91425" rIns="91425" bIns="91425" anchor="t" anchorCtr="0">
            <a:noAutofit/>
          </a:bodyPr>
          <a:lstStyle/>
          <a:p>
            <a:pPr indent="-457200" algn="just">
              <a:lnSpc>
                <a:spcPct val="150000"/>
              </a:lnSpc>
              <a:buAutoNum type="arabicPeriod"/>
            </a:pPr>
            <a:r>
              <a:rPr lang="en" sz="1600">
                <a:solidFill>
                  <a:schemeClr val="accent5">
                    <a:lumMod val="50000"/>
                  </a:schemeClr>
                </a:solidFill>
              </a:rPr>
              <a:t>The StellarQuest project is motivated by our innate desire to explore and understand the universe. Astronomy has captivated people for centuries, and there is still much to discover about the celestial objects that populate our cosmos.</a:t>
            </a:r>
            <a:endParaRPr lang="en-US" sz="1600">
              <a:solidFill>
                <a:schemeClr val="accent5">
                  <a:lumMod val="50000"/>
                </a:schemeClr>
              </a:solidFill>
            </a:endParaRPr>
          </a:p>
          <a:p>
            <a:pPr indent="-457200" algn="just">
              <a:lnSpc>
                <a:spcPct val="150000"/>
              </a:lnSpc>
              <a:buAutoNum type="arabicPeriod"/>
            </a:pPr>
            <a:r>
              <a:rPr lang="en" sz="1600">
                <a:solidFill>
                  <a:schemeClr val="accent5">
                    <a:lumMod val="50000"/>
                  </a:schemeClr>
                </a:solidFill>
              </a:rPr>
              <a:t>By classifying stars, galaxies, quasars, and black holes, we gain insights into their physical properties and unravel the mysteries of the cosmos.</a:t>
            </a:r>
          </a:p>
          <a:p>
            <a:pPr indent="-457200" algn="just">
              <a:lnSpc>
                <a:spcPct val="150000"/>
              </a:lnSpc>
              <a:buAutoNum type="arabicPeriod"/>
            </a:pPr>
            <a:r>
              <a:rPr lang="en" sz="1600">
                <a:solidFill>
                  <a:schemeClr val="accent5">
                    <a:lumMod val="50000"/>
                  </a:schemeClr>
                </a:solidFill>
              </a:rPr>
              <a:t>Using advanced deep learning techniques, the project creates an efficient and accurate system for classifying celestial objects, benefiting astronomers and researchers worldwide.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Motivation</a:t>
            </a:r>
            <a:endParaRPr sz="3600"/>
          </a:p>
        </p:txBody>
      </p:sp>
      <p:sp>
        <p:nvSpPr>
          <p:cNvPr id="113" name="Google Shape;113;p2"/>
          <p:cNvSpPr txBox="1">
            <a:spLocks noGrp="1"/>
          </p:cNvSpPr>
          <p:nvPr>
            <p:ph type="body" idx="1"/>
          </p:nvPr>
        </p:nvSpPr>
        <p:spPr>
          <a:xfrm>
            <a:off x="244901" y="1225667"/>
            <a:ext cx="8520600" cy="3172500"/>
          </a:xfrm>
          <a:prstGeom prst="rect">
            <a:avLst/>
          </a:prstGeom>
          <a:noFill/>
          <a:ln>
            <a:noFill/>
          </a:ln>
        </p:spPr>
        <p:txBody>
          <a:bodyPr spcFirstLastPara="1" wrap="square" lIns="91425" tIns="91425" rIns="91425" bIns="91425" anchor="t" anchorCtr="0">
            <a:noAutofit/>
          </a:bodyPr>
          <a:lstStyle/>
          <a:p>
            <a:pPr algn="just">
              <a:lnSpc>
                <a:spcPct val="114999"/>
              </a:lnSpc>
              <a:buAutoNum type="arabicPeriod"/>
            </a:pPr>
            <a:r>
              <a:rPr lang="en" sz="1600">
                <a:solidFill>
                  <a:schemeClr val="accent5">
                    <a:lumMod val="50000"/>
                  </a:schemeClr>
                </a:solidFill>
              </a:rPr>
              <a:t>The Hubble Space Telescope, launched in 1990, has provided countless breathtaking images and scientific data, fueling public interest in astronomy.</a:t>
            </a:r>
            <a:endParaRPr lang="en-US" sz="1600">
              <a:solidFill>
                <a:schemeClr val="accent5">
                  <a:lumMod val="50000"/>
                </a:schemeClr>
              </a:solidFill>
            </a:endParaRPr>
          </a:p>
          <a:p>
            <a:pPr algn="just">
              <a:lnSpc>
                <a:spcPct val="114999"/>
              </a:lnSpc>
              <a:buAutoNum type="arabicPeriod"/>
            </a:pPr>
            <a:r>
              <a:rPr lang="en" sz="1600">
                <a:solidFill>
                  <a:schemeClr val="accent5">
                    <a:lumMod val="50000"/>
                  </a:schemeClr>
                </a:solidFill>
              </a:rPr>
              <a:t>The Large Hadron Collider, a particle physics experiment, involves over 10,000 scientists and engineers, showing the collaborative nature of astrophysical research.</a:t>
            </a:r>
          </a:p>
          <a:p>
            <a:pPr algn="just">
              <a:lnSpc>
                <a:spcPct val="114999"/>
              </a:lnSpc>
              <a:buAutoNum type="arabicPeriod"/>
            </a:pPr>
            <a:r>
              <a:rPr lang="en" sz="1600">
                <a:solidFill>
                  <a:schemeClr val="accent5">
                    <a:lumMod val="50000"/>
                  </a:schemeClr>
                </a:solidFill>
              </a:rPr>
              <a:t>The development of machine learning techniques has significantly improved the accuracy of object classification in astronomy, making it an exciting field for technological advancements.</a:t>
            </a:r>
          </a:p>
          <a:p>
            <a:pPr algn="just">
              <a:lnSpc>
                <a:spcPct val="114999"/>
              </a:lnSpc>
              <a:buAutoNum type="arabicPeriod"/>
            </a:pPr>
            <a:r>
              <a:rPr lang="en" sz="1600">
                <a:solidFill>
                  <a:schemeClr val="accent5">
                    <a:lumMod val="50000"/>
                  </a:schemeClr>
                </a:solidFill>
              </a:rPr>
              <a:t>The Kepler Space Telescope has identified over 2,600 exoplanets, emphasizing the need for advanced tools to understand and categorize celestial objects.</a:t>
            </a:r>
          </a:p>
          <a:p>
            <a:pPr algn="just">
              <a:lnSpc>
                <a:spcPct val="114999"/>
              </a:lnSpc>
              <a:buAutoNum type="arabicPeriod"/>
            </a:pPr>
            <a:r>
              <a:rPr lang="en" sz="1600">
                <a:solidFill>
                  <a:schemeClr val="accent5">
                    <a:lumMod val="50000"/>
                  </a:schemeClr>
                </a:solidFill>
              </a:rPr>
              <a:t>Astronomical data from projects like the Sloan Digital Sky Survey (SDSS) continue to expand our knowledge of the universe, highlighting the importance of classification systems.</a:t>
            </a:r>
          </a:p>
          <a:p>
            <a:pPr indent="-457200" algn="just">
              <a:lnSpc>
                <a:spcPct val="150000"/>
              </a:lnSpc>
              <a:buAutoNum type="arabicPeriod"/>
            </a:pPr>
            <a:endParaRPr lang="en" sz="1600">
              <a:solidFill>
                <a:srgbClr val="980000"/>
              </a:solidFill>
            </a:endParaRPr>
          </a:p>
        </p:txBody>
      </p:sp>
    </p:spTree>
    <p:extLst>
      <p:ext uri="{BB962C8B-B14F-4D97-AF65-F5344CB8AC3E}">
        <p14:creationId xmlns:p14="http://schemas.microsoft.com/office/powerpoint/2010/main" val="224082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265500" y="1816950"/>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The Problem Statement</a:t>
            </a:r>
            <a:endParaRPr/>
          </a:p>
        </p:txBody>
      </p:sp>
      <p:sp>
        <p:nvSpPr>
          <p:cNvPr id="120" name="Google Shape;120;p3"/>
          <p:cNvSpPr txBox="1">
            <a:spLocks noGrp="1"/>
          </p:cNvSpPr>
          <p:nvPr>
            <p:ph type="body" idx="2"/>
          </p:nvPr>
        </p:nvSpPr>
        <p:spPr>
          <a:xfrm>
            <a:off x="4946470" y="933285"/>
            <a:ext cx="3837000" cy="3695100"/>
          </a:xfrm>
          <a:prstGeom prst="rect">
            <a:avLst/>
          </a:prstGeom>
          <a:noFill/>
          <a:ln>
            <a:noFill/>
          </a:ln>
        </p:spPr>
        <p:txBody>
          <a:bodyPr spcFirstLastPara="1" wrap="square" lIns="91425" tIns="91425" rIns="91425" bIns="91425" anchor="ctr" anchorCtr="0">
            <a:noAutofit/>
          </a:bodyPr>
          <a:lstStyle/>
          <a:p>
            <a:pPr marL="0" indent="0" algn="just">
              <a:lnSpc>
                <a:spcPct val="114999"/>
              </a:lnSpc>
              <a:spcAft>
                <a:spcPts val="1600"/>
              </a:spcAft>
              <a:buNone/>
            </a:pPr>
            <a:r>
              <a:rPr lang="en" sz="1400"/>
              <a:t>The current methods of classifying and understanding celestial objects lack efficiency and accuracy, hindering our ability to unravel the mysteries of the universe and gain deeper insights into its physical properties. There is a need for an advanced and reliable system that can effectively classify stars, galaxies, quasars, and black holes, enabling astronomers and researchers to explore and comprehend the cosmos more comprehensively. The goal is to develop a cutting-edge solution that enhances our understanding of the universe and its celestial objects.</a:t>
            </a:r>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Research</a:t>
            </a:r>
            <a:endParaRPr sz="3600"/>
          </a:p>
        </p:txBody>
      </p:sp>
      <p:sp>
        <p:nvSpPr>
          <p:cNvPr id="126" name="Google Shape;126;p4"/>
          <p:cNvSpPr txBox="1">
            <a:spLocks noGrp="1"/>
          </p:cNvSpPr>
          <p:nvPr>
            <p:ph type="body" idx="1"/>
          </p:nvPr>
        </p:nvSpPr>
        <p:spPr>
          <a:xfrm>
            <a:off x="311700" y="1396375"/>
            <a:ext cx="8520600" cy="3172500"/>
          </a:xfrm>
          <a:prstGeom prst="rect">
            <a:avLst/>
          </a:prstGeom>
          <a:noFill/>
          <a:ln>
            <a:noFill/>
          </a:ln>
        </p:spPr>
        <p:txBody>
          <a:bodyPr spcFirstLastPara="1" wrap="square" lIns="91425" tIns="91425" rIns="91425" bIns="91425" anchor="t" anchorCtr="0">
            <a:noAutofit/>
          </a:bodyPr>
          <a:lstStyle/>
          <a:p>
            <a:pPr marL="228600" indent="-228600" algn="just">
              <a:lnSpc>
                <a:spcPct val="114999"/>
              </a:lnSpc>
              <a:buAutoNum type="arabicPeriod"/>
            </a:pPr>
            <a:r>
              <a:rPr lang="en" sz="1600">
                <a:solidFill>
                  <a:schemeClr val="accent5">
                    <a:lumMod val="50000"/>
                  </a:schemeClr>
                </a:solidFill>
              </a:rPr>
              <a:t>We embarked on the research by studying relevant publications, research papers, and real-life examples in the field of astronomy. This laid the groundwork for our project.</a:t>
            </a:r>
            <a:endParaRPr lang="en-US" sz="1600">
              <a:solidFill>
                <a:schemeClr val="accent5">
                  <a:lumMod val="50000"/>
                </a:schemeClr>
              </a:solidFill>
            </a:endParaRPr>
          </a:p>
          <a:p>
            <a:pPr marL="228600" indent="-228600" algn="just">
              <a:lnSpc>
                <a:spcPct val="114999"/>
              </a:lnSpc>
              <a:buAutoNum type="arabicPeriod"/>
            </a:pPr>
            <a:r>
              <a:rPr lang="en" sz="1600">
                <a:solidFill>
                  <a:schemeClr val="accent5">
                    <a:lumMod val="50000"/>
                  </a:schemeClr>
                </a:solidFill>
              </a:rPr>
              <a:t>Our research underscored the importance of understanding the data, identifying machine learning problem types, selecting performance metrics, and defining machine learning objectives and constraints.</a:t>
            </a:r>
          </a:p>
          <a:p>
            <a:pPr marL="228600" indent="-228600" algn="just">
              <a:lnSpc>
                <a:spcPct val="114999"/>
              </a:lnSpc>
              <a:buAutoNum type="arabicPeriod"/>
            </a:pPr>
            <a:r>
              <a:rPr lang="en" sz="1600">
                <a:solidFill>
                  <a:schemeClr val="accent5">
                    <a:lumMod val="50000"/>
                  </a:schemeClr>
                </a:solidFill>
              </a:rPr>
              <a:t>We also learned valuable practical skills in machine learning, encompassing data cleaning, preprocessing, model selection and optimization, and performance evaluation.</a:t>
            </a:r>
          </a:p>
          <a:p>
            <a:pPr marL="0" indent="0">
              <a:lnSpc>
                <a:spcPct val="114999"/>
              </a:lnSpc>
              <a:buNone/>
            </a:pPr>
            <a:endParaRPr lang="en" sz="1200">
              <a:solidFill>
                <a:srgbClr val="D1D5DB"/>
              </a:solidFill>
            </a:endParaRPr>
          </a:p>
          <a:p>
            <a:pPr marL="0" indent="0">
              <a:lnSpc>
                <a:spcPct val="114999"/>
              </a:lnSpc>
              <a:buNone/>
            </a:pPr>
            <a:endParaRPr lang="en" sz="1200">
              <a:solidFill>
                <a:srgbClr val="D1D5D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US" sz="4400"/>
              <a:t>Our Product Architecture</a:t>
            </a:r>
          </a:p>
        </p:txBody>
      </p:sp>
      <p:pic>
        <p:nvPicPr>
          <p:cNvPr id="2" name="Picture 1" descr="StellarQuest [Holy Coders Team-390] – screenshot 4">
            <a:extLst>
              <a:ext uri="{FF2B5EF4-FFF2-40B4-BE49-F238E27FC236}">
                <a16:creationId xmlns:a16="http://schemas.microsoft.com/office/drawing/2014/main" id="{0AF33B5B-8636-69E4-9BD5-D9BAB2A4D86E}"/>
              </a:ext>
            </a:extLst>
          </p:cNvPr>
          <p:cNvPicPr>
            <a:picLocks noChangeAspect="1"/>
          </p:cNvPicPr>
          <p:nvPr/>
        </p:nvPicPr>
        <p:blipFill>
          <a:blip r:embed="rId3"/>
          <a:stretch>
            <a:fillRect/>
          </a:stretch>
        </p:blipFill>
        <p:spPr>
          <a:xfrm>
            <a:off x="4657027" y="1904332"/>
            <a:ext cx="4401942" cy="1627551"/>
          </a:xfrm>
          <a:prstGeom prst="rect">
            <a:avLst/>
          </a:prstGeom>
        </p:spPr>
      </p:pic>
      <p:sp>
        <p:nvSpPr>
          <p:cNvPr id="4" name="Subtitle 3">
            <a:extLst>
              <a:ext uri="{FF2B5EF4-FFF2-40B4-BE49-F238E27FC236}">
                <a16:creationId xmlns:a16="http://schemas.microsoft.com/office/drawing/2014/main" id="{79215DB1-E102-EB39-D03A-38C192E4169A}"/>
              </a:ext>
            </a:extLst>
          </p:cNvPr>
          <p:cNvSpPr>
            <a:spLocks noGrp="1"/>
          </p:cNvSpPr>
          <p:nvPr>
            <p:ph type="subTitle" idx="1"/>
          </p:nvPr>
        </p:nvSpPr>
        <p:spPr/>
        <p:txBody>
          <a:bodyPr/>
          <a:lstStyle/>
          <a:p>
            <a:pPr algn="just"/>
            <a:endParaRPr lang="en-GB" sz="1400"/>
          </a:p>
          <a:p>
            <a:endParaRPr lang="en-GB"/>
          </a:p>
          <a:p>
            <a:endParaRPr lang="en-GB"/>
          </a:p>
          <a:p>
            <a:endParaRPr lang="en-GB"/>
          </a:p>
        </p:txBody>
      </p:sp>
      <p:sp>
        <p:nvSpPr>
          <p:cNvPr id="7" name="TextBox 6">
            <a:extLst>
              <a:ext uri="{FF2B5EF4-FFF2-40B4-BE49-F238E27FC236}">
                <a16:creationId xmlns:a16="http://schemas.microsoft.com/office/drawing/2014/main" id="{E6CE0027-D23F-D465-2B8B-81D863A8A8A7}"/>
              </a:ext>
            </a:extLst>
          </p:cNvPr>
          <p:cNvSpPr txBox="1"/>
          <p:nvPr/>
        </p:nvSpPr>
        <p:spPr>
          <a:xfrm>
            <a:off x="264840" y="2716368"/>
            <a:ext cx="404928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90000"/>
                    <a:lumOff val="10000"/>
                  </a:schemeClr>
                </a:solidFill>
                <a:latin typeface="Proxima Nova"/>
              </a:rPr>
              <a:t>The StellarQuest project utilizes a dataset of 100,000 space observations from the SDSS. Each observation is described by 17 features and a class column identifying stars, galaxies, and quasars. Machine learning algorithms like Logistic Regression, K-Nearest Neighbors, SVM, Decision Tree, Random Forest, XG Boost, and a Stacking Classifier are employed to create an efficient classification system. </a:t>
            </a:r>
            <a:endParaRPr lang="en-US">
              <a:solidFill>
                <a:schemeClr val="tx1">
                  <a:lumMod val="90000"/>
                  <a:lumOff val="1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Experiment </a:t>
            </a:r>
            <a:endParaRPr/>
          </a:p>
          <a:p>
            <a:pPr marL="0" lvl="0" indent="0" algn="ctr" rtl="0">
              <a:lnSpc>
                <a:spcPct val="100000"/>
              </a:lnSpc>
              <a:spcBef>
                <a:spcPts val="0"/>
              </a:spcBef>
              <a:spcAft>
                <a:spcPts val="0"/>
              </a:spcAft>
              <a:buSzPts val="4200"/>
              <a:buNone/>
            </a:pPr>
            <a:r>
              <a:rPr lang="en"/>
              <a:t>Data / Results</a:t>
            </a:r>
            <a:endParaRPr/>
          </a:p>
        </p:txBody>
      </p:sp>
      <p:sp>
        <p:nvSpPr>
          <p:cNvPr id="139" name="Google Shape;139;p6"/>
          <p:cNvSpPr txBox="1">
            <a:spLocks noGrp="1"/>
          </p:cNvSpPr>
          <p:nvPr>
            <p:ph type="subTitle" idx="1"/>
          </p:nvPr>
        </p:nvSpPr>
        <p:spPr>
          <a:xfrm>
            <a:off x="516402" y="2838697"/>
            <a:ext cx="3543396" cy="1554585"/>
          </a:xfrm>
          <a:prstGeom prst="rect">
            <a:avLst/>
          </a:prstGeom>
          <a:noFill/>
          <a:ln>
            <a:noFill/>
          </a:ln>
        </p:spPr>
        <p:txBody>
          <a:bodyPr spcFirstLastPara="1" wrap="square" lIns="91425" tIns="91425" rIns="91425" bIns="91425" anchor="t" anchorCtr="0">
            <a:noAutofit/>
          </a:bodyPr>
          <a:lstStyle/>
          <a:p>
            <a:pPr marL="0" indent="0" algn="just"/>
            <a:r>
              <a:rPr lang="en" sz="2000"/>
              <a:t>Comparison of the SDSS dataset before and after applying the SMOTE data augmentation technique.</a:t>
            </a:r>
            <a:endParaRPr lang="en-US" sz="2000"/>
          </a:p>
        </p:txBody>
      </p:sp>
      <p:pic>
        <p:nvPicPr>
          <p:cNvPr id="2" name="Picture 1" descr="StellarQuest [Holy Coders Team-390] – screenshot 5">
            <a:extLst>
              <a:ext uri="{FF2B5EF4-FFF2-40B4-BE49-F238E27FC236}">
                <a16:creationId xmlns:a16="http://schemas.microsoft.com/office/drawing/2014/main" id="{16DF70E9-C88E-77C7-86EA-CBA5C67F5521}"/>
              </a:ext>
            </a:extLst>
          </p:cNvPr>
          <p:cNvPicPr>
            <a:picLocks noChangeAspect="1"/>
          </p:cNvPicPr>
          <p:nvPr/>
        </p:nvPicPr>
        <p:blipFill>
          <a:blip r:embed="rId3"/>
          <a:stretch>
            <a:fillRect/>
          </a:stretch>
        </p:blipFill>
        <p:spPr>
          <a:xfrm>
            <a:off x="4657260" y="1186094"/>
            <a:ext cx="4387541" cy="2771310"/>
          </a:xfrm>
          <a:prstGeom prst="rect">
            <a:avLst/>
          </a:prstGeom>
        </p:spPr>
      </p:pic>
    </p:spTree>
    <p:extLst>
      <p:ext uri="{BB962C8B-B14F-4D97-AF65-F5344CB8AC3E}">
        <p14:creationId xmlns:p14="http://schemas.microsoft.com/office/powerpoint/2010/main" val="366549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Experiment </a:t>
            </a:r>
            <a:endParaRPr/>
          </a:p>
          <a:p>
            <a:pPr marL="0" lvl="0" indent="0" algn="ctr" rtl="0">
              <a:lnSpc>
                <a:spcPct val="100000"/>
              </a:lnSpc>
              <a:spcBef>
                <a:spcPts val="0"/>
              </a:spcBef>
              <a:spcAft>
                <a:spcPts val="0"/>
              </a:spcAft>
              <a:buSzPts val="4200"/>
              <a:buNone/>
            </a:pPr>
            <a:r>
              <a:rPr lang="en"/>
              <a:t>Data / Results</a:t>
            </a:r>
            <a:endParaRPr/>
          </a:p>
        </p:txBody>
      </p:sp>
      <p:sp>
        <p:nvSpPr>
          <p:cNvPr id="139" name="Google Shape;139;p6"/>
          <p:cNvSpPr txBox="1">
            <a:spLocks noGrp="1"/>
          </p:cNvSpPr>
          <p:nvPr>
            <p:ph type="subTitle" idx="1"/>
          </p:nvPr>
        </p:nvSpPr>
        <p:spPr>
          <a:xfrm>
            <a:off x="377012" y="2775971"/>
            <a:ext cx="3822176" cy="1798518"/>
          </a:xfrm>
          <a:prstGeom prst="rect">
            <a:avLst/>
          </a:prstGeom>
          <a:noFill/>
          <a:ln>
            <a:noFill/>
          </a:ln>
        </p:spPr>
        <p:txBody>
          <a:bodyPr spcFirstLastPara="1" wrap="square" lIns="91425" tIns="91425" rIns="91425" bIns="91425" anchor="t" anchorCtr="0">
            <a:noAutofit/>
          </a:bodyPr>
          <a:lstStyle/>
          <a:p>
            <a:pPr marL="0" indent="0" algn="just"/>
            <a:r>
              <a:rPr lang="en" sz="2000"/>
              <a:t>The distribution of log loss for different models shows that the stacking approach outperforms the other models in terms of performance.</a:t>
            </a:r>
            <a:endParaRPr lang="en-US"/>
          </a:p>
        </p:txBody>
      </p:sp>
      <p:pic>
        <p:nvPicPr>
          <p:cNvPr id="39" name="Picture 38" descr="StellarQuest [Holy Coders Team-390] – screenshot 6">
            <a:extLst>
              <a:ext uri="{FF2B5EF4-FFF2-40B4-BE49-F238E27FC236}">
                <a16:creationId xmlns:a16="http://schemas.microsoft.com/office/drawing/2014/main" id="{F19A37DC-8920-13B2-9031-AEEADCBF8D6A}"/>
              </a:ext>
            </a:extLst>
          </p:cNvPr>
          <p:cNvPicPr>
            <a:picLocks noChangeAspect="1"/>
          </p:cNvPicPr>
          <p:nvPr/>
        </p:nvPicPr>
        <p:blipFill>
          <a:blip r:embed="rId3"/>
          <a:stretch>
            <a:fillRect/>
          </a:stretch>
        </p:blipFill>
        <p:spPr>
          <a:xfrm>
            <a:off x="4670967" y="931243"/>
            <a:ext cx="4367096" cy="3287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258531" y="1819142"/>
            <a:ext cx="4045200" cy="15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Experiment </a:t>
            </a:r>
            <a:endParaRPr/>
          </a:p>
          <a:p>
            <a:pPr marL="0" lvl="0" indent="0" algn="ctr" rtl="0">
              <a:lnSpc>
                <a:spcPct val="100000"/>
              </a:lnSpc>
              <a:spcBef>
                <a:spcPts val="0"/>
              </a:spcBef>
              <a:spcAft>
                <a:spcPts val="0"/>
              </a:spcAft>
              <a:buSzPts val="4200"/>
              <a:buNone/>
            </a:pPr>
            <a:r>
              <a:rPr lang="en"/>
              <a:t>Data / Results</a:t>
            </a:r>
            <a:endParaRPr/>
          </a:p>
        </p:txBody>
      </p:sp>
      <p:pic>
        <p:nvPicPr>
          <p:cNvPr id="4" name="Picture 3" descr="A screenshot of a video game&#10;&#10;Description automatically generated">
            <a:extLst>
              <a:ext uri="{FF2B5EF4-FFF2-40B4-BE49-F238E27FC236}">
                <a16:creationId xmlns:a16="http://schemas.microsoft.com/office/drawing/2014/main" id="{2E08673C-D047-B7D9-5938-A60DD67C185F}"/>
              </a:ext>
            </a:extLst>
          </p:cNvPr>
          <p:cNvPicPr>
            <a:picLocks noChangeAspect="1"/>
          </p:cNvPicPr>
          <p:nvPr/>
        </p:nvPicPr>
        <p:blipFill>
          <a:blip r:embed="rId3"/>
          <a:stretch>
            <a:fillRect/>
          </a:stretch>
        </p:blipFill>
        <p:spPr>
          <a:xfrm>
            <a:off x="4648665" y="1377698"/>
            <a:ext cx="4432610" cy="2395074"/>
          </a:xfrm>
          <a:prstGeom prst="rect">
            <a:avLst/>
          </a:prstGeom>
        </p:spPr>
      </p:pic>
    </p:spTree>
    <p:extLst>
      <p:ext uri="{BB962C8B-B14F-4D97-AF65-F5344CB8AC3E}">
        <p14:creationId xmlns:p14="http://schemas.microsoft.com/office/powerpoint/2010/main" val="2870035551"/>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Spearmint</vt:lpstr>
      <vt:lpstr>STELLARQUEST</vt:lpstr>
      <vt:lpstr>Motivation</vt:lpstr>
      <vt:lpstr>Motivation</vt:lpstr>
      <vt:lpstr>The Problem Statement</vt:lpstr>
      <vt:lpstr>Research</vt:lpstr>
      <vt:lpstr>Our Product Architecture</vt:lpstr>
      <vt:lpstr>Experiment  Data / Results</vt:lpstr>
      <vt:lpstr>Experiment  Data / Results</vt:lpstr>
      <vt:lpstr>Experiment  Data / Results</vt:lpstr>
      <vt:lpstr>Experiment  Data / Results</vt:lpstr>
      <vt:lpstr>Our discoveries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StellarQuest</dc:title>
  <cp:revision>74</cp:revision>
  <dcterms:modified xsi:type="dcterms:W3CDTF">2023-10-22T06:23:53Z</dcterms:modified>
</cp:coreProperties>
</file>