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3" r:id="rId5"/>
    <p:sldId id="261" r:id="rId6"/>
    <p:sldId id="259" r:id="rId7"/>
    <p:sldId id="262"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E2483A-2447-4D45-BB48-B5ADB76DA708}" v="747" dt="2021-11-02T16:10:55.768"/>
    <p1510:client id="{5BE3D5A8-0299-EADF-6009-6C43351F9D5F}" v="115" dt="2021-11-03T08:07:18.894"/>
    <p1510:client id="{6793FDA1-3931-759C-2346-3B1EDD981FC7}" v="687" dt="2021-11-03T11:57:48.669"/>
    <p1510:client id="{9EE6507C-CB2D-CA68-2C27-615D14C7EE85}" v="17" dt="2021-11-03T04:24:18.821"/>
    <p1510:client id="{B11F079B-8F99-140A-0095-47E7CC86EDA8}" v="9" dt="2021-11-03T10:45:33.103"/>
    <p1510:client id="{C62B4307-775E-17FB-DA1D-056EC3F19079}" v="2" dt="2021-11-02T18:49:00.3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ch.en.u4aie20022@ch.students.amrita.edu" TargetMode="External"/><Relationship Id="rId2" Type="http://schemas.openxmlformats.org/officeDocument/2006/relationships/hyperlink" Target="mailto:ch.en.u4aie20072@ch.students.amrita.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1074738"/>
            <a:ext cx="9601200" cy="2387600"/>
          </a:xfrm>
        </p:spPr>
        <p:txBody>
          <a:bodyPr>
            <a:normAutofit fontScale="90000"/>
          </a:bodyPr>
          <a:lstStyle/>
          <a:p>
            <a:r>
              <a:rPr lang="en-US" b="1" dirty="0">
                <a:solidFill>
                  <a:srgbClr val="0070C0"/>
                </a:solidFill>
                <a:latin typeface="Times"/>
                <a:ea typeface="+mj-lt"/>
                <a:cs typeface="+mj-lt"/>
              </a:rPr>
              <a:t>FG-2021</a:t>
            </a:r>
            <a:br>
              <a:rPr lang="en-US" b="1" dirty="0">
                <a:latin typeface="Times"/>
                <a:ea typeface="+mj-lt"/>
                <a:cs typeface="+mj-lt"/>
              </a:rPr>
            </a:br>
            <a:r>
              <a:rPr lang="en-US" sz="3100" dirty="0">
                <a:latin typeface="Times"/>
                <a:cs typeface="Calibri Light"/>
              </a:rPr>
              <a:t>PROBLEM STATEMENT</a:t>
            </a:r>
            <a:br>
              <a:rPr lang="en-US" dirty="0">
                <a:latin typeface="Times"/>
                <a:cs typeface="Calibri Light"/>
              </a:rPr>
            </a:br>
            <a:r>
              <a:rPr lang="en-US" sz="4000" b="1" dirty="0">
                <a:latin typeface="Times"/>
                <a:ea typeface="+mj-lt"/>
                <a:cs typeface="+mj-lt"/>
              </a:rPr>
              <a:t>Facial Micro-Expression Analysis –A Computer Vision Challenge</a:t>
            </a:r>
            <a:endParaRPr lang="en-US" sz="4900" b="1">
              <a:latin typeface="Times"/>
              <a:cs typeface="Calibri Light" panose="020F0302020204030204"/>
            </a:endParaRPr>
          </a:p>
        </p:txBody>
      </p:sp>
      <p:sp>
        <p:nvSpPr>
          <p:cNvPr id="3" name="Subtitle 2"/>
          <p:cNvSpPr>
            <a:spLocks noGrp="1"/>
          </p:cNvSpPr>
          <p:nvPr>
            <p:ph type="subTitle" idx="1"/>
          </p:nvPr>
        </p:nvSpPr>
        <p:spPr>
          <a:xfrm>
            <a:off x="461115" y="3826985"/>
            <a:ext cx="11450875" cy="3169323"/>
          </a:xfrm>
        </p:spPr>
        <p:txBody>
          <a:bodyPr vert="horz" lIns="91440" tIns="45720" rIns="91440" bIns="45720" rtlCol="0" anchor="t">
            <a:normAutofit/>
          </a:bodyPr>
          <a:lstStyle/>
          <a:p>
            <a:r>
              <a:rPr lang="en-US" dirty="0">
                <a:cs typeface="Calibri"/>
              </a:rPr>
              <a:t>Participant Details:</a:t>
            </a:r>
          </a:p>
          <a:p>
            <a:r>
              <a:rPr lang="en-US" dirty="0">
                <a:cs typeface="Calibri"/>
              </a:rPr>
              <a:t>NAME: </a:t>
            </a:r>
            <a:r>
              <a:rPr lang="en-US" dirty="0">
                <a:ea typeface="+mn-lt"/>
                <a:cs typeface="+mn-lt"/>
              </a:rPr>
              <a:t>VALLURU VENKATA VIGHNESWARA BHAGYA SREE, VARSHA P, HARRIENI SHANKAR</a:t>
            </a:r>
          </a:p>
          <a:p>
            <a:r>
              <a:rPr lang="en-US" dirty="0">
                <a:cs typeface="Calibri"/>
              </a:rPr>
              <a:t>ORGANIZATION: AMRITA VISHWA VIDHYAPEETAM, CHENNAI</a:t>
            </a:r>
            <a:endParaRPr lang="en-US" dirty="0"/>
          </a:p>
          <a:p>
            <a:endParaRPr lang="en-US">
              <a:cs typeface="Calibri"/>
            </a:endParaRPr>
          </a:p>
          <a:p>
            <a:r>
              <a:rPr lang="en-US" sz="1600" dirty="0">
                <a:cs typeface="Calibri"/>
              </a:rPr>
              <a:t>EMAIL ID: </a:t>
            </a:r>
            <a:r>
              <a:rPr lang="en-US" sz="1600" dirty="0">
                <a:ea typeface="+mn-lt"/>
                <a:cs typeface="+mn-lt"/>
                <a:hlinkClick r:id="rId2"/>
              </a:rPr>
              <a:t>ch.en.u4aie20072@ch.students.amrita.edu</a:t>
            </a:r>
            <a:r>
              <a:rPr lang="en-US" sz="1600" dirty="0">
                <a:ea typeface="+mn-lt"/>
                <a:cs typeface="+mn-lt"/>
              </a:rPr>
              <a:t>,  </a:t>
            </a:r>
            <a:r>
              <a:rPr lang="en-US" sz="1600" dirty="0">
                <a:ea typeface="+mn-lt"/>
                <a:cs typeface="+mn-lt"/>
                <a:hlinkClick r:id="rId2"/>
              </a:rPr>
              <a:t>ch.en.u4aie20074@ch.students.amrita.edu</a:t>
            </a:r>
            <a:r>
              <a:rPr lang="en-US" sz="1600" dirty="0">
                <a:ea typeface="+mn-lt"/>
                <a:cs typeface="+mn-lt"/>
              </a:rPr>
              <a:t>, </a:t>
            </a:r>
          </a:p>
          <a:p>
            <a:r>
              <a:rPr lang="en-US" sz="1600" dirty="0">
                <a:ea typeface="+mn-lt"/>
                <a:cs typeface="+mn-lt"/>
                <a:hlinkClick r:id="rId3"/>
              </a:rPr>
              <a:t>ch.en.u4aie20022@ch.students.amrita.edu</a:t>
            </a:r>
            <a:r>
              <a:rPr lang="en-US" sz="1600" dirty="0">
                <a:ea typeface="+mn-lt"/>
                <a:cs typeface="+mn-lt"/>
              </a:rPr>
              <a:t> </a:t>
            </a: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1B1BC-FD2D-4B19-815C-F7A49B6C1F90}"/>
              </a:ext>
            </a:extLst>
          </p:cNvPr>
          <p:cNvSpPr>
            <a:spLocks noGrp="1"/>
          </p:cNvSpPr>
          <p:nvPr>
            <p:ph type="title"/>
          </p:nvPr>
        </p:nvSpPr>
        <p:spPr>
          <a:xfrm>
            <a:off x="800100" y="-63500"/>
            <a:ext cx="10515600" cy="1325563"/>
          </a:xfrm>
        </p:spPr>
        <p:txBody>
          <a:bodyPr/>
          <a:lstStyle/>
          <a:p>
            <a:r>
              <a:rPr lang="en-US" sz="2400" dirty="0">
                <a:latin typeface="Times"/>
                <a:cs typeface="Calibri Light"/>
              </a:rPr>
              <a:t>REFERENCES</a:t>
            </a:r>
            <a:r>
              <a:rPr lang="en-US" dirty="0">
                <a:cs typeface="Calibri Light"/>
              </a:rPr>
              <a:t> </a:t>
            </a:r>
            <a:endParaRPr lang="en-US" dirty="0"/>
          </a:p>
        </p:txBody>
      </p:sp>
      <p:sp>
        <p:nvSpPr>
          <p:cNvPr id="3" name="Content Placeholder 2">
            <a:extLst>
              <a:ext uri="{FF2B5EF4-FFF2-40B4-BE49-F238E27FC236}">
                <a16:creationId xmlns:a16="http://schemas.microsoft.com/office/drawing/2014/main" id="{B058B794-358A-425C-8DF5-78FBB673C699}"/>
              </a:ext>
            </a:extLst>
          </p:cNvPr>
          <p:cNvSpPr>
            <a:spLocks noGrp="1"/>
          </p:cNvSpPr>
          <p:nvPr>
            <p:ph idx="1"/>
          </p:nvPr>
        </p:nvSpPr>
        <p:spPr>
          <a:xfrm>
            <a:off x="800100" y="1016000"/>
            <a:ext cx="10429875" cy="5437188"/>
          </a:xfrm>
        </p:spPr>
        <p:txBody>
          <a:bodyPr vert="horz" lIns="91440" tIns="45720" rIns="91440" bIns="45720" rtlCol="0" anchor="t">
            <a:noAutofit/>
          </a:bodyPr>
          <a:lstStyle/>
          <a:p>
            <a:pPr marL="0" indent="0">
              <a:buNone/>
            </a:pPr>
            <a:r>
              <a:rPr lang="en-US" sz="1200" dirty="0">
                <a:latin typeface="Times"/>
                <a:cs typeface="Calibri" panose="020F0502020204030204"/>
              </a:rPr>
              <a:t>[1] </a:t>
            </a:r>
            <a:r>
              <a:rPr lang="en-US" sz="1200" dirty="0">
                <a:latin typeface="Times"/>
                <a:ea typeface="+mn-lt"/>
                <a:cs typeface="+mn-lt"/>
              </a:rPr>
              <a:t>S. Liong, Y. S. Gan, J. See, H. Khor and Y. Huang. Shallow Triple Stream Three-dimensional CNN (</a:t>
            </a:r>
            <a:r>
              <a:rPr lang="en-US" sz="1200" dirty="0" err="1">
                <a:latin typeface="Times"/>
                <a:ea typeface="+mn-lt"/>
                <a:cs typeface="+mn-lt"/>
              </a:rPr>
              <a:t>STSTNet</a:t>
            </a:r>
            <a:r>
              <a:rPr lang="en-US" sz="1200" dirty="0">
                <a:latin typeface="Times"/>
                <a:ea typeface="+mn-lt"/>
                <a:cs typeface="+mn-lt"/>
              </a:rPr>
              <a:t>) for Micro-expression Recognition. 2019 14th IEEE International Conference on Automatic Face &amp; Gesture Recognition (FG 2019), Lille, France, 2019, pp. 1-5. </a:t>
            </a:r>
          </a:p>
          <a:p>
            <a:pPr marL="0" indent="0">
              <a:buNone/>
            </a:pPr>
            <a:r>
              <a:rPr lang="en-US" sz="1200" dirty="0">
                <a:latin typeface="Times"/>
                <a:cs typeface="Calibri" panose="020F0502020204030204"/>
              </a:rPr>
              <a:t>[2] </a:t>
            </a:r>
            <a:r>
              <a:rPr lang="en-US" sz="1200" dirty="0">
                <a:latin typeface="Times"/>
                <a:ea typeface="+mn-lt"/>
                <a:cs typeface="+mn-lt"/>
              </a:rPr>
              <a:t>T. Pfister, Xiaobai Li, G. Zhao and M. Pietikäinen. </a:t>
            </a:r>
            <a:r>
              <a:rPr lang="en-US" sz="1200" dirty="0" err="1">
                <a:latin typeface="Times"/>
                <a:ea typeface="+mn-lt"/>
                <a:cs typeface="+mn-lt"/>
              </a:rPr>
              <a:t>Recognising</a:t>
            </a:r>
            <a:r>
              <a:rPr lang="en-US" sz="1200" dirty="0">
                <a:latin typeface="Times"/>
                <a:ea typeface="+mn-lt"/>
                <a:cs typeface="+mn-lt"/>
              </a:rPr>
              <a:t> spontaneous facial micro-expressions. 2011 International Conference on Computer Vision, Barcelona, 2011, pp. 1449-1456</a:t>
            </a:r>
          </a:p>
          <a:p>
            <a:pPr marL="0" indent="0">
              <a:buNone/>
            </a:pPr>
            <a:r>
              <a:rPr lang="en-US" sz="1200" dirty="0">
                <a:latin typeface="Times"/>
                <a:ea typeface="+mn-lt"/>
                <a:cs typeface="+mn-lt"/>
              </a:rPr>
              <a:t>[3] X. Li, T. Pfister, X. Huang, G. Zhao and M. Pietikäinen. A Spontaneous Micro-expression Database: Inducement, collection and baseline. 2013 10th IEEE International Conference and Workshops on Automatic Face and Gesture Recognition (FG), Shanghai, 2013, pp. 1-6. </a:t>
            </a:r>
          </a:p>
          <a:p>
            <a:pPr marL="0" indent="0">
              <a:buNone/>
            </a:pPr>
            <a:r>
              <a:rPr lang="en-US" sz="1200" dirty="0">
                <a:latin typeface="Times"/>
                <a:ea typeface="+mn-lt"/>
                <a:cs typeface="+mn-lt"/>
              </a:rPr>
              <a:t>[4] Y. Zong, X. Huang, W. Zheng, Z. Cui and G. Zhao. Learning From Hierarchical Spatiotemporal Descriptors for </a:t>
            </a:r>
            <a:r>
              <a:rPr lang="en-US" sz="1200" dirty="0" err="1">
                <a:latin typeface="Times"/>
                <a:ea typeface="+mn-lt"/>
                <a:cs typeface="+mn-lt"/>
              </a:rPr>
              <a:t>MicroExpression</a:t>
            </a:r>
            <a:r>
              <a:rPr lang="en-US" sz="1200" dirty="0">
                <a:latin typeface="Times"/>
                <a:ea typeface="+mn-lt"/>
                <a:cs typeface="+mn-lt"/>
              </a:rPr>
              <a:t> Recognition. in IEEE Transactions on Multimedia, vol. 20, no. 11, pp. 3160-3172, Nov. 2018. </a:t>
            </a:r>
          </a:p>
          <a:p>
            <a:pPr marL="0" indent="0">
              <a:buNone/>
            </a:pPr>
            <a:r>
              <a:rPr lang="en-US" sz="1200" dirty="0">
                <a:latin typeface="Times"/>
                <a:ea typeface="+mn-lt"/>
                <a:cs typeface="+mn-lt"/>
              </a:rPr>
              <a:t>[5] X. Huang, S. Wang, X. Liu, G. Zhao, X. Feng and M. Pietikäinen. Discriminative Spatiotemporal Local Binary Pattern with Revisited Integral Projection for Spontaneous Facial Micro-Expression Recognition. in IEEE Transactions on Affective Computing, vol. 10, no. 1, pp. 32-47, 1 Jan.- March 2019. </a:t>
            </a:r>
          </a:p>
          <a:p>
            <a:pPr marL="0" indent="0">
              <a:buNone/>
            </a:pPr>
            <a:r>
              <a:rPr lang="en-US" sz="1200" dirty="0">
                <a:latin typeface="Times"/>
                <a:ea typeface="+mn-lt"/>
                <a:cs typeface="+mn-lt"/>
              </a:rPr>
              <a:t>[6] S. L. Happy and A. Routray. Fuzzy Histogram of Optical Flow Orientations for Micro-Expression Recognition. in IEEE Transactions on Affective Computing, vol. 10, no. 3, pp. 394-406, 1 July-Sept. 2019. </a:t>
            </a:r>
          </a:p>
          <a:p>
            <a:pPr marL="0" indent="0">
              <a:buNone/>
            </a:pPr>
            <a:r>
              <a:rPr lang="en-US" sz="1200" dirty="0">
                <a:latin typeface="Times"/>
                <a:ea typeface="+mn-lt"/>
                <a:cs typeface="+mn-lt"/>
              </a:rPr>
              <a:t>[7] S. Liong, Y. S. Gan, J. See, H. Khor and Y. Huang. Shallow Triple Stream Three-dimensional CNN (</a:t>
            </a:r>
            <a:r>
              <a:rPr lang="en-US" sz="1200" dirty="0" err="1">
                <a:latin typeface="Times"/>
                <a:ea typeface="+mn-lt"/>
                <a:cs typeface="+mn-lt"/>
              </a:rPr>
              <a:t>STSTNet</a:t>
            </a:r>
            <a:r>
              <a:rPr lang="en-US" sz="1200" dirty="0">
                <a:latin typeface="Times"/>
                <a:ea typeface="+mn-lt"/>
                <a:cs typeface="+mn-lt"/>
              </a:rPr>
              <a:t>) for Micro-expression Recognition. 2019 14th IEEE International Conference on Automatic Face &amp; Gesture Recognition (FG 2019), Lille, France, 2019, pp. 1-5. </a:t>
            </a:r>
            <a:endParaRPr lang="en-US" sz="1200">
              <a:latin typeface="Times"/>
              <a:cs typeface="Times"/>
            </a:endParaRPr>
          </a:p>
          <a:p>
            <a:pPr marL="0" indent="0">
              <a:buNone/>
            </a:pPr>
            <a:r>
              <a:rPr lang="en-US" sz="1200" dirty="0">
                <a:latin typeface="Times"/>
                <a:ea typeface="+mn-lt"/>
                <a:cs typeface="+mn-lt"/>
              </a:rPr>
              <a:t>[8] Z. Xia, X. Hong, X. Gao, X. Feng and G. Zhao. Spatiotemporal Recurrent Convolutional Networks for Recognizing Spontaneous Micro-Expressions. IEEE Transactions on Multimedia, vol. 22, no. 3, pp. 626-640, March 2020.</a:t>
            </a:r>
            <a:endParaRPr lang="en-US" sz="1200">
              <a:latin typeface="Times"/>
              <a:cs typeface="Times"/>
            </a:endParaRPr>
          </a:p>
          <a:p>
            <a:pPr marL="0" indent="0">
              <a:buNone/>
            </a:pPr>
            <a:r>
              <a:rPr lang="en-US" sz="1200" dirty="0">
                <a:latin typeface="Times"/>
                <a:ea typeface="+mn-lt"/>
                <a:cs typeface="+mn-lt"/>
              </a:rPr>
              <a:t>[9] </a:t>
            </a:r>
            <a:r>
              <a:rPr lang="en-US" sz="1200" dirty="0" err="1">
                <a:latin typeface="Times"/>
                <a:ea typeface="+mn-lt"/>
                <a:cs typeface="+mn-lt"/>
              </a:rPr>
              <a:t>Krizhevsky</a:t>
            </a:r>
            <a:r>
              <a:rPr lang="en-US" sz="1200" dirty="0">
                <a:latin typeface="Times"/>
                <a:ea typeface="+mn-lt"/>
                <a:cs typeface="+mn-lt"/>
              </a:rPr>
              <a:t>, A., </a:t>
            </a:r>
            <a:r>
              <a:rPr lang="en-US" sz="1200" dirty="0" err="1">
                <a:latin typeface="Times"/>
                <a:ea typeface="+mn-lt"/>
                <a:cs typeface="+mn-lt"/>
              </a:rPr>
              <a:t>Sutskever</a:t>
            </a:r>
            <a:r>
              <a:rPr lang="en-US" sz="1200" dirty="0">
                <a:latin typeface="Times"/>
                <a:ea typeface="+mn-lt"/>
                <a:cs typeface="+mn-lt"/>
              </a:rPr>
              <a:t>, I., &amp; Hinton, G. E. </a:t>
            </a:r>
            <a:r>
              <a:rPr lang="en-US" sz="1200" dirty="0" err="1">
                <a:latin typeface="Times"/>
                <a:ea typeface="+mn-lt"/>
                <a:cs typeface="+mn-lt"/>
              </a:rPr>
              <a:t>Imagenet</a:t>
            </a:r>
            <a:r>
              <a:rPr lang="en-US" sz="1200" dirty="0">
                <a:latin typeface="Times"/>
                <a:ea typeface="+mn-lt"/>
                <a:cs typeface="+mn-lt"/>
              </a:rPr>
              <a:t> classification with deep convolutional neural networks. In Advances in neural information processing systems. pp. 1097-1105. 2012.</a:t>
            </a:r>
          </a:p>
          <a:p>
            <a:pPr marL="0" indent="0">
              <a:buNone/>
            </a:pPr>
            <a:r>
              <a:rPr lang="en-US" sz="1200" dirty="0">
                <a:latin typeface="Times"/>
                <a:ea typeface="+mn-lt"/>
                <a:cs typeface="+mn-lt"/>
              </a:rPr>
              <a:t>[10] Hochreiter, Sepp and Schmidhuber, Jurgen. Long short-term memory. Neural Computation, 9(8), 1997</a:t>
            </a:r>
          </a:p>
          <a:p>
            <a:pPr marL="0" indent="0">
              <a:buNone/>
            </a:pPr>
            <a:r>
              <a:rPr lang="en-US" sz="1200" dirty="0">
                <a:latin typeface="Times"/>
                <a:ea typeface="+mn-lt"/>
                <a:cs typeface="+mn-lt"/>
              </a:rPr>
              <a:t>[11] M. Peng, Z. Wu, Z. Zhang and T. Chen. From Macro to Micro Expression Recognition: Deep Learning on Small Datasets Using Transfer Learning. 2018 13th IEEE International Conference on Automatic Face &amp; Gesture Recognition (FG 2018), Xi'an, 2018, pp. 657-661. </a:t>
            </a:r>
          </a:p>
          <a:p>
            <a:pPr marL="0" indent="0">
              <a:buNone/>
            </a:pPr>
            <a:r>
              <a:rPr lang="en-US" sz="1200" dirty="0">
                <a:latin typeface="Times"/>
                <a:ea typeface="+mn-lt"/>
                <a:cs typeface="+mn-lt"/>
              </a:rPr>
              <a:t>[12] L. Lo, H. -X. Xie, H. -H. Shuai and W. -H. Cheng. MERGCN: Micro-Expression Recognition Based on Relation Modeling with Graph Convolutional Networks. 2020 IEEE Conference on Multimedia Information Processing and Retrieval (MIPR), Shenzhen, Guangdong, China, 2020, pp. 79-84</a:t>
            </a:r>
          </a:p>
          <a:p>
            <a:pPr marL="0" indent="0">
              <a:buNone/>
            </a:pPr>
            <a:endParaRPr lang="en-US" sz="1400" dirty="0">
              <a:ea typeface="+mn-lt"/>
              <a:cs typeface="+mn-lt"/>
            </a:endParaRPr>
          </a:p>
          <a:p>
            <a:pPr marL="0" indent="0">
              <a:buNone/>
            </a:pPr>
            <a:endParaRPr lang="en-US" sz="1400" dirty="0">
              <a:ea typeface="+mn-lt"/>
              <a:cs typeface="+mn-lt"/>
            </a:endParaRPr>
          </a:p>
          <a:p>
            <a:pPr marL="0" indent="0">
              <a:buNone/>
            </a:pPr>
            <a:endParaRPr lang="en-US" sz="1400" dirty="0">
              <a:ea typeface="+mn-lt"/>
              <a:cs typeface="+mn-lt"/>
            </a:endParaRPr>
          </a:p>
          <a:p>
            <a:pPr marL="0" indent="0">
              <a:buNone/>
            </a:pPr>
            <a:endParaRPr lang="en-US" sz="1400" dirty="0">
              <a:ea typeface="+mn-lt"/>
              <a:cs typeface="+mn-lt"/>
            </a:endParaRPr>
          </a:p>
        </p:txBody>
      </p:sp>
    </p:spTree>
    <p:extLst>
      <p:ext uri="{BB962C8B-B14F-4D97-AF65-F5344CB8AC3E}">
        <p14:creationId xmlns:p14="http://schemas.microsoft.com/office/powerpoint/2010/main" val="1099357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E3514-4358-4BAA-98B0-E72EB74F4003}"/>
              </a:ext>
            </a:extLst>
          </p:cNvPr>
          <p:cNvSpPr>
            <a:spLocks noGrp="1"/>
          </p:cNvSpPr>
          <p:nvPr>
            <p:ph type="title"/>
          </p:nvPr>
        </p:nvSpPr>
        <p:spPr>
          <a:xfrm>
            <a:off x="838200" y="2803525"/>
            <a:ext cx="10515600" cy="1325563"/>
          </a:xfrm>
        </p:spPr>
        <p:txBody>
          <a:bodyPr/>
          <a:lstStyle/>
          <a:p>
            <a:pPr algn="ctr"/>
            <a:r>
              <a:rPr lang="en-US" b="1" dirty="0">
                <a:latin typeface="Times"/>
                <a:cs typeface="Calibri Light"/>
              </a:rPr>
              <a:t>THANK YOU </a:t>
            </a:r>
            <a:endParaRPr lang="en-US" b="1" dirty="0">
              <a:latin typeface="Times"/>
              <a:cs typeface="Times"/>
            </a:endParaRPr>
          </a:p>
        </p:txBody>
      </p:sp>
    </p:spTree>
    <p:extLst>
      <p:ext uri="{BB962C8B-B14F-4D97-AF65-F5344CB8AC3E}">
        <p14:creationId xmlns:p14="http://schemas.microsoft.com/office/powerpoint/2010/main" val="2468105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7A64C-65BF-4007-B9EE-BB5A7835D3B1}"/>
              </a:ext>
            </a:extLst>
          </p:cNvPr>
          <p:cNvSpPr>
            <a:spLocks noGrp="1"/>
          </p:cNvSpPr>
          <p:nvPr>
            <p:ph type="title"/>
          </p:nvPr>
        </p:nvSpPr>
        <p:spPr>
          <a:xfrm>
            <a:off x="687388" y="241300"/>
            <a:ext cx="10515600" cy="667947"/>
          </a:xfrm>
        </p:spPr>
        <p:txBody>
          <a:bodyPr>
            <a:normAutofit/>
          </a:bodyPr>
          <a:lstStyle/>
          <a:p>
            <a:pPr algn="ctr"/>
            <a:r>
              <a:rPr lang="en-US" sz="3600" b="1" dirty="0">
                <a:latin typeface="Times"/>
                <a:cs typeface="Calibri Light" panose="020F0302020204030204"/>
              </a:rPr>
              <a:t>ABOUT US</a:t>
            </a:r>
            <a:endParaRPr lang="en-US" sz="3600">
              <a:latin typeface="Times"/>
              <a:cs typeface="Calibri Light" panose="020F0302020204030204"/>
            </a:endParaRPr>
          </a:p>
        </p:txBody>
      </p:sp>
      <p:sp>
        <p:nvSpPr>
          <p:cNvPr id="17" name="Text Placeholder 16">
            <a:extLst>
              <a:ext uri="{FF2B5EF4-FFF2-40B4-BE49-F238E27FC236}">
                <a16:creationId xmlns:a16="http://schemas.microsoft.com/office/drawing/2014/main" id="{853BB251-3D08-49F4-8594-31315D909BF2}"/>
              </a:ext>
            </a:extLst>
          </p:cNvPr>
          <p:cNvSpPr>
            <a:spLocks noGrp="1"/>
          </p:cNvSpPr>
          <p:nvPr>
            <p:ph type="body" sz="quarter" idx="3"/>
          </p:nvPr>
        </p:nvSpPr>
        <p:spPr>
          <a:xfrm>
            <a:off x="5940990" y="1090743"/>
            <a:ext cx="5183188" cy="437694"/>
          </a:xfrm>
        </p:spPr>
        <p:txBody>
          <a:bodyPr>
            <a:normAutofit/>
          </a:bodyPr>
          <a:lstStyle/>
          <a:p>
            <a:r>
              <a:rPr lang="en-US" sz="2000" dirty="0">
                <a:latin typeface="Times"/>
                <a:ea typeface="+mn-lt"/>
                <a:cs typeface="+mn-lt"/>
              </a:rPr>
              <a:t>WHAT MAKES US STAND OUT:</a:t>
            </a:r>
            <a:endParaRPr lang="en-US" sz="2000" dirty="0">
              <a:latin typeface="Times"/>
              <a:cs typeface="Times"/>
            </a:endParaRPr>
          </a:p>
        </p:txBody>
      </p:sp>
      <p:sp>
        <p:nvSpPr>
          <p:cNvPr id="16" name="Text Placeholder 15">
            <a:extLst>
              <a:ext uri="{FF2B5EF4-FFF2-40B4-BE49-F238E27FC236}">
                <a16:creationId xmlns:a16="http://schemas.microsoft.com/office/drawing/2014/main" id="{8E101450-3068-47A8-AB33-B7A8D83F000D}"/>
              </a:ext>
            </a:extLst>
          </p:cNvPr>
          <p:cNvSpPr>
            <a:spLocks noGrp="1"/>
          </p:cNvSpPr>
          <p:nvPr>
            <p:ph type="body" idx="1"/>
          </p:nvPr>
        </p:nvSpPr>
        <p:spPr>
          <a:xfrm>
            <a:off x="484362" y="1033594"/>
            <a:ext cx="5195887" cy="488972"/>
          </a:xfrm>
        </p:spPr>
        <p:txBody>
          <a:bodyPr>
            <a:normAutofit/>
          </a:bodyPr>
          <a:lstStyle/>
          <a:p>
            <a:r>
              <a:rPr lang="en-US" sz="2000" dirty="0">
                <a:latin typeface="Times"/>
                <a:ea typeface="+mn-lt"/>
                <a:cs typeface="+mn-lt"/>
              </a:rPr>
              <a:t>DETAILS:</a:t>
            </a:r>
            <a:endParaRPr lang="en-US" sz="2000" dirty="0">
              <a:latin typeface="Times"/>
            </a:endParaRPr>
          </a:p>
        </p:txBody>
      </p:sp>
      <p:sp>
        <p:nvSpPr>
          <p:cNvPr id="3" name="Content Placeholder 2">
            <a:extLst>
              <a:ext uri="{FF2B5EF4-FFF2-40B4-BE49-F238E27FC236}">
                <a16:creationId xmlns:a16="http://schemas.microsoft.com/office/drawing/2014/main" id="{9921C977-F4DC-4AFE-A922-9E9991FD5E9F}"/>
              </a:ext>
            </a:extLst>
          </p:cNvPr>
          <p:cNvSpPr>
            <a:spLocks noGrp="1"/>
          </p:cNvSpPr>
          <p:nvPr>
            <p:ph sz="half" idx="2"/>
          </p:nvPr>
        </p:nvSpPr>
        <p:spPr>
          <a:xfrm>
            <a:off x="779637" y="1611161"/>
            <a:ext cx="5314363" cy="4989382"/>
          </a:xfrm>
        </p:spPr>
        <p:txBody>
          <a:bodyPr vert="horz" lIns="91440" tIns="45720" rIns="91440" bIns="45720" rtlCol="0" anchor="t">
            <a:noAutofit/>
          </a:bodyPr>
          <a:lstStyle/>
          <a:p>
            <a:pPr marL="0" indent="0">
              <a:buNone/>
            </a:pPr>
            <a:r>
              <a:rPr lang="en-US" sz="1400" b="1" dirty="0">
                <a:latin typeface="Times"/>
                <a:cs typeface="Calibri" panose="020F0502020204030204"/>
              </a:rPr>
              <a:t>Name: Valluru Venkata </a:t>
            </a:r>
            <a:r>
              <a:rPr lang="en-US" sz="1400" b="1" dirty="0" err="1">
                <a:latin typeface="Times"/>
                <a:cs typeface="Calibri" panose="020F0502020204030204"/>
              </a:rPr>
              <a:t>Vighneswara</a:t>
            </a:r>
            <a:r>
              <a:rPr lang="en-US" sz="1400" b="1" dirty="0">
                <a:latin typeface="Times"/>
                <a:cs typeface="Calibri" panose="020F0502020204030204"/>
              </a:rPr>
              <a:t> Bhagya Sree</a:t>
            </a:r>
          </a:p>
          <a:p>
            <a:pPr marL="0" indent="0">
              <a:buNone/>
            </a:pPr>
            <a:r>
              <a:rPr lang="en-US" sz="1400" dirty="0">
                <a:latin typeface="Times"/>
                <a:cs typeface="Calibri" panose="020F0502020204030204"/>
              </a:rPr>
              <a:t>Organization: </a:t>
            </a:r>
            <a:r>
              <a:rPr lang="en-US" sz="1400" dirty="0">
                <a:latin typeface="Times"/>
                <a:ea typeface="+mn-lt"/>
                <a:cs typeface="+mn-lt"/>
              </a:rPr>
              <a:t>Amrita Vishwa </a:t>
            </a:r>
            <a:r>
              <a:rPr lang="en-US" sz="1400" dirty="0" err="1">
                <a:latin typeface="Times"/>
                <a:ea typeface="+mn-lt"/>
                <a:cs typeface="+mn-lt"/>
              </a:rPr>
              <a:t>Vidhyapeetam</a:t>
            </a:r>
            <a:r>
              <a:rPr lang="en-US" sz="1400" dirty="0">
                <a:latin typeface="Times"/>
                <a:ea typeface="+mn-lt"/>
                <a:cs typeface="+mn-lt"/>
              </a:rPr>
              <a:t>, Chennai</a:t>
            </a:r>
          </a:p>
          <a:p>
            <a:pPr marL="0" indent="0">
              <a:buNone/>
            </a:pPr>
            <a:r>
              <a:rPr lang="en-US" sz="1400" dirty="0">
                <a:latin typeface="Times"/>
                <a:cs typeface="Calibri" panose="020F0502020204030204"/>
              </a:rPr>
              <a:t>Course &amp; </a:t>
            </a:r>
            <a:r>
              <a:rPr lang="en-US" sz="1400" dirty="0">
                <a:latin typeface="Times"/>
                <a:ea typeface="+mn-lt"/>
                <a:cs typeface="+mn-lt"/>
              </a:rPr>
              <a:t>Year</a:t>
            </a:r>
            <a:r>
              <a:rPr lang="en-US" sz="1400" dirty="0">
                <a:latin typeface="Times"/>
                <a:cs typeface="Calibri" panose="020F0502020204030204"/>
              </a:rPr>
              <a:t>: CSE – AI, 2nd year</a:t>
            </a:r>
          </a:p>
          <a:p>
            <a:pPr marL="0" indent="0">
              <a:buNone/>
            </a:pPr>
            <a:r>
              <a:rPr lang="en-US" sz="1400" dirty="0">
                <a:latin typeface="Times"/>
                <a:cs typeface="Calibri" panose="020F0502020204030204"/>
              </a:rPr>
              <a:t>Expertise: Machine Learning in Python</a:t>
            </a:r>
          </a:p>
          <a:p>
            <a:pPr marL="0" indent="0">
              <a:buNone/>
            </a:pPr>
            <a:endParaRPr lang="en-US" sz="1400" b="1" dirty="0">
              <a:latin typeface="Times"/>
              <a:cs typeface="Calibri" panose="020F0502020204030204"/>
            </a:endParaRPr>
          </a:p>
          <a:p>
            <a:pPr marL="0" indent="0">
              <a:buNone/>
            </a:pPr>
            <a:r>
              <a:rPr lang="en-US" sz="1400" b="1" dirty="0">
                <a:latin typeface="Times"/>
                <a:cs typeface="Calibri" panose="020F0502020204030204"/>
              </a:rPr>
              <a:t>Name</a:t>
            </a:r>
            <a:r>
              <a:rPr lang="en-US" sz="1400" b="1" dirty="0">
                <a:latin typeface="Times"/>
                <a:ea typeface="+mn-lt"/>
                <a:cs typeface="+mn-lt"/>
              </a:rPr>
              <a:t>: Varsha P</a:t>
            </a:r>
            <a:endParaRPr lang="en-US" sz="1400" b="1">
              <a:latin typeface="Times"/>
              <a:cs typeface="Calibri"/>
            </a:endParaRPr>
          </a:p>
          <a:p>
            <a:pPr marL="0" indent="0">
              <a:buNone/>
            </a:pPr>
            <a:r>
              <a:rPr lang="en-US" sz="1400" dirty="0">
                <a:latin typeface="Times"/>
                <a:ea typeface="+mn-lt"/>
                <a:cs typeface="+mn-lt"/>
              </a:rPr>
              <a:t>Organization: </a:t>
            </a:r>
            <a:r>
              <a:rPr lang="en-US" sz="1400" dirty="0">
                <a:latin typeface="Times"/>
                <a:cs typeface="Calibri" panose="020F0502020204030204"/>
              </a:rPr>
              <a:t>Amrita Vishwa </a:t>
            </a:r>
            <a:r>
              <a:rPr lang="en-US" sz="1400" dirty="0" err="1">
                <a:latin typeface="Times"/>
                <a:cs typeface="Calibri" panose="020F0502020204030204"/>
              </a:rPr>
              <a:t>Vidhyapeetam</a:t>
            </a:r>
            <a:r>
              <a:rPr lang="en-US" sz="1400" dirty="0">
                <a:latin typeface="Times"/>
                <a:cs typeface="Calibri" panose="020F0502020204030204"/>
              </a:rPr>
              <a:t>, Chennai</a:t>
            </a:r>
            <a:endParaRPr lang="en-US" sz="1400" dirty="0">
              <a:latin typeface="Times"/>
              <a:ea typeface="+mn-lt"/>
              <a:cs typeface="+mn-lt"/>
            </a:endParaRPr>
          </a:p>
          <a:p>
            <a:pPr marL="0" indent="0">
              <a:buNone/>
            </a:pPr>
            <a:r>
              <a:rPr lang="en-US" sz="1400" dirty="0">
                <a:latin typeface="Times"/>
                <a:ea typeface="+mn-lt"/>
                <a:cs typeface="+mn-lt"/>
              </a:rPr>
              <a:t>Course &amp; Year: CSE – AI, 2nd year</a:t>
            </a:r>
            <a:endParaRPr lang="en-US" sz="1400" dirty="0">
              <a:latin typeface="Times"/>
              <a:cs typeface="Calibri" panose="020F0502020204030204"/>
            </a:endParaRPr>
          </a:p>
          <a:p>
            <a:pPr marL="0" indent="0">
              <a:buNone/>
            </a:pPr>
            <a:r>
              <a:rPr lang="en-US" sz="1400" dirty="0">
                <a:latin typeface="Times"/>
                <a:ea typeface="+mn-lt"/>
                <a:cs typeface="+mn-lt"/>
              </a:rPr>
              <a:t>Expertise: Machine learning, Data structure and algorithm in python, Bioinformatics</a:t>
            </a:r>
          </a:p>
          <a:p>
            <a:pPr marL="0" indent="0">
              <a:buNone/>
            </a:pPr>
            <a:endParaRPr lang="en-US" sz="1400" b="1" dirty="0">
              <a:latin typeface="Times"/>
              <a:ea typeface="+mn-lt"/>
              <a:cs typeface="+mn-lt"/>
            </a:endParaRPr>
          </a:p>
          <a:p>
            <a:pPr marL="0" indent="0">
              <a:buNone/>
            </a:pPr>
            <a:r>
              <a:rPr lang="en-US" sz="1400" b="1" dirty="0">
                <a:latin typeface="Times"/>
                <a:ea typeface="+mn-lt"/>
                <a:cs typeface="+mn-lt"/>
              </a:rPr>
              <a:t>Name</a:t>
            </a:r>
            <a:r>
              <a:rPr lang="en-US" sz="1400" b="1" dirty="0">
                <a:latin typeface="Times"/>
                <a:cs typeface="Calibri" panose="020F0502020204030204"/>
              </a:rPr>
              <a:t>: </a:t>
            </a:r>
            <a:r>
              <a:rPr lang="en-US" sz="1400" b="1" dirty="0" err="1">
                <a:latin typeface="Times"/>
                <a:cs typeface="Calibri" panose="020F0502020204030204"/>
              </a:rPr>
              <a:t>Harrieni</a:t>
            </a:r>
            <a:r>
              <a:rPr lang="en-US" sz="1400" b="1" dirty="0">
                <a:latin typeface="Times"/>
                <a:cs typeface="Calibri" panose="020F0502020204030204"/>
              </a:rPr>
              <a:t> Shankar</a:t>
            </a:r>
            <a:endParaRPr lang="en-US" sz="1400" b="1" dirty="0">
              <a:latin typeface="Times"/>
              <a:ea typeface="+mn-lt"/>
              <a:cs typeface="+mn-lt"/>
            </a:endParaRPr>
          </a:p>
          <a:p>
            <a:pPr marL="0" indent="0">
              <a:buNone/>
            </a:pPr>
            <a:r>
              <a:rPr lang="en-US" sz="1400" dirty="0">
                <a:latin typeface="Times"/>
                <a:cs typeface="Calibri" panose="020F0502020204030204"/>
              </a:rPr>
              <a:t>Organization: </a:t>
            </a:r>
            <a:r>
              <a:rPr lang="en-US" sz="1400" dirty="0">
                <a:latin typeface="Times"/>
                <a:ea typeface="+mn-lt"/>
                <a:cs typeface="+mn-lt"/>
              </a:rPr>
              <a:t>Amrita Vishwa </a:t>
            </a:r>
            <a:r>
              <a:rPr lang="en-US" sz="1400" dirty="0" err="1">
                <a:latin typeface="Times"/>
                <a:ea typeface="+mn-lt"/>
                <a:cs typeface="+mn-lt"/>
              </a:rPr>
              <a:t>Vidhyapeetam</a:t>
            </a:r>
            <a:r>
              <a:rPr lang="en-US" sz="1400" dirty="0">
                <a:latin typeface="Times"/>
                <a:ea typeface="+mn-lt"/>
                <a:cs typeface="+mn-lt"/>
              </a:rPr>
              <a:t>, Chennai</a:t>
            </a:r>
          </a:p>
          <a:p>
            <a:pPr marL="0" indent="0">
              <a:buNone/>
            </a:pPr>
            <a:r>
              <a:rPr lang="en-US" sz="1400" dirty="0">
                <a:latin typeface="Times"/>
                <a:cs typeface="Calibri" panose="020F0502020204030204"/>
              </a:rPr>
              <a:t>Course &amp; </a:t>
            </a:r>
            <a:r>
              <a:rPr lang="en-US" sz="1400" dirty="0">
                <a:latin typeface="Times"/>
                <a:ea typeface="+mn-lt"/>
                <a:cs typeface="+mn-lt"/>
              </a:rPr>
              <a:t>Year</a:t>
            </a:r>
            <a:r>
              <a:rPr lang="en-US" sz="1400" dirty="0">
                <a:latin typeface="Times"/>
                <a:cs typeface="Calibri" panose="020F0502020204030204"/>
              </a:rPr>
              <a:t>: CSE – AI, 2nd year</a:t>
            </a:r>
          </a:p>
          <a:p>
            <a:pPr marL="0" indent="0">
              <a:buNone/>
            </a:pPr>
            <a:r>
              <a:rPr lang="en-US" sz="1400" dirty="0">
                <a:latin typeface="Times"/>
                <a:cs typeface="Calibri" panose="020F0502020204030204"/>
              </a:rPr>
              <a:t>Expertise: Robotics and Machine Learning</a:t>
            </a:r>
          </a:p>
        </p:txBody>
      </p:sp>
      <p:sp>
        <p:nvSpPr>
          <p:cNvPr id="18" name="Content Placeholder 17">
            <a:extLst>
              <a:ext uri="{FF2B5EF4-FFF2-40B4-BE49-F238E27FC236}">
                <a16:creationId xmlns:a16="http://schemas.microsoft.com/office/drawing/2014/main" id="{96B760E5-6548-4D9A-A0F8-EC7E8DD6C418}"/>
              </a:ext>
            </a:extLst>
          </p:cNvPr>
          <p:cNvSpPr>
            <a:spLocks noGrp="1"/>
          </p:cNvSpPr>
          <p:nvPr>
            <p:ph sz="quarter" idx="4"/>
          </p:nvPr>
        </p:nvSpPr>
        <p:spPr>
          <a:xfrm>
            <a:off x="6264841" y="1611162"/>
            <a:ext cx="5632036" cy="4989381"/>
          </a:xfrm>
        </p:spPr>
        <p:txBody>
          <a:bodyPr vert="horz" lIns="91440" tIns="45720" rIns="91440" bIns="45720" rtlCol="0" anchor="t">
            <a:noAutofit/>
          </a:bodyPr>
          <a:lstStyle/>
          <a:p>
            <a:pPr>
              <a:buNone/>
            </a:pPr>
            <a:r>
              <a:rPr lang="en-US" sz="1400" b="1" dirty="0">
                <a:ea typeface="+mn-lt"/>
                <a:cs typeface="+mn-lt"/>
              </a:rPr>
              <a:t>Valluru Venkata </a:t>
            </a:r>
            <a:r>
              <a:rPr lang="en-US" sz="1400" b="1" dirty="0" err="1">
                <a:ea typeface="+mn-lt"/>
                <a:cs typeface="+mn-lt"/>
              </a:rPr>
              <a:t>Vighneswara</a:t>
            </a:r>
            <a:r>
              <a:rPr lang="en-US" sz="1400" b="1" dirty="0">
                <a:ea typeface="+mn-lt"/>
                <a:cs typeface="+mn-lt"/>
              </a:rPr>
              <a:t> Bhagya Sree</a:t>
            </a:r>
          </a:p>
          <a:p>
            <a:pPr marL="285750" indent="-285750"/>
            <a:r>
              <a:rPr lang="en-US" sz="1400" dirty="0">
                <a:latin typeface="Times"/>
                <a:cs typeface="Calibri"/>
              </a:rPr>
              <a:t>Selected for semi - finals round in the TOYCATHON 2021</a:t>
            </a:r>
          </a:p>
          <a:p>
            <a:pPr marL="285750" indent="-285750"/>
            <a:r>
              <a:rPr lang="en-US" sz="1400" dirty="0">
                <a:latin typeface="Times"/>
                <a:cs typeface="Calibri"/>
              </a:rPr>
              <a:t>Experience in Python in Machine Learning</a:t>
            </a:r>
          </a:p>
          <a:p>
            <a:pPr marL="285750" indent="-285750"/>
            <a:r>
              <a:rPr lang="en-US" sz="1400" dirty="0">
                <a:latin typeface="Times"/>
                <a:cs typeface="Calibri"/>
              </a:rPr>
              <a:t>Certification from MTA in </a:t>
            </a:r>
            <a:r>
              <a:rPr lang="en-US" sz="1400" dirty="0" err="1">
                <a:latin typeface="Times"/>
                <a:cs typeface="Calibri"/>
              </a:rPr>
              <a:t>Aritificial</a:t>
            </a:r>
            <a:r>
              <a:rPr lang="en-US" sz="1400" dirty="0">
                <a:latin typeface="Times"/>
                <a:cs typeface="Calibri"/>
              </a:rPr>
              <a:t> </a:t>
            </a:r>
            <a:r>
              <a:rPr lang="en-US" sz="1400" dirty="0" err="1">
                <a:latin typeface="Times"/>
                <a:cs typeface="Calibri"/>
              </a:rPr>
              <a:t>Intellliigence</a:t>
            </a:r>
            <a:r>
              <a:rPr lang="en-US" sz="1400" dirty="0">
                <a:latin typeface="Times"/>
                <a:cs typeface="Calibri"/>
              </a:rPr>
              <a:t> With Python</a:t>
            </a:r>
            <a:endParaRPr lang="en-US" sz="1400">
              <a:latin typeface="Times"/>
              <a:ea typeface="+mn-lt"/>
              <a:cs typeface="+mn-lt"/>
            </a:endParaRPr>
          </a:p>
          <a:p>
            <a:pPr marL="285750" indent="-285750"/>
            <a:endParaRPr lang="en-US" sz="1400" b="1" dirty="0">
              <a:latin typeface="Times"/>
              <a:ea typeface="+mn-lt"/>
              <a:cs typeface="+mn-lt"/>
            </a:endParaRPr>
          </a:p>
          <a:p>
            <a:pPr marL="0" indent="0">
              <a:buNone/>
            </a:pPr>
            <a:r>
              <a:rPr lang="en-US" sz="1400" b="1" dirty="0">
                <a:latin typeface="Times"/>
                <a:ea typeface="+mn-lt"/>
                <a:cs typeface="+mn-lt"/>
              </a:rPr>
              <a:t>Varsha P:</a:t>
            </a:r>
          </a:p>
          <a:p>
            <a:pPr marL="285750" indent="-285750"/>
            <a:r>
              <a:rPr lang="en-US" sz="1400" dirty="0">
                <a:latin typeface="Times"/>
                <a:ea typeface="+mn-lt"/>
                <a:cs typeface="+mn-lt"/>
              </a:rPr>
              <a:t>Experience in Python in Machine learning</a:t>
            </a:r>
            <a:endParaRPr lang="en-US" sz="1400">
              <a:latin typeface="Times"/>
              <a:cs typeface="Calibri"/>
            </a:endParaRPr>
          </a:p>
          <a:p>
            <a:pPr marL="285750" indent="-285750"/>
            <a:r>
              <a:rPr lang="en-US" sz="1400" dirty="0">
                <a:latin typeface="Times"/>
                <a:ea typeface="+mn-lt"/>
                <a:cs typeface="+mn-lt"/>
              </a:rPr>
              <a:t>Researched on Breast Cancer Detection by Means of Artificial Neural Networks and Pre-processing of Mammography Image for Early Detection of Breast Cancer</a:t>
            </a:r>
            <a:endParaRPr lang="en-US" sz="1400">
              <a:latin typeface="Times"/>
              <a:cs typeface="Calibri"/>
            </a:endParaRPr>
          </a:p>
          <a:p>
            <a:pPr marL="285750" indent="-285750"/>
            <a:r>
              <a:rPr lang="en-US" sz="1400" dirty="0">
                <a:latin typeface="Times"/>
                <a:ea typeface="+mn-lt"/>
                <a:cs typeface="+mn-lt"/>
              </a:rPr>
              <a:t>Experience in Data structures and algorithms in Python</a:t>
            </a:r>
            <a:endParaRPr lang="en-US" sz="1400" dirty="0">
              <a:latin typeface="Times"/>
              <a:cs typeface="Calibri"/>
            </a:endParaRPr>
          </a:p>
          <a:p>
            <a:pPr marL="285750" indent="-285750"/>
            <a:endParaRPr lang="en-US" sz="1400" b="1" dirty="0">
              <a:latin typeface="Times"/>
              <a:ea typeface="+mn-lt"/>
              <a:cs typeface="+mn-lt"/>
            </a:endParaRPr>
          </a:p>
          <a:p>
            <a:pPr marL="0" indent="0">
              <a:buNone/>
            </a:pPr>
            <a:r>
              <a:rPr lang="en-US" sz="1400" b="1" dirty="0" err="1">
                <a:latin typeface="Times"/>
                <a:ea typeface="+mn-lt"/>
                <a:cs typeface="+mn-lt"/>
              </a:rPr>
              <a:t>Harrieni</a:t>
            </a:r>
            <a:r>
              <a:rPr lang="en-US" sz="1400" b="1" dirty="0">
                <a:latin typeface="Times"/>
                <a:ea typeface="+mn-lt"/>
                <a:cs typeface="+mn-lt"/>
              </a:rPr>
              <a:t> Shankar: </a:t>
            </a:r>
          </a:p>
          <a:p>
            <a:pPr marL="285750" indent="-285750"/>
            <a:r>
              <a:rPr lang="en-US" sz="1400" dirty="0">
                <a:latin typeface="Times"/>
                <a:ea typeface="+mn-lt"/>
                <a:cs typeface="+mn-lt"/>
              </a:rPr>
              <a:t>Selected for final round in </a:t>
            </a:r>
            <a:r>
              <a:rPr lang="en-US" sz="1400" dirty="0" err="1">
                <a:latin typeface="Times"/>
                <a:ea typeface="+mn-lt"/>
                <a:cs typeface="+mn-lt"/>
              </a:rPr>
              <a:t>Idea'thon</a:t>
            </a:r>
            <a:r>
              <a:rPr lang="en-US" sz="1400" dirty="0">
                <a:latin typeface="Times"/>
                <a:ea typeface="+mn-lt"/>
                <a:cs typeface="+mn-lt"/>
              </a:rPr>
              <a:t> conducted by VIT </a:t>
            </a:r>
          </a:p>
          <a:p>
            <a:pPr marL="285750" indent="-285750"/>
            <a:r>
              <a:rPr lang="en-US" sz="1400" dirty="0">
                <a:latin typeface="Times"/>
                <a:ea typeface="+mn-lt"/>
                <a:cs typeface="+mn-lt"/>
              </a:rPr>
              <a:t>Chennai, Selected for final round in Paper Presentation conducted by SSN</a:t>
            </a:r>
          </a:p>
          <a:p>
            <a:pPr marL="285750" indent="-285750"/>
            <a:r>
              <a:rPr lang="en-US" sz="1400" dirty="0">
                <a:latin typeface="Times"/>
                <a:ea typeface="+mn-lt"/>
                <a:cs typeface="+mn-lt"/>
              </a:rPr>
              <a:t>Attended one day certification workshop on Cyber Security and Ethical Hacking</a:t>
            </a:r>
            <a:endParaRPr lang="en-US" sz="1400" dirty="0">
              <a:latin typeface="Times"/>
              <a:cs typeface="Calibri"/>
            </a:endParaRPr>
          </a:p>
        </p:txBody>
      </p:sp>
    </p:spTree>
    <p:extLst>
      <p:ext uri="{BB962C8B-B14F-4D97-AF65-F5344CB8AC3E}">
        <p14:creationId xmlns:p14="http://schemas.microsoft.com/office/powerpoint/2010/main" val="3233590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9EEBE-F6F4-44C6-8E04-9E1B936D46E2}"/>
              </a:ext>
            </a:extLst>
          </p:cNvPr>
          <p:cNvSpPr>
            <a:spLocks noGrp="1"/>
          </p:cNvSpPr>
          <p:nvPr>
            <p:ph type="title"/>
          </p:nvPr>
        </p:nvSpPr>
        <p:spPr>
          <a:xfrm>
            <a:off x="1609725" y="955675"/>
            <a:ext cx="8972550" cy="1325563"/>
          </a:xfrm>
        </p:spPr>
        <p:txBody>
          <a:bodyPr>
            <a:normAutofit fontScale="90000"/>
          </a:bodyPr>
          <a:lstStyle/>
          <a:p>
            <a:pPr algn="ctr"/>
            <a:r>
              <a:rPr lang="en-US" sz="2400" b="1" dirty="0">
                <a:latin typeface="Times"/>
                <a:ea typeface="+mj-lt"/>
                <a:cs typeface="+mj-lt"/>
              </a:rPr>
              <a:t>PROBLEM STATEMENT</a:t>
            </a:r>
            <a:br>
              <a:rPr lang="en-US" sz="2400" b="1" dirty="0">
                <a:latin typeface="Times"/>
                <a:ea typeface="+mj-lt"/>
                <a:cs typeface="+mj-lt"/>
              </a:rPr>
            </a:br>
            <a:br>
              <a:rPr lang="en-US" b="1" dirty="0">
                <a:latin typeface="Times"/>
                <a:ea typeface="+mj-lt"/>
                <a:cs typeface="+mj-lt"/>
              </a:rPr>
            </a:br>
            <a:r>
              <a:rPr lang="en-US" sz="3600" b="1" dirty="0">
                <a:solidFill>
                  <a:srgbClr val="0070C0"/>
                </a:solidFill>
                <a:latin typeface="Times"/>
                <a:cs typeface="Times"/>
              </a:rPr>
              <a:t>Facial Micro-Expression Analysis –A Computer Vision Challenge</a:t>
            </a:r>
            <a:endParaRPr lang="en-US" sz="3600" dirty="0">
              <a:solidFill>
                <a:srgbClr val="0070C0"/>
              </a:solidFill>
              <a:ea typeface="+mj-lt"/>
              <a:cs typeface="+mj-lt"/>
            </a:endParaRPr>
          </a:p>
          <a:p>
            <a:pPr algn="ctr"/>
            <a:endParaRPr lang="en-US" b="1" dirty="0">
              <a:latin typeface="Times"/>
              <a:ea typeface="+mj-lt"/>
              <a:cs typeface="+mj-lt"/>
            </a:endParaRPr>
          </a:p>
        </p:txBody>
      </p:sp>
      <p:sp>
        <p:nvSpPr>
          <p:cNvPr id="4" name="Content Placeholder 3">
            <a:extLst>
              <a:ext uri="{FF2B5EF4-FFF2-40B4-BE49-F238E27FC236}">
                <a16:creationId xmlns:a16="http://schemas.microsoft.com/office/drawing/2014/main" id="{8BA643C0-315E-4F24-8178-DB778CB33E59}"/>
              </a:ext>
            </a:extLst>
          </p:cNvPr>
          <p:cNvSpPr>
            <a:spLocks noGrp="1"/>
          </p:cNvSpPr>
          <p:nvPr>
            <p:ph idx="1"/>
          </p:nvPr>
        </p:nvSpPr>
        <p:spPr>
          <a:xfrm>
            <a:off x="790575" y="2568575"/>
            <a:ext cx="10515600" cy="4903788"/>
          </a:xfrm>
        </p:spPr>
        <p:txBody>
          <a:bodyPr vert="horz" lIns="91440" tIns="45720" rIns="91440" bIns="45720" rtlCol="0" anchor="t">
            <a:normAutofit/>
          </a:bodyPr>
          <a:lstStyle/>
          <a:p>
            <a:r>
              <a:rPr lang="en-US" sz="2000" dirty="0">
                <a:latin typeface="Times"/>
                <a:ea typeface="+mn-lt"/>
                <a:cs typeface="+mn-lt"/>
              </a:rPr>
              <a:t>Owing to the subtlety and brevity of micro-expressions it is challenging to recognize with the human eye. In recent times, Numerous studies have been aimed at employing computer vision and machine learning algorithms to achieve automated micro-expression recognition.</a:t>
            </a:r>
            <a:endParaRPr lang="en-US" sz="2000" dirty="0">
              <a:latin typeface="Times"/>
              <a:cs typeface="Calibri" panose="020F0502020204030204"/>
            </a:endParaRPr>
          </a:p>
          <a:p>
            <a:r>
              <a:rPr lang="en-US" sz="2000" dirty="0">
                <a:ea typeface="+mn-lt"/>
                <a:cs typeface="+mn-lt"/>
              </a:rPr>
              <a:t>In human-centered computing, facial expression is the most direct way of expressing human emotion, as well as a critical way to interpret human purpose. Macro-expressions and micro-expressions are two types of facial expressions (MEs). Macro-expressions have a duration of 0.75 to 2 seconds, while MEs have a duration of 0.04 to 0.2 seconds. [1]</a:t>
            </a:r>
            <a:endParaRPr lang="en-US" sz="2000" dirty="0">
              <a:latin typeface="Times"/>
              <a:ea typeface="+mn-lt"/>
              <a:cs typeface="+mn-lt"/>
            </a:endParaRPr>
          </a:p>
          <a:p>
            <a:r>
              <a:rPr lang="en-US" sz="2000" dirty="0">
                <a:latin typeface="Times"/>
                <a:ea typeface="+mn-lt"/>
                <a:cs typeface="+mn-lt"/>
              </a:rPr>
              <a:t>Temporal information can be used to identify facial expressions. Manually designing useful features, on the other hand, takes a lot of time and effort.</a:t>
            </a:r>
          </a:p>
          <a:p>
            <a:pPr marL="0" indent="0">
              <a:buNone/>
            </a:pPr>
            <a:endParaRPr lang="en-US" sz="2000">
              <a:latin typeface="Times"/>
              <a:ea typeface="+mn-lt"/>
              <a:cs typeface="+mn-lt"/>
            </a:endParaRPr>
          </a:p>
          <a:p>
            <a:pPr marL="0" indent="0">
              <a:buNone/>
            </a:pPr>
            <a:endParaRPr lang="en-US" sz="2000" dirty="0">
              <a:latin typeface="Times"/>
              <a:ea typeface="+mn-lt"/>
              <a:cs typeface="+mn-lt"/>
            </a:endParaRPr>
          </a:p>
          <a:p>
            <a:pPr marL="0" indent="0">
              <a:buNone/>
            </a:pPr>
            <a:endParaRPr lang="en-US" sz="2000" dirty="0">
              <a:latin typeface="Times"/>
              <a:cs typeface="Calibri"/>
            </a:endParaRPr>
          </a:p>
          <a:p>
            <a:pPr marL="0" indent="0">
              <a:buNone/>
            </a:pPr>
            <a:endParaRPr lang="en-US" sz="2000">
              <a:latin typeface="Times"/>
              <a:cs typeface="Calibri"/>
            </a:endParaRPr>
          </a:p>
        </p:txBody>
      </p:sp>
    </p:spTree>
    <p:extLst>
      <p:ext uri="{BB962C8B-B14F-4D97-AF65-F5344CB8AC3E}">
        <p14:creationId xmlns:p14="http://schemas.microsoft.com/office/powerpoint/2010/main" val="3324773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823205-27EB-4707-BBE9-2114D39227B5}"/>
              </a:ext>
            </a:extLst>
          </p:cNvPr>
          <p:cNvSpPr>
            <a:spLocks noGrp="1"/>
          </p:cNvSpPr>
          <p:nvPr>
            <p:ph idx="1"/>
          </p:nvPr>
        </p:nvSpPr>
        <p:spPr>
          <a:xfrm>
            <a:off x="838200" y="1577975"/>
            <a:ext cx="10515600" cy="4351338"/>
          </a:xfrm>
        </p:spPr>
        <p:txBody>
          <a:bodyPr vert="horz" lIns="91440" tIns="45720" rIns="91440" bIns="45720" rtlCol="0" anchor="t">
            <a:normAutofit/>
          </a:bodyPr>
          <a:lstStyle/>
          <a:p>
            <a:r>
              <a:rPr lang="en-US" sz="2000" dirty="0">
                <a:latin typeface="Times"/>
                <a:ea typeface="+mn-lt"/>
                <a:cs typeface="+mn-lt"/>
              </a:rPr>
              <a:t>ME has progressed at a breakneck pace in recent years. LBP-based [2, 3, 4, 5] optical-flow-based [6], and other unique methods (primarily deep learning) [7,8] are the three key categories in the literature. The advancement of information in the deep learning community has aided the advancement of computer vision and the field of MER. After a series of preprocessing processes, the present technology uses an optical flow approach to extract ME features [7, 8].</a:t>
            </a:r>
          </a:p>
          <a:p>
            <a:pPr marL="0" indent="0">
              <a:buNone/>
            </a:pPr>
            <a:endParaRPr lang="en-US" sz="2000" dirty="0">
              <a:latin typeface="Times"/>
              <a:ea typeface="+mn-lt"/>
              <a:cs typeface="+mn-lt"/>
            </a:endParaRPr>
          </a:p>
          <a:p>
            <a:r>
              <a:rPr lang="en-US" sz="2000" dirty="0">
                <a:latin typeface="Times"/>
                <a:ea typeface="+mn-lt"/>
                <a:cs typeface="+mn-lt"/>
              </a:rPr>
              <a:t>To complete the feature learning task, efficient neural networks, such as CNN [9], LSTM [10], GCN, and their variant architectures or combinations, are used. There are also some new MER approaches, such as transfer learning [11], capsule networks, and knowledge distillation.</a:t>
            </a:r>
            <a:endParaRPr lang="en-US" sz="2000" dirty="0">
              <a:latin typeface="Times"/>
              <a:cs typeface="Calibri"/>
            </a:endParaRPr>
          </a:p>
        </p:txBody>
      </p:sp>
    </p:spTree>
    <p:extLst>
      <p:ext uri="{BB962C8B-B14F-4D97-AF65-F5344CB8AC3E}">
        <p14:creationId xmlns:p14="http://schemas.microsoft.com/office/powerpoint/2010/main" val="3492166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0B1DB1-08CB-445F-845C-A36DA59DCC44}"/>
              </a:ext>
            </a:extLst>
          </p:cNvPr>
          <p:cNvSpPr>
            <a:spLocks noGrp="1"/>
          </p:cNvSpPr>
          <p:nvPr>
            <p:ph idx="1"/>
          </p:nvPr>
        </p:nvSpPr>
        <p:spPr>
          <a:xfrm>
            <a:off x="838200" y="1149350"/>
            <a:ext cx="10515600" cy="4351338"/>
          </a:xfrm>
        </p:spPr>
        <p:txBody>
          <a:bodyPr vert="horz" lIns="91440" tIns="45720" rIns="91440" bIns="45720" rtlCol="0" anchor="t">
            <a:noAutofit/>
          </a:bodyPr>
          <a:lstStyle/>
          <a:p>
            <a:pPr marL="0" indent="0">
              <a:buNone/>
            </a:pPr>
            <a:endParaRPr lang="en-US" sz="2000" dirty="0">
              <a:latin typeface="Calibri"/>
              <a:cs typeface="Calibri"/>
            </a:endParaRPr>
          </a:p>
          <a:p>
            <a:r>
              <a:rPr lang="en-US" sz="2000" dirty="0">
                <a:latin typeface="Times"/>
                <a:cs typeface="Calibri"/>
              </a:rPr>
              <a:t>Facial expressions and other gestures convey nonverbal communication cues that play an important role in interpersonal relations. These cues complement speech by helping the listener to interpret the intended meaning of spoken words. Therefore, facial expression recognition extracts and analyzes information from an image or video feed can deliver unfiltered, unbiased emotional responses as data.</a:t>
            </a:r>
            <a:endParaRPr lang="en-US" sz="2000">
              <a:latin typeface="Times"/>
              <a:ea typeface="+mn-lt"/>
              <a:cs typeface="+mn-lt"/>
            </a:endParaRPr>
          </a:p>
          <a:p>
            <a:pPr marL="0" indent="0">
              <a:buNone/>
            </a:pPr>
            <a:endParaRPr lang="en-US" sz="2000" dirty="0">
              <a:latin typeface="Times"/>
              <a:cs typeface="Calibri"/>
            </a:endParaRPr>
          </a:p>
          <a:p>
            <a:r>
              <a:rPr lang="en-US" sz="2000" dirty="0">
                <a:latin typeface="Times"/>
                <a:cs typeface="Times"/>
              </a:rPr>
              <a:t>In the proposed system, an automated micro-expression recognition technique is utilized to solve the predicament associated with covid in a reliable and prompt manner. This technique renders a more reliable solution for analyzing and assisting the spirit of a covid isolated patient who is confined in a room that makes them feel alone. It causes them to experience anxiety and depression. It is evident that the well-being of the covid affected patient is of serious concern lately. Hence, the proposed system offers promising significance. </a:t>
            </a:r>
            <a:endParaRPr lang="en-US" sz="2000" dirty="0">
              <a:latin typeface="Times"/>
              <a:ea typeface="+mn-lt"/>
              <a:cs typeface="+mn-lt"/>
            </a:endParaRPr>
          </a:p>
          <a:p>
            <a:endParaRPr lang="en-US" sz="2000" dirty="0">
              <a:latin typeface="Times"/>
              <a:ea typeface="+mn-lt"/>
              <a:cs typeface="+mn-lt"/>
            </a:endParaRPr>
          </a:p>
          <a:p>
            <a:endParaRPr lang="en-US" dirty="0">
              <a:cs typeface="Calibri"/>
            </a:endParaRPr>
          </a:p>
          <a:p>
            <a:pPr marL="0" indent="0">
              <a:buNone/>
            </a:pPr>
            <a:endParaRPr lang="en-US" dirty="0">
              <a:cs typeface="Calibri"/>
            </a:endParaRPr>
          </a:p>
        </p:txBody>
      </p:sp>
    </p:spTree>
    <p:extLst>
      <p:ext uri="{BB962C8B-B14F-4D97-AF65-F5344CB8AC3E}">
        <p14:creationId xmlns:p14="http://schemas.microsoft.com/office/powerpoint/2010/main" val="1188928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CCA1E-ABA2-4203-8816-B6C04FE9C169}"/>
              </a:ext>
            </a:extLst>
          </p:cNvPr>
          <p:cNvSpPr>
            <a:spLocks noGrp="1"/>
          </p:cNvSpPr>
          <p:nvPr>
            <p:ph type="title"/>
          </p:nvPr>
        </p:nvSpPr>
        <p:spPr>
          <a:xfrm>
            <a:off x="657225" y="984250"/>
            <a:ext cx="10877550" cy="1325563"/>
          </a:xfrm>
        </p:spPr>
        <p:txBody>
          <a:bodyPr>
            <a:normAutofit fontScale="90000"/>
          </a:bodyPr>
          <a:lstStyle/>
          <a:p>
            <a:pPr algn="ctr"/>
            <a:r>
              <a:rPr lang="en-US" sz="2400" b="1" dirty="0">
                <a:latin typeface="Times"/>
                <a:ea typeface="+mj-lt"/>
                <a:cs typeface="+mj-lt"/>
              </a:rPr>
              <a:t>PROPOSED SOLUTION</a:t>
            </a:r>
            <a:br>
              <a:rPr lang="en-US" b="1" dirty="0">
                <a:latin typeface="Times"/>
                <a:ea typeface="+mj-lt"/>
                <a:cs typeface="+mj-lt"/>
              </a:rPr>
            </a:br>
            <a:r>
              <a:rPr lang="en-US" sz="3600" b="1" dirty="0">
                <a:solidFill>
                  <a:srgbClr val="0070C0"/>
                </a:solidFill>
                <a:latin typeface="Times"/>
                <a:ea typeface="+mj-lt"/>
                <a:cs typeface="+mj-lt"/>
              </a:rPr>
              <a:t>Facial Graph Representation Learning and Facial AU Fusion for Micro-expression Recognition</a:t>
            </a:r>
            <a:endParaRPr lang="en-US" sz="3600" b="1" dirty="0">
              <a:solidFill>
                <a:srgbClr val="0070C0"/>
              </a:solidFill>
              <a:latin typeface="Times"/>
              <a:cs typeface="Calibri Light" panose="020F0302020204030204"/>
            </a:endParaRPr>
          </a:p>
          <a:p>
            <a:pPr algn="ctr"/>
            <a:endParaRPr lang="en-US" b="1" dirty="0">
              <a:latin typeface="Times"/>
              <a:ea typeface="+mj-lt"/>
              <a:cs typeface="+mj-lt"/>
            </a:endParaRPr>
          </a:p>
        </p:txBody>
      </p:sp>
      <p:sp>
        <p:nvSpPr>
          <p:cNvPr id="3" name="Content Placeholder 2">
            <a:extLst>
              <a:ext uri="{FF2B5EF4-FFF2-40B4-BE49-F238E27FC236}">
                <a16:creationId xmlns:a16="http://schemas.microsoft.com/office/drawing/2014/main" id="{70A7AAD5-FD62-44D1-88A4-3404A9F1837E}"/>
              </a:ext>
            </a:extLst>
          </p:cNvPr>
          <p:cNvSpPr>
            <a:spLocks noGrp="1"/>
          </p:cNvSpPr>
          <p:nvPr>
            <p:ph idx="1"/>
          </p:nvPr>
        </p:nvSpPr>
        <p:spPr>
          <a:xfrm>
            <a:off x="838200" y="2549525"/>
            <a:ext cx="10515600" cy="4351338"/>
          </a:xfrm>
        </p:spPr>
        <p:txBody>
          <a:bodyPr vert="horz" lIns="91440" tIns="45720" rIns="91440" bIns="45720" rtlCol="0" anchor="t">
            <a:normAutofit/>
          </a:bodyPr>
          <a:lstStyle/>
          <a:p>
            <a:pPr marL="0" indent="0">
              <a:buNone/>
            </a:pPr>
            <a:r>
              <a:rPr lang="en-US" sz="2000" dirty="0">
                <a:latin typeface="Times"/>
                <a:ea typeface="+mn-lt"/>
                <a:cs typeface="+mn-lt"/>
              </a:rPr>
              <a:t>In response to the current problems, the following are the main contributions to the ME field made.</a:t>
            </a:r>
            <a:endParaRPr lang="en-US" dirty="0">
              <a:latin typeface="Calibri" panose="020F0502020204030204"/>
              <a:ea typeface="+mn-lt"/>
              <a:cs typeface="+mn-lt"/>
            </a:endParaRPr>
          </a:p>
          <a:p>
            <a:pPr marL="0" indent="0">
              <a:buNone/>
            </a:pPr>
            <a:r>
              <a:rPr lang="en-US" sz="2000" dirty="0">
                <a:latin typeface="Times"/>
                <a:ea typeface="+mn-lt"/>
                <a:cs typeface="+mn-lt"/>
              </a:rPr>
              <a:t>1. Based on magnified geometry features, we propose a method for learning a facial graph (nodes and edges) representation. For node learning, deep convolution is used, and for edge learning, the encoder of the transformer is used.</a:t>
            </a:r>
            <a:endParaRPr lang="en-US">
              <a:cs typeface="Calibri"/>
            </a:endParaRPr>
          </a:p>
          <a:p>
            <a:pPr marL="0" indent="0">
              <a:buNone/>
            </a:pPr>
            <a:r>
              <a:rPr lang="en-US" sz="2000" dirty="0">
                <a:latin typeface="Times"/>
                <a:ea typeface="+mn-lt"/>
                <a:cs typeface="+mn-lt"/>
              </a:rPr>
              <a:t>      </a:t>
            </a:r>
            <a:r>
              <a:rPr lang="en-US" sz="2000" b="1" dirty="0">
                <a:latin typeface="Times"/>
                <a:ea typeface="+mn-lt"/>
                <a:cs typeface="+mn-lt"/>
              </a:rPr>
              <a:t>Node learning:</a:t>
            </a:r>
            <a:r>
              <a:rPr lang="en-US" sz="2000" dirty="0">
                <a:latin typeface="Times"/>
                <a:ea typeface="+mn-lt"/>
                <a:cs typeface="+mn-lt"/>
              </a:rPr>
              <a:t> Integrating features inside node patches by deep convolution. </a:t>
            </a:r>
          </a:p>
          <a:p>
            <a:pPr marL="0" indent="0">
              <a:buNone/>
            </a:pPr>
            <a:r>
              <a:rPr lang="en-US" sz="2000" dirty="0">
                <a:ea typeface="+mn-lt"/>
                <a:cs typeface="+mn-lt"/>
              </a:rPr>
              <a:t>The facial graph is seen as the multi-channels patches and learns the nodes features by channel-wise convolution. </a:t>
            </a:r>
            <a:endParaRPr lang="en-US" sz="2000" dirty="0">
              <a:latin typeface="Times"/>
              <a:ea typeface="+mn-lt"/>
              <a:cs typeface="+mn-lt"/>
            </a:endParaRPr>
          </a:p>
          <a:p>
            <a:pPr marL="0" indent="0">
              <a:buNone/>
            </a:pPr>
            <a:r>
              <a:rPr lang="en-US" sz="2000" b="1" dirty="0">
                <a:latin typeface="Times"/>
                <a:ea typeface="+mn-lt"/>
                <a:cs typeface="+mn-lt"/>
              </a:rPr>
              <a:t>      Edge learning: </a:t>
            </a:r>
            <a:r>
              <a:rPr lang="en-US" sz="2000" dirty="0">
                <a:ea typeface="+mn-lt"/>
                <a:cs typeface="+mn-lt"/>
              </a:rPr>
              <a:t>Learning relationship between node patches by encoder of transformer.</a:t>
            </a:r>
            <a:endParaRPr lang="en-US" sz="2000">
              <a:latin typeface="Times"/>
              <a:cs typeface="Calibri"/>
            </a:endParaRPr>
          </a:p>
          <a:p>
            <a:pPr marL="0" indent="0">
              <a:buNone/>
            </a:pPr>
            <a:r>
              <a:rPr lang="en-US" sz="2000" dirty="0">
                <a:ea typeface="+mn-lt"/>
                <a:cs typeface="+mn-lt"/>
              </a:rPr>
              <a:t>The encoder of the transformer. The multi-channels node patches 𝑷'  are transformed to sequential vectors 𝑺. The encoder of the transformer is used to learn the edges features. </a:t>
            </a:r>
            <a:endParaRPr lang="en-US">
              <a:cs typeface="Calibri" panose="020F0502020204030204"/>
            </a:endParaRPr>
          </a:p>
          <a:p>
            <a:pPr marL="0" indent="0">
              <a:buNone/>
            </a:pPr>
            <a:endParaRPr lang="en-US" sz="2000" dirty="0">
              <a:latin typeface="Times"/>
              <a:cs typeface="Calibri"/>
            </a:endParaRPr>
          </a:p>
          <a:p>
            <a:pPr marL="0" indent="0">
              <a:buNone/>
            </a:pPr>
            <a:endParaRPr lang="en-US" dirty="0">
              <a:cs typeface="Calibri"/>
            </a:endParaRPr>
          </a:p>
        </p:txBody>
      </p:sp>
    </p:spTree>
    <p:extLst>
      <p:ext uri="{BB962C8B-B14F-4D97-AF65-F5344CB8AC3E}">
        <p14:creationId xmlns:p14="http://schemas.microsoft.com/office/powerpoint/2010/main" val="3137736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49D71F-2286-400E-B52C-32A9AFF036D4}"/>
              </a:ext>
            </a:extLst>
          </p:cNvPr>
          <p:cNvSpPr>
            <a:spLocks noGrp="1"/>
          </p:cNvSpPr>
          <p:nvPr>
            <p:ph idx="1"/>
          </p:nvPr>
        </p:nvSpPr>
        <p:spPr>
          <a:xfrm>
            <a:off x="771525" y="1101725"/>
            <a:ext cx="10515600" cy="4560888"/>
          </a:xfrm>
        </p:spPr>
        <p:txBody>
          <a:bodyPr vert="horz" lIns="91440" tIns="45720" rIns="91440" bIns="45720" rtlCol="0" anchor="t">
            <a:normAutofit lnSpcReduction="10000"/>
          </a:bodyPr>
          <a:lstStyle/>
          <a:p>
            <a:pPr marL="0" indent="0">
              <a:buNone/>
            </a:pPr>
            <a:r>
              <a:rPr lang="en-US" sz="2000" dirty="0">
                <a:latin typeface="Times"/>
                <a:cs typeface="Times"/>
              </a:rPr>
              <a:t>2. We propose a practical two-channel fusion mechanism for efficiently combining the AU(</a:t>
            </a:r>
            <a:r>
              <a:rPr lang="en-US" sz="2000" dirty="0">
                <a:latin typeface="Times"/>
                <a:cs typeface="Calibri"/>
              </a:rPr>
              <a:t>action units)</a:t>
            </a:r>
            <a:r>
              <a:rPr lang="en-US" sz="2000" dirty="0">
                <a:latin typeface="Times"/>
                <a:cs typeface="Times"/>
              </a:rPr>
              <a:t> matrix with facial graph representation.</a:t>
            </a:r>
            <a:endParaRPr lang="en-US">
              <a:latin typeface="Calibri"/>
              <a:cs typeface="Calibri"/>
            </a:endParaRPr>
          </a:p>
          <a:p>
            <a:pPr marL="0" indent="0">
              <a:buNone/>
            </a:pPr>
            <a:endParaRPr lang="en-US" sz="2000">
              <a:latin typeface="Times"/>
              <a:ea typeface="+mn-lt"/>
              <a:cs typeface="Times"/>
            </a:endParaRPr>
          </a:p>
          <a:p>
            <a:pPr marL="0" indent="0">
              <a:buNone/>
            </a:pPr>
            <a:r>
              <a:rPr lang="en-US" sz="2000" b="1" dirty="0">
                <a:latin typeface="Times"/>
                <a:ea typeface="+mn-lt"/>
                <a:cs typeface="+mn-lt"/>
              </a:rPr>
              <a:t>AU Fusion: Importing AUs by GCN</a:t>
            </a:r>
            <a:endParaRPr lang="en-US" sz="2000" b="1" dirty="0">
              <a:latin typeface="Times"/>
              <a:cs typeface="Calibri"/>
            </a:endParaRPr>
          </a:p>
          <a:p>
            <a:pPr marL="0" indent="0">
              <a:buNone/>
            </a:pPr>
            <a:r>
              <a:rPr lang="en-US" sz="2000" dirty="0">
                <a:latin typeface="Times"/>
                <a:ea typeface="+mn-lt"/>
                <a:cs typeface="+mn-lt"/>
              </a:rPr>
              <a:t>The GCN is utilized to learn the characteristics of AUs, according to earlier research [12]. The adjacency matrix and the node matrix are the two most significant aspects of the GCN. The AU information is constructed using conditional probability in the adjacency matrix A. A is a 9x9. There are nine nodes, implying that nine AUs associated with the brows and lips were chosen. The distinction in our experiment is that we used the word embedding approach to generate the node matrix X. The dimension of each node is 40, while the size of X is 940. X and A were then supplied into the two-layer GCN. Node matrix X learns features according to A to produce feature output H, which is 9x160 in size. After processing the </a:t>
            </a:r>
            <a:r>
              <a:rPr lang="en-US" sz="2000" dirty="0" err="1">
                <a:latin typeface="Times"/>
                <a:ea typeface="+mn-lt"/>
                <a:cs typeface="+mn-lt"/>
              </a:rPr>
              <a:t>twolayer</a:t>
            </a:r>
            <a:r>
              <a:rPr lang="en-US" sz="2000" dirty="0">
                <a:latin typeface="Times"/>
                <a:ea typeface="+mn-lt"/>
                <a:cs typeface="+mn-lt"/>
              </a:rPr>
              <a:t> GCN, the output had a dimension of 160 pixels.</a:t>
            </a:r>
          </a:p>
          <a:p>
            <a:pPr marL="0" indent="0">
              <a:buNone/>
            </a:pPr>
            <a:endParaRPr lang="en-US" sz="2000" dirty="0">
              <a:latin typeface="Times"/>
              <a:cs typeface="Calibri" panose="020F0502020204030204"/>
            </a:endParaRPr>
          </a:p>
          <a:p>
            <a:pPr marL="0" indent="0">
              <a:buNone/>
            </a:pPr>
            <a:r>
              <a:rPr lang="en-US" sz="2000" dirty="0">
                <a:latin typeface="Times"/>
                <a:cs typeface="Times"/>
              </a:rPr>
              <a:t>3. Finally, we present an end-to-end trainable MER network that obtains the highest recognition rate in two public datasets combined.</a:t>
            </a:r>
            <a:endParaRPr lang="en-US" dirty="0"/>
          </a:p>
        </p:txBody>
      </p:sp>
    </p:spTree>
    <p:extLst>
      <p:ext uri="{BB962C8B-B14F-4D97-AF65-F5344CB8AC3E}">
        <p14:creationId xmlns:p14="http://schemas.microsoft.com/office/powerpoint/2010/main" val="2845230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B89E0-87A4-49FA-A43F-F94970CEE1F1}"/>
              </a:ext>
            </a:extLst>
          </p:cNvPr>
          <p:cNvSpPr>
            <a:spLocks noGrp="1"/>
          </p:cNvSpPr>
          <p:nvPr>
            <p:ph type="title"/>
          </p:nvPr>
        </p:nvSpPr>
        <p:spPr/>
        <p:txBody>
          <a:bodyPr>
            <a:normAutofit/>
          </a:bodyPr>
          <a:lstStyle/>
          <a:p>
            <a:r>
              <a:rPr lang="en-US" sz="3600" b="1" dirty="0">
                <a:latin typeface="Times"/>
                <a:cs typeface="Calibri Light"/>
              </a:rPr>
              <a:t>Methodology </a:t>
            </a:r>
            <a:endParaRPr lang="en-US" sz="3600" b="1" dirty="0">
              <a:latin typeface="Times"/>
            </a:endParaRPr>
          </a:p>
        </p:txBody>
      </p:sp>
      <p:sp>
        <p:nvSpPr>
          <p:cNvPr id="3" name="Content Placeholder 2">
            <a:extLst>
              <a:ext uri="{FF2B5EF4-FFF2-40B4-BE49-F238E27FC236}">
                <a16:creationId xmlns:a16="http://schemas.microsoft.com/office/drawing/2014/main" id="{FCB6672D-AF4A-4D4A-B579-600BC90D453F}"/>
              </a:ext>
            </a:extLst>
          </p:cNvPr>
          <p:cNvSpPr>
            <a:spLocks noGrp="1"/>
          </p:cNvSpPr>
          <p:nvPr>
            <p:ph idx="1"/>
          </p:nvPr>
        </p:nvSpPr>
        <p:spPr/>
        <p:txBody>
          <a:bodyPr vert="horz" lIns="91440" tIns="45720" rIns="91440" bIns="45720" rtlCol="0" anchor="t">
            <a:normAutofit/>
          </a:bodyPr>
          <a:lstStyle/>
          <a:p>
            <a:pPr marL="514350" indent="-514350">
              <a:buAutoNum type="arabicPeriod"/>
            </a:pPr>
            <a:r>
              <a:rPr lang="en-US" dirty="0">
                <a:latin typeface="Times"/>
                <a:cs typeface="Calibri" panose="020F0502020204030204"/>
              </a:rPr>
              <a:t>Datasets</a:t>
            </a:r>
            <a:endParaRPr lang="en-US">
              <a:latin typeface="Times"/>
              <a:cs typeface="Calibri" panose="020F0502020204030204"/>
            </a:endParaRPr>
          </a:p>
          <a:p>
            <a:pPr marL="514350" indent="-514350">
              <a:buAutoNum type="arabicPeriod"/>
            </a:pPr>
            <a:r>
              <a:rPr lang="en-US" dirty="0">
                <a:latin typeface="Times"/>
                <a:ea typeface="+mn-lt"/>
                <a:cs typeface="+mn-lt"/>
              </a:rPr>
              <a:t>Preprocessing</a:t>
            </a:r>
          </a:p>
          <a:p>
            <a:pPr marL="514350" indent="-514350">
              <a:buAutoNum type="arabicPeriod"/>
            </a:pPr>
            <a:r>
              <a:rPr lang="en-US" dirty="0">
                <a:latin typeface="Times"/>
                <a:cs typeface="Calibri" panose="020F0502020204030204"/>
              </a:rPr>
              <a:t>Obtain </a:t>
            </a:r>
            <a:r>
              <a:rPr lang="en-US" dirty="0">
                <a:latin typeface="Times"/>
                <a:ea typeface="+mn-lt"/>
                <a:cs typeface="+mn-lt"/>
              </a:rPr>
              <a:t>patches on the facial landmarks from magnified shape representation</a:t>
            </a:r>
          </a:p>
          <a:p>
            <a:pPr marL="514350" indent="-514350">
              <a:buAutoNum type="arabicPeriod"/>
            </a:pPr>
            <a:r>
              <a:rPr lang="en-US" dirty="0">
                <a:latin typeface="Times"/>
                <a:ea typeface="+mn-lt"/>
                <a:cs typeface="+mn-lt"/>
              </a:rPr>
              <a:t>Global feature learning</a:t>
            </a:r>
          </a:p>
          <a:p>
            <a:pPr marL="514350" indent="-514350">
              <a:buAutoNum type="arabicPeriod"/>
            </a:pPr>
            <a:r>
              <a:rPr lang="en-US" dirty="0">
                <a:latin typeface="Times"/>
                <a:ea typeface="+mn-lt"/>
                <a:cs typeface="+mn-lt"/>
              </a:rPr>
              <a:t>Learn the features of </a:t>
            </a:r>
            <a:r>
              <a:rPr lang="en-US" dirty="0">
                <a:latin typeface="Times"/>
                <a:ea typeface="+mn-lt"/>
                <a:cs typeface="Times"/>
              </a:rPr>
              <a:t>action units (AUs)</a:t>
            </a:r>
          </a:p>
          <a:p>
            <a:pPr marL="514350" indent="-514350">
              <a:buAutoNum type="arabicPeriod"/>
            </a:pPr>
            <a:r>
              <a:rPr lang="en-US" dirty="0">
                <a:latin typeface="Times"/>
                <a:ea typeface="+mn-lt"/>
                <a:cs typeface="+mn-lt"/>
              </a:rPr>
              <a:t>Fusion of the features from two channels</a:t>
            </a:r>
            <a:endParaRPr lang="en-US" dirty="0">
              <a:latin typeface="Times"/>
              <a:cs typeface="Times"/>
            </a:endParaRPr>
          </a:p>
          <a:p>
            <a:pPr marL="514350" indent="-514350">
              <a:buAutoNum type="arabicPeriod"/>
            </a:pPr>
            <a:r>
              <a:rPr lang="en-US" dirty="0">
                <a:latin typeface="Times"/>
                <a:ea typeface="+mn-lt"/>
                <a:cs typeface="+mn-lt"/>
              </a:rPr>
              <a:t>Analyzing the effectiveness of our designed models</a:t>
            </a:r>
            <a:endParaRPr lang="en-US" dirty="0">
              <a:latin typeface="Times"/>
              <a:cs typeface="Calibri" panose="020F0502020204030204"/>
            </a:endParaRPr>
          </a:p>
          <a:p>
            <a:pPr marL="514350" indent="-514350">
              <a:buAutoNum type="arabicPeriod"/>
            </a:pPr>
            <a:endParaRPr lang="en-US" dirty="0">
              <a:cs typeface="Calibri" panose="020F0502020204030204"/>
            </a:endParaRPr>
          </a:p>
          <a:p>
            <a:pPr marL="514350" indent="-514350">
              <a:buAutoNum type="arabicPeriod"/>
            </a:pPr>
            <a:endParaRPr lang="en-US" dirty="0">
              <a:cs typeface="Calibri" panose="020F0502020204030204"/>
            </a:endParaRPr>
          </a:p>
        </p:txBody>
      </p:sp>
    </p:spTree>
    <p:extLst>
      <p:ext uri="{BB962C8B-B14F-4D97-AF65-F5344CB8AC3E}">
        <p14:creationId xmlns:p14="http://schemas.microsoft.com/office/powerpoint/2010/main" val="3199625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3C1B9-4DEB-40BB-B10E-374796E617FB}"/>
              </a:ext>
            </a:extLst>
          </p:cNvPr>
          <p:cNvSpPr>
            <a:spLocks noGrp="1"/>
          </p:cNvSpPr>
          <p:nvPr>
            <p:ph type="title"/>
          </p:nvPr>
        </p:nvSpPr>
        <p:spPr/>
        <p:txBody>
          <a:bodyPr/>
          <a:lstStyle/>
          <a:p>
            <a:r>
              <a:rPr lang="en-US" sz="3600" b="1" dirty="0">
                <a:latin typeface="Times"/>
                <a:cs typeface="Calibri Light"/>
              </a:rPr>
              <a:t>Conclusion</a:t>
            </a:r>
            <a:r>
              <a:rPr lang="en-US" dirty="0">
                <a:cs typeface="Calibri Light"/>
              </a:rPr>
              <a:t> </a:t>
            </a:r>
            <a:endParaRPr lang="en-US" dirty="0"/>
          </a:p>
        </p:txBody>
      </p:sp>
      <p:sp>
        <p:nvSpPr>
          <p:cNvPr id="3" name="Content Placeholder 2">
            <a:extLst>
              <a:ext uri="{FF2B5EF4-FFF2-40B4-BE49-F238E27FC236}">
                <a16:creationId xmlns:a16="http://schemas.microsoft.com/office/drawing/2014/main" id="{BF35964C-07AC-4F7F-8DE3-F3BE13D7F290}"/>
              </a:ext>
            </a:extLst>
          </p:cNvPr>
          <p:cNvSpPr>
            <a:spLocks noGrp="1"/>
          </p:cNvSpPr>
          <p:nvPr>
            <p:ph idx="1"/>
          </p:nvPr>
        </p:nvSpPr>
        <p:spPr/>
        <p:txBody>
          <a:bodyPr vert="horz" lIns="91440" tIns="45720" rIns="91440" bIns="45720" rtlCol="0" anchor="t">
            <a:normAutofit/>
          </a:bodyPr>
          <a:lstStyle/>
          <a:p>
            <a:r>
              <a:rPr lang="en-US" dirty="0">
                <a:latin typeface="Times"/>
                <a:ea typeface="+mn-lt"/>
                <a:cs typeface="+mn-lt"/>
              </a:rPr>
              <a:t>We suggested a new pipeline for learning a facial graph representation in this research, which incorporates node and edge learning. Node learning can avoid spatial loss inside each patch while also extracting information.</a:t>
            </a:r>
            <a:endParaRPr lang="en-US">
              <a:latin typeface="Times"/>
              <a:cs typeface="Calibri" panose="020F0502020204030204"/>
            </a:endParaRPr>
          </a:p>
          <a:p>
            <a:r>
              <a:rPr lang="en-US" dirty="0">
                <a:latin typeface="Times"/>
                <a:ea typeface="+mn-lt"/>
                <a:cs typeface="+mn-lt"/>
              </a:rPr>
              <a:t>Based on multi-head self-attention, edge learning can extract the relationship between patches. We also use word embedding and GCN to incorporate the AUs information into the face graph representation. We are sure that our strategy is both possible and successful.</a:t>
            </a:r>
            <a:endParaRPr lang="en-US" dirty="0">
              <a:latin typeface="Times"/>
              <a:cs typeface="Calibri"/>
            </a:endParaRPr>
          </a:p>
          <a:p>
            <a:pPr>
              <a:buNone/>
            </a:pPr>
            <a:endParaRPr lang="en-US" dirty="0">
              <a:cs typeface="Calibri"/>
            </a:endParaRPr>
          </a:p>
        </p:txBody>
      </p:sp>
    </p:spTree>
    <p:extLst>
      <p:ext uri="{BB962C8B-B14F-4D97-AF65-F5344CB8AC3E}">
        <p14:creationId xmlns:p14="http://schemas.microsoft.com/office/powerpoint/2010/main" val="37978198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FG-2021 PROBLEM STATEMENT Facial Micro-Expression Analysis –A Computer Vision Challenge</vt:lpstr>
      <vt:lpstr>ABOUT US</vt:lpstr>
      <vt:lpstr>PROBLEM STATEMENT  Facial Micro-Expression Analysis –A Computer Vision Challenge </vt:lpstr>
      <vt:lpstr>PowerPoint Presentation</vt:lpstr>
      <vt:lpstr>PowerPoint Presentation</vt:lpstr>
      <vt:lpstr>PROPOSED SOLUTION Facial Graph Representation Learning and Facial AU Fusion for Micro-expression Recognition </vt:lpstr>
      <vt:lpstr>PowerPoint Presentation</vt:lpstr>
      <vt:lpstr>Methodology </vt:lpstr>
      <vt:lpstr>Conclusion </vt:lpstr>
      <vt:lpstr>REFERENCES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750</cp:revision>
  <dcterms:created xsi:type="dcterms:W3CDTF">2021-11-02T14:21:33Z</dcterms:created>
  <dcterms:modified xsi:type="dcterms:W3CDTF">2021-11-03T11:58:09Z</dcterms:modified>
</cp:coreProperties>
</file>