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59"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2" d="100"/>
          <a:sy n="72" d="100"/>
        </p:scale>
        <p:origin x="110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 c" userId="0bd7fbe8dde40815" providerId="LiveId" clId="{17251241-CA10-436A-80EC-D6CB2190F353}"/>
    <pc:docChg chg="custSel modSld">
      <pc:chgData name="varsh c" userId="0bd7fbe8dde40815" providerId="LiveId" clId="{17251241-CA10-436A-80EC-D6CB2190F353}" dt="2025-02-07T06:37:53.110" v="132" actId="20577"/>
      <pc:docMkLst>
        <pc:docMk/>
      </pc:docMkLst>
      <pc:sldChg chg="modSp mod">
        <pc:chgData name="varsh c" userId="0bd7fbe8dde40815" providerId="LiveId" clId="{17251241-CA10-436A-80EC-D6CB2190F353}" dt="2025-02-07T06:23:25.403" v="56" actId="20577"/>
        <pc:sldMkLst>
          <pc:docMk/>
          <pc:sldMk cId="2127387940" sldId="256"/>
        </pc:sldMkLst>
        <pc:spChg chg="mod">
          <ac:chgData name="varsh c" userId="0bd7fbe8dde40815" providerId="LiveId" clId="{17251241-CA10-436A-80EC-D6CB2190F353}" dt="2025-02-07T06:23:25.403" v="56" actId="20577"/>
          <ac:spMkLst>
            <pc:docMk/>
            <pc:sldMk cId="2127387940" sldId="256"/>
            <ac:spMk id="4" creationId="{5E5D5000-94CF-ABD3-58B6-984B7B607478}"/>
          </ac:spMkLst>
        </pc:spChg>
      </pc:sldChg>
      <pc:sldChg chg="modSp mod">
        <pc:chgData name="varsh c" userId="0bd7fbe8dde40815" providerId="LiveId" clId="{17251241-CA10-436A-80EC-D6CB2190F353}" dt="2025-02-07T06:37:53.110" v="132" actId="20577"/>
        <pc:sldMkLst>
          <pc:docMk/>
          <pc:sldMk cId="1610100865" sldId="257"/>
        </pc:sldMkLst>
        <pc:spChg chg="mod">
          <ac:chgData name="varsh c" userId="0bd7fbe8dde40815" providerId="LiveId" clId="{17251241-CA10-436A-80EC-D6CB2190F353}" dt="2025-02-07T06:37:53.110" v="132" actId="20577"/>
          <ac:spMkLst>
            <pc:docMk/>
            <pc:sldMk cId="1610100865" sldId="257"/>
            <ac:spMk id="5" creationId="{6C91E275-A4FE-FA7C-DA84-CD2E26D8EDAA}"/>
          </ac:spMkLst>
        </pc:spChg>
      </pc:sldChg>
      <pc:sldChg chg="addSp delSp modSp mod">
        <pc:chgData name="varsh c" userId="0bd7fbe8dde40815" providerId="LiveId" clId="{17251241-CA10-436A-80EC-D6CB2190F353}" dt="2025-02-07T06:21:46.725" v="10" actId="14100"/>
        <pc:sldMkLst>
          <pc:docMk/>
          <pc:sldMk cId="2165845301" sldId="270"/>
        </pc:sldMkLst>
        <pc:spChg chg="add del mod">
          <ac:chgData name="varsh c" userId="0bd7fbe8dde40815" providerId="LiveId" clId="{17251241-CA10-436A-80EC-D6CB2190F353}" dt="2025-02-07T06:20:35.116" v="2" actId="478"/>
          <ac:spMkLst>
            <pc:docMk/>
            <pc:sldMk cId="2165845301" sldId="270"/>
            <ac:spMk id="3" creationId="{4B39E9C3-8FB5-52C7-1972-A5C3357A0DF8}"/>
          </ac:spMkLst>
        </pc:spChg>
        <pc:picChg chg="add mod">
          <ac:chgData name="varsh c" userId="0bd7fbe8dde40815" providerId="LiveId" clId="{17251241-CA10-436A-80EC-D6CB2190F353}" dt="2025-02-07T06:21:46.725" v="10" actId="14100"/>
          <ac:picMkLst>
            <pc:docMk/>
            <pc:sldMk cId="2165845301" sldId="270"/>
            <ac:picMk id="6" creationId="{5D708B3B-6330-3F6C-481F-5E9750FDEA9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A1B2-2C7C-5066-5714-505005FD6F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51957F-FA8D-EA9C-F062-11E258BEF3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F6DA0C-5CD8-229D-FB8A-AEEE89C9CA45}"/>
              </a:ext>
            </a:extLst>
          </p:cNvPr>
          <p:cNvSpPr>
            <a:spLocks noGrp="1"/>
          </p:cNvSpPr>
          <p:nvPr>
            <p:ph type="dt" sz="half" idx="10"/>
          </p:nvPr>
        </p:nvSpPr>
        <p:spPr/>
        <p:txBody>
          <a:bodyPr/>
          <a:lstStyle/>
          <a:p>
            <a:fld id="{2CDC96C3-CF28-47F9-BD27-800A16607F0B}" type="datetimeFigureOut">
              <a:rPr lang="en-IN" smtClean="0"/>
              <a:t>07-02-2025</a:t>
            </a:fld>
            <a:endParaRPr lang="en-IN"/>
          </a:p>
        </p:txBody>
      </p:sp>
      <p:sp>
        <p:nvSpPr>
          <p:cNvPr id="5" name="Footer Placeholder 4">
            <a:extLst>
              <a:ext uri="{FF2B5EF4-FFF2-40B4-BE49-F238E27FC236}">
                <a16:creationId xmlns:a16="http://schemas.microsoft.com/office/drawing/2014/main" id="{2FC71867-2802-7461-E7CA-119232D8D5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C60E85-CCA8-46A9-72DD-1D7BAB34DE05}"/>
              </a:ext>
            </a:extLst>
          </p:cNvPr>
          <p:cNvSpPr>
            <a:spLocks noGrp="1"/>
          </p:cNvSpPr>
          <p:nvPr>
            <p:ph type="sldNum" sz="quarter" idx="12"/>
          </p:nvPr>
        </p:nvSpPr>
        <p:spPr/>
        <p:txBody>
          <a:bodyPr/>
          <a:lstStyle/>
          <a:p>
            <a:fld id="{4EB06902-48C5-4C69-BA20-8EFFD8BA3AAD}" type="slidenum">
              <a:rPr lang="en-IN" smtClean="0"/>
              <a:t>‹#›</a:t>
            </a:fld>
            <a:endParaRPr lang="en-IN"/>
          </a:p>
        </p:txBody>
      </p:sp>
    </p:spTree>
    <p:extLst>
      <p:ext uri="{BB962C8B-B14F-4D97-AF65-F5344CB8AC3E}">
        <p14:creationId xmlns:p14="http://schemas.microsoft.com/office/powerpoint/2010/main" val="291839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F3B3-3A87-E892-8C42-0B205B43DC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0B5B41-11AC-00A1-BC6C-B4AF3E1036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F77092-CA4C-1753-43BC-A6701492004F}"/>
              </a:ext>
            </a:extLst>
          </p:cNvPr>
          <p:cNvSpPr>
            <a:spLocks noGrp="1"/>
          </p:cNvSpPr>
          <p:nvPr>
            <p:ph type="dt" sz="half" idx="10"/>
          </p:nvPr>
        </p:nvSpPr>
        <p:spPr/>
        <p:txBody>
          <a:bodyPr/>
          <a:lstStyle/>
          <a:p>
            <a:fld id="{2CDC96C3-CF28-47F9-BD27-800A16607F0B}" type="datetimeFigureOut">
              <a:rPr lang="en-IN" smtClean="0"/>
              <a:t>07-02-2025</a:t>
            </a:fld>
            <a:endParaRPr lang="en-IN"/>
          </a:p>
        </p:txBody>
      </p:sp>
      <p:sp>
        <p:nvSpPr>
          <p:cNvPr id="5" name="Footer Placeholder 4">
            <a:extLst>
              <a:ext uri="{FF2B5EF4-FFF2-40B4-BE49-F238E27FC236}">
                <a16:creationId xmlns:a16="http://schemas.microsoft.com/office/drawing/2014/main" id="{FFD7A7D3-0DC9-C789-6038-64E43BEBF1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BCB221-F667-B11F-8ABE-354AAA965504}"/>
              </a:ext>
            </a:extLst>
          </p:cNvPr>
          <p:cNvSpPr>
            <a:spLocks noGrp="1"/>
          </p:cNvSpPr>
          <p:nvPr>
            <p:ph type="sldNum" sz="quarter" idx="12"/>
          </p:nvPr>
        </p:nvSpPr>
        <p:spPr/>
        <p:txBody>
          <a:bodyPr/>
          <a:lstStyle/>
          <a:p>
            <a:fld id="{4EB06902-48C5-4C69-BA20-8EFFD8BA3AAD}" type="slidenum">
              <a:rPr lang="en-IN" smtClean="0"/>
              <a:t>‹#›</a:t>
            </a:fld>
            <a:endParaRPr lang="en-IN"/>
          </a:p>
        </p:txBody>
      </p:sp>
    </p:spTree>
    <p:extLst>
      <p:ext uri="{BB962C8B-B14F-4D97-AF65-F5344CB8AC3E}">
        <p14:creationId xmlns:p14="http://schemas.microsoft.com/office/powerpoint/2010/main" val="7548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97E355-017F-DFA8-BD56-9B36F27DF5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06B5A0-ABB0-33C1-5A33-066BF9F9D6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4ACC11-DF96-86D2-2B7F-EE6BE824E53F}"/>
              </a:ext>
            </a:extLst>
          </p:cNvPr>
          <p:cNvSpPr>
            <a:spLocks noGrp="1"/>
          </p:cNvSpPr>
          <p:nvPr>
            <p:ph type="dt" sz="half" idx="10"/>
          </p:nvPr>
        </p:nvSpPr>
        <p:spPr/>
        <p:txBody>
          <a:bodyPr/>
          <a:lstStyle/>
          <a:p>
            <a:fld id="{2CDC96C3-CF28-47F9-BD27-800A16607F0B}" type="datetimeFigureOut">
              <a:rPr lang="en-IN" smtClean="0"/>
              <a:t>07-02-2025</a:t>
            </a:fld>
            <a:endParaRPr lang="en-IN"/>
          </a:p>
        </p:txBody>
      </p:sp>
      <p:sp>
        <p:nvSpPr>
          <p:cNvPr id="5" name="Footer Placeholder 4">
            <a:extLst>
              <a:ext uri="{FF2B5EF4-FFF2-40B4-BE49-F238E27FC236}">
                <a16:creationId xmlns:a16="http://schemas.microsoft.com/office/drawing/2014/main" id="{318929C8-8B41-6852-1FB8-5027442E22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E8ACF6-7E5C-8FEC-384F-93054AB3C79F}"/>
              </a:ext>
            </a:extLst>
          </p:cNvPr>
          <p:cNvSpPr>
            <a:spLocks noGrp="1"/>
          </p:cNvSpPr>
          <p:nvPr>
            <p:ph type="sldNum" sz="quarter" idx="12"/>
          </p:nvPr>
        </p:nvSpPr>
        <p:spPr/>
        <p:txBody>
          <a:bodyPr/>
          <a:lstStyle/>
          <a:p>
            <a:fld id="{4EB06902-48C5-4C69-BA20-8EFFD8BA3AAD}" type="slidenum">
              <a:rPr lang="en-IN" smtClean="0"/>
              <a:t>‹#›</a:t>
            </a:fld>
            <a:endParaRPr lang="en-IN"/>
          </a:p>
        </p:txBody>
      </p:sp>
    </p:spTree>
    <p:extLst>
      <p:ext uri="{BB962C8B-B14F-4D97-AF65-F5344CB8AC3E}">
        <p14:creationId xmlns:p14="http://schemas.microsoft.com/office/powerpoint/2010/main" val="82962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A7AF-DD12-1657-A3D0-FD5979DC4F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F88846-44F6-CF16-BABA-738BF6F067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DA1681-4C82-7823-4C71-C0D5FCF82871}"/>
              </a:ext>
            </a:extLst>
          </p:cNvPr>
          <p:cNvSpPr>
            <a:spLocks noGrp="1"/>
          </p:cNvSpPr>
          <p:nvPr>
            <p:ph type="dt" sz="half" idx="10"/>
          </p:nvPr>
        </p:nvSpPr>
        <p:spPr/>
        <p:txBody>
          <a:bodyPr/>
          <a:lstStyle/>
          <a:p>
            <a:fld id="{2CDC96C3-CF28-47F9-BD27-800A16607F0B}" type="datetimeFigureOut">
              <a:rPr lang="en-IN" smtClean="0"/>
              <a:t>07-02-2025</a:t>
            </a:fld>
            <a:endParaRPr lang="en-IN"/>
          </a:p>
        </p:txBody>
      </p:sp>
      <p:sp>
        <p:nvSpPr>
          <p:cNvPr id="5" name="Footer Placeholder 4">
            <a:extLst>
              <a:ext uri="{FF2B5EF4-FFF2-40B4-BE49-F238E27FC236}">
                <a16:creationId xmlns:a16="http://schemas.microsoft.com/office/drawing/2014/main" id="{48412F0A-E90C-1E8F-F5A6-94B009F71F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B735F0-DA78-1C9C-DCCA-80AC1071CE1C}"/>
              </a:ext>
            </a:extLst>
          </p:cNvPr>
          <p:cNvSpPr>
            <a:spLocks noGrp="1"/>
          </p:cNvSpPr>
          <p:nvPr>
            <p:ph type="sldNum" sz="quarter" idx="12"/>
          </p:nvPr>
        </p:nvSpPr>
        <p:spPr/>
        <p:txBody>
          <a:bodyPr/>
          <a:lstStyle/>
          <a:p>
            <a:fld id="{4EB06902-48C5-4C69-BA20-8EFFD8BA3AAD}" type="slidenum">
              <a:rPr lang="en-IN" smtClean="0"/>
              <a:t>‹#›</a:t>
            </a:fld>
            <a:endParaRPr lang="en-IN"/>
          </a:p>
        </p:txBody>
      </p:sp>
    </p:spTree>
    <p:extLst>
      <p:ext uri="{BB962C8B-B14F-4D97-AF65-F5344CB8AC3E}">
        <p14:creationId xmlns:p14="http://schemas.microsoft.com/office/powerpoint/2010/main" val="11704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2A50-CDCE-73CA-0F0B-3CCB4122EC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53E699-D9D2-2F41-D329-864BD8EC5D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ACC236-10AF-C484-902B-EDFA35FFA964}"/>
              </a:ext>
            </a:extLst>
          </p:cNvPr>
          <p:cNvSpPr>
            <a:spLocks noGrp="1"/>
          </p:cNvSpPr>
          <p:nvPr>
            <p:ph type="dt" sz="half" idx="10"/>
          </p:nvPr>
        </p:nvSpPr>
        <p:spPr/>
        <p:txBody>
          <a:bodyPr/>
          <a:lstStyle/>
          <a:p>
            <a:fld id="{2CDC96C3-CF28-47F9-BD27-800A16607F0B}" type="datetimeFigureOut">
              <a:rPr lang="en-IN" smtClean="0"/>
              <a:t>07-02-2025</a:t>
            </a:fld>
            <a:endParaRPr lang="en-IN"/>
          </a:p>
        </p:txBody>
      </p:sp>
      <p:sp>
        <p:nvSpPr>
          <p:cNvPr id="5" name="Footer Placeholder 4">
            <a:extLst>
              <a:ext uri="{FF2B5EF4-FFF2-40B4-BE49-F238E27FC236}">
                <a16:creationId xmlns:a16="http://schemas.microsoft.com/office/drawing/2014/main" id="{DF92DE23-7536-C71A-8AF1-29DF7FC05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6060DE-6F7C-4BA7-C214-999FA23E8482}"/>
              </a:ext>
            </a:extLst>
          </p:cNvPr>
          <p:cNvSpPr>
            <a:spLocks noGrp="1"/>
          </p:cNvSpPr>
          <p:nvPr>
            <p:ph type="sldNum" sz="quarter" idx="12"/>
          </p:nvPr>
        </p:nvSpPr>
        <p:spPr/>
        <p:txBody>
          <a:bodyPr/>
          <a:lstStyle/>
          <a:p>
            <a:fld id="{4EB06902-48C5-4C69-BA20-8EFFD8BA3AAD}" type="slidenum">
              <a:rPr lang="en-IN" smtClean="0"/>
              <a:t>‹#›</a:t>
            </a:fld>
            <a:endParaRPr lang="en-IN"/>
          </a:p>
        </p:txBody>
      </p:sp>
    </p:spTree>
    <p:extLst>
      <p:ext uri="{BB962C8B-B14F-4D97-AF65-F5344CB8AC3E}">
        <p14:creationId xmlns:p14="http://schemas.microsoft.com/office/powerpoint/2010/main" val="159227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9FB52-FA76-65D1-CF05-4243477FAC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033545-74CC-5CA2-B713-1F0087CD6B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49C04C-CB3C-3FD9-384F-D2B1E37BE5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DBC861-19DF-4DA4-F3EB-18F1DDABE4B9}"/>
              </a:ext>
            </a:extLst>
          </p:cNvPr>
          <p:cNvSpPr>
            <a:spLocks noGrp="1"/>
          </p:cNvSpPr>
          <p:nvPr>
            <p:ph type="dt" sz="half" idx="10"/>
          </p:nvPr>
        </p:nvSpPr>
        <p:spPr/>
        <p:txBody>
          <a:bodyPr/>
          <a:lstStyle/>
          <a:p>
            <a:fld id="{2CDC96C3-CF28-47F9-BD27-800A16607F0B}" type="datetimeFigureOut">
              <a:rPr lang="en-IN" smtClean="0"/>
              <a:t>07-02-2025</a:t>
            </a:fld>
            <a:endParaRPr lang="en-IN"/>
          </a:p>
        </p:txBody>
      </p:sp>
      <p:sp>
        <p:nvSpPr>
          <p:cNvPr id="6" name="Footer Placeholder 5">
            <a:extLst>
              <a:ext uri="{FF2B5EF4-FFF2-40B4-BE49-F238E27FC236}">
                <a16:creationId xmlns:a16="http://schemas.microsoft.com/office/drawing/2014/main" id="{34726A4A-2BFA-D1E1-1277-DE78452261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2EAAFC-CEE0-CF5B-F246-2D672ED1D163}"/>
              </a:ext>
            </a:extLst>
          </p:cNvPr>
          <p:cNvSpPr>
            <a:spLocks noGrp="1"/>
          </p:cNvSpPr>
          <p:nvPr>
            <p:ph type="sldNum" sz="quarter" idx="12"/>
          </p:nvPr>
        </p:nvSpPr>
        <p:spPr/>
        <p:txBody>
          <a:bodyPr/>
          <a:lstStyle/>
          <a:p>
            <a:fld id="{4EB06902-48C5-4C69-BA20-8EFFD8BA3AAD}" type="slidenum">
              <a:rPr lang="en-IN" smtClean="0"/>
              <a:t>‹#›</a:t>
            </a:fld>
            <a:endParaRPr lang="en-IN"/>
          </a:p>
        </p:txBody>
      </p:sp>
    </p:spTree>
    <p:extLst>
      <p:ext uri="{BB962C8B-B14F-4D97-AF65-F5344CB8AC3E}">
        <p14:creationId xmlns:p14="http://schemas.microsoft.com/office/powerpoint/2010/main" val="144708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FDFFE-1C6E-E384-2131-2DC935EAD5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4AA64E-3686-B55D-27AD-BA1DD92F43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D632C3-ABC2-2CFF-9573-DA61770EE0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71926F-CA60-9017-2601-BD703E3A4F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3E9350-25F1-8344-6B0F-C640FE4C7C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F1FE10-C908-0FD9-5CB8-1C7495FFD245}"/>
              </a:ext>
            </a:extLst>
          </p:cNvPr>
          <p:cNvSpPr>
            <a:spLocks noGrp="1"/>
          </p:cNvSpPr>
          <p:nvPr>
            <p:ph type="dt" sz="half" idx="10"/>
          </p:nvPr>
        </p:nvSpPr>
        <p:spPr/>
        <p:txBody>
          <a:bodyPr/>
          <a:lstStyle/>
          <a:p>
            <a:fld id="{2CDC96C3-CF28-47F9-BD27-800A16607F0B}" type="datetimeFigureOut">
              <a:rPr lang="en-IN" smtClean="0"/>
              <a:t>07-02-2025</a:t>
            </a:fld>
            <a:endParaRPr lang="en-IN"/>
          </a:p>
        </p:txBody>
      </p:sp>
      <p:sp>
        <p:nvSpPr>
          <p:cNvPr id="8" name="Footer Placeholder 7">
            <a:extLst>
              <a:ext uri="{FF2B5EF4-FFF2-40B4-BE49-F238E27FC236}">
                <a16:creationId xmlns:a16="http://schemas.microsoft.com/office/drawing/2014/main" id="{3D081775-82C3-2AF4-94AA-C4BCF76FB9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315DA0-5F51-9617-186E-8DB7294A0BA4}"/>
              </a:ext>
            </a:extLst>
          </p:cNvPr>
          <p:cNvSpPr>
            <a:spLocks noGrp="1"/>
          </p:cNvSpPr>
          <p:nvPr>
            <p:ph type="sldNum" sz="quarter" idx="12"/>
          </p:nvPr>
        </p:nvSpPr>
        <p:spPr/>
        <p:txBody>
          <a:bodyPr/>
          <a:lstStyle/>
          <a:p>
            <a:fld id="{4EB06902-48C5-4C69-BA20-8EFFD8BA3AAD}" type="slidenum">
              <a:rPr lang="en-IN" smtClean="0"/>
              <a:t>‹#›</a:t>
            </a:fld>
            <a:endParaRPr lang="en-IN"/>
          </a:p>
        </p:txBody>
      </p:sp>
    </p:spTree>
    <p:extLst>
      <p:ext uri="{BB962C8B-B14F-4D97-AF65-F5344CB8AC3E}">
        <p14:creationId xmlns:p14="http://schemas.microsoft.com/office/powerpoint/2010/main" val="2074244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BDB7-5D63-7B17-B0C1-96196D38AC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EC3755-3240-D115-51E0-97FE31E5DB8C}"/>
              </a:ext>
            </a:extLst>
          </p:cNvPr>
          <p:cNvSpPr>
            <a:spLocks noGrp="1"/>
          </p:cNvSpPr>
          <p:nvPr>
            <p:ph type="dt" sz="half" idx="10"/>
          </p:nvPr>
        </p:nvSpPr>
        <p:spPr/>
        <p:txBody>
          <a:bodyPr/>
          <a:lstStyle/>
          <a:p>
            <a:fld id="{2CDC96C3-CF28-47F9-BD27-800A16607F0B}" type="datetimeFigureOut">
              <a:rPr lang="en-IN" smtClean="0"/>
              <a:t>07-02-2025</a:t>
            </a:fld>
            <a:endParaRPr lang="en-IN"/>
          </a:p>
        </p:txBody>
      </p:sp>
      <p:sp>
        <p:nvSpPr>
          <p:cNvPr id="4" name="Footer Placeholder 3">
            <a:extLst>
              <a:ext uri="{FF2B5EF4-FFF2-40B4-BE49-F238E27FC236}">
                <a16:creationId xmlns:a16="http://schemas.microsoft.com/office/drawing/2014/main" id="{EE9CB13C-511F-A5E7-3744-6C69835B2E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FA5544-F09F-874D-50DA-B77F9CF05CEC}"/>
              </a:ext>
            </a:extLst>
          </p:cNvPr>
          <p:cNvSpPr>
            <a:spLocks noGrp="1"/>
          </p:cNvSpPr>
          <p:nvPr>
            <p:ph type="sldNum" sz="quarter" idx="12"/>
          </p:nvPr>
        </p:nvSpPr>
        <p:spPr/>
        <p:txBody>
          <a:bodyPr/>
          <a:lstStyle/>
          <a:p>
            <a:fld id="{4EB06902-48C5-4C69-BA20-8EFFD8BA3AAD}" type="slidenum">
              <a:rPr lang="en-IN" smtClean="0"/>
              <a:t>‹#›</a:t>
            </a:fld>
            <a:endParaRPr lang="en-IN"/>
          </a:p>
        </p:txBody>
      </p:sp>
    </p:spTree>
    <p:extLst>
      <p:ext uri="{BB962C8B-B14F-4D97-AF65-F5344CB8AC3E}">
        <p14:creationId xmlns:p14="http://schemas.microsoft.com/office/powerpoint/2010/main" val="47331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96A282-7F6F-4AC4-C267-2588C18A190E}"/>
              </a:ext>
            </a:extLst>
          </p:cNvPr>
          <p:cNvSpPr>
            <a:spLocks noGrp="1"/>
          </p:cNvSpPr>
          <p:nvPr>
            <p:ph type="dt" sz="half" idx="10"/>
          </p:nvPr>
        </p:nvSpPr>
        <p:spPr/>
        <p:txBody>
          <a:bodyPr/>
          <a:lstStyle/>
          <a:p>
            <a:fld id="{2CDC96C3-CF28-47F9-BD27-800A16607F0B}" type="datetimeFigureOut">
              <a:rPr lang="en-IN" smtClean="0"/>
              <a:t>07-02-2025</a:t>
            </a:fld>
            <a:endParaRPr lang="en-IN"/>
          </a:p>
        </p:txBody>
      </p:sp>
      <p:sp>
        <p:nvSpPr>
          <p:cNvPr id="3" name="Footer Placeholder 2">
            <a:extLst>
              <a:ext uri="{FF2B5EF4-FFF2-40B4-BE49-F238E27FC236}">
                <a16:creationId xmlns:a16="http://schemas.microsoft.com/office/drawing/2014/main" id="{122A2FA1-5680-6DB9-9F7A-9EEF17B730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452B25-C6EF-1E8A-D6E9-653A294580D9}"/>
              </a:ext>
            </a:extLst>
          </p:cNvPr>
          <p:cNvSpPr>
            <a:spLocks noGrp="1"/>
          </p:cNvSpPr>
          <p:nvPr>
            <p:ph type="sldNum" sz="quarter" idx="12"/>
          </p:nvPr>
        </p:nvSpPr>
        <p:spPr/>
        <p:txBody>
          <a:bodyPr/>
          <a:lstStyle/>
          <a:p>
            <a:fld id="{4EB06902-48C5-4C69-BA20-8EFFD8BA3AAD}" type="slidenum">
              <a:rPr lang="en-IN" smtClean="0"/>
              <a:t>‹#›</a:t>
            </a:fld>
            <a:endParaRPr lang="en-IN"/>
          </a:p>
        </p:txBody>
      </p:sp>
    </p:spTree>
    <p:extLst>
      <p:ext uri="{BB962C8B-B14F-4D97-AF65-F5344CB8AC3E}">
        <p14:creationId xmlns:p14="http://schemas.microsoft.com/office/powerpoint/2010/main" val="343411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6C3D-9B35-0C02-9C8F-418096C77D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40971E-1EB5-7C99-4900-2D49C47CF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820695-4E9F-3FC1-204C-3B868C576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0A9ED-4B36-BAB7-5D81-F9D79393E723}"/>
              </a:ext>
            </a:extLst>
          </p:cNvPr>
          <p:cNvSpPr>
            <a:spLocks noGrp="1"/>
          </p:cNvSpPr>
          <p:nvPr>
            <p:ph type="dt" sz="half" idx="10"/>
          </p:nvPr>
        </p:nvSpPr>
        <p:spPr/>
        <p:txBody>
          <a:bodyPr/>
          <a:lstStyle/>
          <a:p>
            <a:fld id="{2CDC96C3-CF28-47F9-BD27-800A16607F0B}" type="datetimeFigureOut">
              <a:rPr lang="en-IN" smtClean="0"/>
              <a:t>07-02-2025</a:t>
            </a:fld>
            <a:endParaRPr lang="en-IN"/>
          </a:p>
        </p:txBody>
      </p:sp>
      <p:sp>
        <p:nvSpPr>
          <p:cNvPr id="6" name="Footer Placeholder 5">
            <a:extLst>
              <a:ext uri="{FF2B5EF4-FFF2-40B4-BE49-F238E27FC236}">
                <a16:creationId xmlns:a16="http://schemas.microsoft.com/office/drawing/2014/main" id="{B76D07FA-2489-BB1A-B6DC-3D7F53A523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5A0162-9CFF-9EF0-DD9A-020288A246B0}"/>
              </a:ext>
            </a:extLst>
          </p:cNvPr>
          <p:cNvSpPr>
            <a:spLocks noGrp="1"/>
          </p:cNvSpPr>
          <p:nvPr>
            <p:ph type="sldNum" sz="quarter" idx="12"/>
          </p:nvPr>
        </p:nvSpPr>
        <p:spPr/>
        <p:txBody>
          <a:bodyPr/>
          <a:lstStyle/>
          <a:p>
            <a:fld id="{4EB06902-48C5-4C69-BA20-8EFFD8BA3AAD}" type="slidenum">
              <a:rPr lang="en-IN" smtClean="0"/>
              <a:t>‹#›</a:t>
            </a:fld>
            <a:endParaRPr lang="en-IN"/>
          </a:p>
        </p:txBody>
      </p:sp>
    </p:spTree>
    <p:extLst>
      <p:ext uri="{BB962C8B-B14F-4D97-AF65-F5344CB8AC3E}">
        <p14:creationId xmlns:p14="http://schemas.microsoft.com/office/powerpoint/2010/main" val="3621530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82AB-3A72-2C73-56EB-2441B929C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BE3390-27BB-BCE0-1012-117136A2F4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86A09B-4788-0F95-8AAE-74FB9FD58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83484-1D79-81B1-6E19-88FA7C320FA0}"/>
              </a:ext>
            </a:extLst>
          </p:cNvPr>
          <p:cNvSpPr>
            <a:spLocks noGrp="1"/>
          </p:cNvSpPr>
          <p:nvPr>
            <p:ph type="dt" sz="half" idx="10"/>
          </p:nvPr>
        </p:nvSpPr>
        <p:spPr/>
        <p:txBody>
          <a:bodyPr/>
          <a:lstStyle/>
          <a:p>
            <a:fld id="{2CDC96C3-CF28-47F9-BD27-800A16607F0B}" type="datetimeFigureOut">
              <a:rPr lang="en-IN" smtClean="0"/>
              <a:t>07-02-2025</a:t>
            </a:fld>
            <a:endParaRPr lang="en-IN"/>
          </a:p>
        </p:txBody>
      </p:sp>
      <p:sp>
        <p:nvSpPr>
          <p:cNvPr id="6" name="Footer Placeholder 5">
            <a:extLst>
              <a:ext uri="{FF2B5EF4-FFF2-40B4-BE49-F238E27FC236}">
                <a16:creationId xmlns:a16="http://schemas.microsoft.com/office/drawing/2014/main" id="{CC345C65-448B-8291-4F21-2839B488D3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1A9AA0-4C89-4047-F8B8-969504E368F0}"/>
              </a:ext>
            </a:extLst>
          </p:cNvPr>
          <p:cNvSpPr>
            <a:spLocks noGrp="1"/>
          </p:cNvSpPr>
          <p:nvPr>
            <p:ph type="sldNum" sz="quarter" idx="12"/>
          </p:nvPr>
        </p:nvSpPr>
        <p:spPr/>
        <p:txBody>
          <a:bodyPr/>
          <a:lstStyle/>
          <a:p>
            <a:fld id="{4EB06902-48C5-4C69-BA20-8EFFD8BA3AAD}" type="slidenum">
              <a:rPr lang="en-IN" smtClean="0"/>
              <a:t>‹#›</a:t>
            </a:fld>
            <a:endParaRPr lang="en-IN"/>
          </a:p>
        </p:txBody>
      </p:sp>
    </p:spTree>
    <p:extLst>
      <p:ext uri="{BB962C8B-B14F-4D97-AF65-F5344CB8AC3E}">
        <p14:creationId xmlns:p14="http://schemas.microsoft.com/office/powerpoint/2010/main" val="205644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sm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CCCFC3-85EA-90D5-D9CF-D7249A496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4E8628-1551-E7AB-E8B8-CDEABA2618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1BBAAB-E65D-FF09-9D04-6CB9F10FDC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C96C3-CF28-47F9-BD27-800A16607F0B}" type="datetimeFigureOut">
              <a:rPr lang="en-IN" smtClean="0"/>
              <a:t>07-02-2025</a:t>
            </a:fld>
            <a:endParaRPr lang="en-IN"/>
          </a:p>
        </p:txBody>
      </p:sp>
      <p:sp>
        <p:nvSpPr>
          <p:cNvPr id="5" name="Footer Placeholder 4">
            <a:extLst>
              <a:ext uri="{FF2B5EF4-FFF2-40B4-BE49-F238E27FC236}">
                <a16:creationId xmlns:a16="http://schemas.microsoft.com/office/drawing/2014/main" id="{FD449AE8-3718-B88C-F08E-C1F47915FF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D6C0DB-52D2-A374-C830-C669457E8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B06902-48C5-4C69-BA20-8EFFD8BA3AAD}" type="slidenum">
              <a:rPr lang="en-IN" smtClean="0"/>
              <a:t>‹#›</a:t>
            </a:fld>
            <a:endParaRPr lang="en-IN"/>
          </a:p>
        </p:txBody>
      </p:sp>
    </p:spTree>
    <p:extLst>
      <p:ext uri="{BB962C8B-B14F-4D97-AF65-F5344CB8AC3E}">
        <p14:creationId xmlns:p14="http://schemas.microsoft.com/office/powerpoint/2010/main" val="104298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xplorestaging.ieee.org/document/9515463"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ieeexplore-ieee-org.egateway.chennai.vit.ac.in/document/9373282"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egateway.chennai.vit.ac.in/document/8350702"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ieeexplore-ieee-org.egateway.chennai.vit.ac.in/document/1071217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85000"/>
            </a:schemeClr>
          </a:fgClr>
          <a:bgClr>
            <a:schemeClr val="bg1"/>
          </a:bgClr>
        </a:patt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283166C-936E-A5A1-8007-D21A87940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06149">
            <a:off x="-249395" y="643770"/>
            <a:ext cx="5105993" cy="50787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E5D5000-94CF-ABD3-58B6-984B7B607478}"/>
              </a:ext>
            </a:extLst>
          </p:cNvPr>
          <p:cNvSpPr txBox="1"/>
          <p:nvPr/>
        </p:nvSpPr>
        <p:spPr>
          <a:xfrm>
            <a:off x="4306187" y="2090947"/>
            <a:ext cx="7187608" cy="4524315"/>
          </a:xfrm>
          <a:prstGeom prst="rect">
            <a:avLst/>
          </a:prstGeom>
          <a:noFill/>
        </p:spPr>
        <p:txBody>
          <a:bodyPr wrap="square" rtlCol="0">
            <a:spAutoFit/>
          </a:bodyPr>
          <a:lstStyle/>
          <a:p>
            <a:r>
              <a:rPr lang="en-IN" sz="3600" b="1" kern="100" dirty="0">
                <a:effectLst/>
                <a:latin typeface="Berlin Sans FB Demi" panose="020E0802020502020306" pitchFamily="34" charset="0"/>
                <a:ea typeface="Calibri" panose="020F0502020204030204" pitchFamily="34" charset="0"/>
                <a:cs typeface="Times New Roman" panose="02020603050405020304" pitchFamily="18" charset="0"/>
              </a:rPr>
              <a:t>AI-powered 3D </a:t>
            </a:r>
            <a:r>
              <a:rPr lang="en-IN" sz="3600" b="1" kern="100" dirty="0">
                <a:latin typeface="Berlin Sans FB Demi" panose="020E0802020502020306" pitchFamily="34" charset="0"/>
                <a:ea typeface="Calibri" panose="020F0502020204030204" pitchFamily="34" charset="0"/>
                <a:cs typeface="Times New Roman" panose="02020603050405020304" pitchFamily="18" charset="0"/>
              </a:rPr>
              <a:t>Mood Powered</a:t>
            </a:r>
            <a:r>
              <a:rPr lang="en-IN" sz="3600" b="1" kern="100" dirty="0">
                <a:effectLst/>
                <a:latin typeface="Berlin Sans FB Demi" panose="020E0802020502020306" pitchFamily="34" charset="0"/>
                <a:ea typeface="Calibri" panose="020F0502020204030204" pitchFamily="34" charset="0"/>
                <a:cs typeface="Times New Roman" panose="02020603050405020304" pitchFamily="18" charset="0"/>
              </a:rPr>
              <a:t> Alarm with Interactive Virtual Clones</a:t>
            </a:r>
          </a:p>
          <a:p>
            <a:endParaRPr lang="en-IN" sz="3600" b="1" kern="100" dirty="0">
              <a:latin typeface="Berlin Sans FB Demi" panose="020E0802020502020306" pitchFamily="34" charset="0"/>
              <a:ea typeface="Calibri" panose="020F0502020204030204" pitchFamily="34" charset="0"/>
              <a:cs typeface="Times New Roman" panose="02020603050405020304" pitchFamily="18" charset="0"/>
            </a:endParaRPr>
          </a:p>
          <a:p>
            <a:endParaRPr lang="en-IN" sz="3600" b="1" kern="100" dirty="0">
              <a:effectLst/>
              <a:latin typeface="Berlin Sans FB Demi" panose="020E0802020502020306" pitchFamily="34" charset="0"/>
              <a:ea typeface="Calibri" panose="020F0502020204030204" pitchFamily="34" charset="0"/>
              <a:cs typeface="Times New Roman" panose="02020603050405020304" pitchFamily="18" charset="0"/>
            </a:endParaRPr>
          </a:p>
          <a:p>
            <a:endParaRPr lang="en-IN" sz="3600" b="1" kern="100" dirty="0">
              <a:latin typeface="Berlin Sans FB Demi" panose="020E0802020502020306" pitchFamily="34" charset="0"/>
              <a:ea typeface="Calibri" panose="020F0502020204030204" pitchFamily="34" charset="0"/>
              <a:cs typeface="Times New Roman" panose="02020603050405020304" pitchFamily="18" charset="0"/>
            </a:endParaRPr>
          </a:p>
          <a:p>
            <a:r>
              <a:rPr lang="en-IN" sz="3600" b="1" kern="100" dirty="0">
                <a:latin typeface="Berlin Sans FB Demi" panose="020E0802020502020306" pitchFamily="34" charset="0"/>
                <a:ea typeface="Calibri" panose="020F0502020204030204" pitchFamily="34" charset="0"/>
                <a:cs typeface="Times New Roman" panose="02020603050405020304" pitchFamily="18" charset="0"/>
              </a:rPr>
              <a:t>                                </a:t>
            </a:r>
            <a:r>
              <a:rPr lang="en-IN" sz="3600" b="1" kern="100" dirty="0">
                <a:latin typeface="Blackadder ITC" panose="04020505051007020D02" pitchFamily="82" charset="0"/>
                <a:ea typeface="Calibri" panose="020F0502020204030204" pitchFamily="34" charset="0"/>
                <a:cs typeface="Times New Roman" panose="02020603050405020304" pitchFamily="18" charset="0"/>
              </a:rPr>
              <a:t>BY: </a:t>
            </a:r>
            <a:r>
              <a:rPr lang="en-IN" sz="3600" b="1" kern="100" dirty="0" err="1">
                <a:latin typeface="Blackadder ITC" panose="04020505051007020D02" pitchFamily="82" charset="0"/>
                <a:ea typeface="Calibri" panose="020F0502020204030204" pitchFamily="34" charset="0"/>
                <a:cs typeface="Times New Roman" panose="02020603050405020304" pitchFamily="18" charset="0"/>
              </a:rPr>
              <a:t>C.Varshah</a:t>
            </a:r>
            <a:endParaRPr lang="en-IN" sz="3600" b="1" kern="100" dirty="0">
              <a:effectLst/>
              <a:latin typeface="Blackadder ITC" panose="04020505051007020D02" pitchFamily="82" charset="0"/>
              <a:ea typeface="Calibri" panose="020F0502020204030204" pitchFamily="34" charset="0"/>
              <a:cs typeface="Times New Roman" panose="02020603050405020304" pitchFamily="18" charset="0"/>
            </a:endParaRPr>
          </a:p>
          <a:p>
            <a:endParaRPr lang="en-IN" sz="3600" b="1" dirty="0">
              <a:latin typeface="Berlin Sans FB Demi" panose="020E0802020502020306" pitchFamily="34" charset="0"/>
            </a:endParaRPr>
          </a:p>
        </p:txBody>
      </p:sp>
    </p:spTree>
    <p:extLst>
      <p:ext uri="{BB962C8B-B14F-4D97-AF65-F5344CB8AC3E}">
        <p14:creationId xmlns:p14="http://schemas.microsoft.com/office/powerpoint/2010/main" val="2127387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75000"/>
            </a:schemeClr>
          </a:fgClr>
          <a:bgClr>
            <a:schemeClr val="bg1"/>
          </a:bgClr>
        </a:pattFill>
        <a:effectLst/>
      </p:bgPr>
    </p:bg>
    <p:spTree>
      <p:nvGrpSpPr>
        <p:cNvPr id="1" name="">
          <a:extLst>
            <a:ext uri="{FF2B5EF4-FFF2-40B4-BE49-F238E27FC236}">
              <a16:creationId xmlns:a16="http://schemas.microsoft.com/office/drawing/2014/main" id="{BE600B7E-439D-E04D-F0B8-B16DC3F1925C}"/>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9FA33FE9-DAB7-8594-048D-8BF351C8F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06149">
            <a:off x="-249395" y="643770"/>
            <a:ext cx="5105993" cy="50787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6B9F7C-1D5F-92C4-2F8E-F8148C8FE252}"/>
              </a:ext>
            </a:extLst>
          </p:cNvPr>
          <p:cNvSpPr txBox="1"/>
          <p:nvPr/>
        </p:nvSpPr>
        <p:spPr>
          <a:xfrm>
            <a:off x="4393850" y="0"/>
            <a:ext cx="6936912" cy="646331"/>
          </a:xfrm>
          <a:prstGeom prst="rect">
            <a:avLst/>
          </a:prstGeom>
          <a:noFill/>
        </p:spPr>
        <p:txBody>
          <a:bodyPr wrap="square" rtlCol="0">
            <a:spAutoFit/>
          </a:bodyPr>
          <a:lstStyle/>
          <a:p>
            <a:r>
              <a:rPr lang="en-IN" sz="3600" b="1" dirty="0">
                <a:latin typeface="Berlin Sans FB Demi" panose="020E0802020502020306" pitchFamily="34" charset="0"/>
              </a:rPr>
              <a:t>Sample Research Papers:- </a:t>
            </a:r>
          </a:p>
        </p:txBody>
      </p:sp>
      <p:sp>
        <p:nvSpPr>
          <p:cNvPr id="5" name="Rectangle 3">
            <a:extLst>
              <a:ext uri="{FF2B5EF4-FFF2-40B4-BE49-F238E27FC236}">
                <a16:creationId xmlns:a16="http://schemas.microsoft.com/office/drawing/2014/main" id="{358177B2-546B-2B09-7D11-79E8E0C3610E}"/>
              </a:ext>
            </a:extLst>
          </p:cNvPr>
          <p:cNvSpPr>
            <a:spLocks noChangeArrowheads="1"/>
          </p:cNvSpPr>
          <p:nvPr/>
        </p:nvSpPr>
        <p:spPr bwMode="auto">
          <a:xfrm>
            <a:off x="4393850" y="734422"/>
            <a:ext cx="767670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rPr>
              <a:t>Paper3:</a:t>
            </a:r>
            <a:endParaRPr lang="en-US" altLang="en-US" sz="2000" b="1" dirty="0">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DejaVu Sans" panose="020B0603030804020204" pitchFamily="34" charset="0"/>
                <a:ea typeface="DejaVu Sans" panose="020B0603030804020204" pitchFamily="34" charset="0"/>
                <a:cs typeface="DejaVu Sans" panose="020B0603030804020204" pitchFamily="34" charset="0"/>
              </a:rPr>
              <a:t>Intro:-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DejaVu Sans" panose="020B0603030804020204" pitchFamily="34" charset="0"/>
                <a:ea typeface="DejaVu Sans" panose="020B0603030804020204" pitchFamily="34" charset="0"/>
                <a:cs typeface="DejaVu Sans" panose="020B06030308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p:txBody>
      </p:sp>
      <p:sp>
        <p:nvSpPr>
          <p:cNvPr id="3" name="TextBox 2">
            <a:extLst>
              <a:ext uri="{FF2B5EF4-FFF2-40B4-BE49-F238E27FC236}">
                <a16:creationId xmlns:a16="http://schemas.microsoft.com/office/drawing/2014/main" id="{190C31EB-7C4D-E19C-9720-3BC055770DA1}"/>
              </a:ext>
            </a:extLst>
          </p:cNvPr>
          <p:cNvSpPr txBox="1"/>
          <p:nvPr/>
        </p:nvSpPr>
        <p:spPr>
          <a:xfrm>
            <a:off x="4393249" y="4177277"/>
            <a:ext cx="3120791" cy="400110"/>
          </a:xfrm>
          <a:prstGeom prst="rect">
            <a:avLst/>
          </a:prstGeom>
          <a:noFill/>
        </p:spPr>
        <p:txBody>
          <a:bodyPr wrap="none" rtlCol="0">
            <a:spAutoFit/>
          </a:bodyPr>
          <a:lstStyle/>
          <a:p>
            <a:r>
              <a:rPr lang="en-US" sz="2000" b="1" dirty="0">
                <a:latin typeface="DejaVu Sans" panose="020B0603030804020204" pitchFamily="34" charset="0"/>
                <a:ea typeface="DejaVu Sans" panose="020B0603030804020204" pitchFamily="34" charset="0"/>
                <a:cs typeface="DejaVu Sans" panose="020B0603030804020204" pitchFamily="34" charset="0"/>
              </a:rPr>
              <a:t>Research Methodology:</a:t>
            </a:r>
            <a:endParaRPr lang="en-IN" sz="2000" b="1"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2" name="Rectangle 1">
            <a:extLst>
              <a:ext uri="{FF2B5EF4-FFF2-40B4-BE49-F238E27FC236}">
                <a16:creationId xmlns:a16="http://schemas.microsoft.com/office/drawing/2014/main" id="{2AE4E70D-055D-A5ED-9314-AE1135E51092}"/>
              </a:ext>
            </a:extLst>
          </p:cNvPr>
          <p:cNvSpPr>
            <a:spLocks noChangeArrowheads="1"/>
          </p:cNvSpPr>
          <p:nvPr/>
        </p:nvSpPr>
        <p:spPr bwMode="auto">
          <a:xfrm>
            <a:off x="4466041" y="2130563"/>
            <a:ext cx="609599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paper explores 3D human face reconstruction using Microsoft Kinect v2’s depth sensor. It addresses challenges in 3D geometry modeling and presents a method to reconstruct faces from a single depth shot. Emphasizing pre-processing and post-processing techniques like Poisson Surface Reconstruction, the study optimizes point cloud data for enhanced model quality and accuracy.</a:t>
            </a:r>
          </a:p>
        </p:txBody>
      </p:sp>
      <p:sp>
        <p:nvSpPr>
          <p:cNvPr id="6" name="Rectangle 2">
            <a:extLst>
              <a:ext uri="{FF2B5EF4-FFF2-40B4-BE49-F238E27FC236}">
                <a16:creationId xmlns:a16="http://schemas.microsoft.com/office/drawing/2014/main" id="{E2768AC9-E868-D9F9-5AFF-5604189D107B}"/>
              </a:ext>
            </a:extLst>
          </p:cNvPr>
          <p:cNvSpPr>
            <a:spLocks noChangeArrowheads="1"/>
          </p:cNvSpPr>
          <p:nvPr/>
        </p:nvSpPr>
        <p:spPr bwMode="auto">
          <a:xfrm>
            <a:off x="4466041" y="4680866"/>
            <a:ext cx="738582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study reconstructs 3D human face models using Kinect v2’s depth sensor. It captures depth data, preprocesses it by removing outliers, smoothing, and orienting </a:t>
            </a:r>
            <a:r>
              <a:rPr kumimoji="0" lang="en-US" altLang="en-US" sz="1800" b="0" i="0" u="none" strike="noStrike" cap="none" normalizeH="0" baseline="0" dirty="0" err="1">
                <a:ln>
                  <a:noFill/>
                </a:ln>
                <a:solidFill>
                  <a:schemeClr val="tx1"/>
                </a:solidFill>
                <a:effectLst/>
              </a:rPr>
              <a:t>normals</a:t>
            </a:r>
            <a:r>
              <a:rPr kumimoji="0" lang="en-US" altLang="en-US" sz="1800" b="0" i="0" u="none" strike="noStrike" cap="none" normalizeH="0" baseline="0" dirty="0">
                <a:ln>
                  <a:noFill/>
                </a:ln>
                <a:solidFill>
                  <a:schemeClr val="tx1"/>
                </a:solidFill>
                <a:effectLst/>
              </a:rPr>
              <a:t>. Poisson Surface Reconstruction generates the 3D model, followed by </a:t>
            </a:r>
            <a:r>
              <a:rPr kumimoji="0" lang="en-US" altLang="en-US" sz="1800" b="0" i="0" u="none" strike="noStrike" cap="none" normalizeH="0" baseline="0" dirty="0" err="1">
                <a:ln>
                  <a:noFill/>
                </a:ln>
                <a:solidFill>
                  <a:schemeClr val="tx1"/>
                </a:solidFill>
                <a:effectLst/>
              </a:rPr>
              <a:t>Catmull</a:t>
            </a:r>
            <a:r>
              <a:rPr kumimoji="0" lang="en-US" altLang="en-US" sz="1800" b="0" i="0" u="none" strike="noStrike" cap="none" normalizeH="0" baseline="0" dirty="0">
                <a:ln>
                  <a:noFill/>
                </a:ln>
                <a:solidFill>
                  <a:schemeClr val="tx1"/>
                </a:solidFill>
                <a:effectLst/>
              </a:rPr>
              <a:t>-Clark subdivision for refinement. The final model is evaluated against Microsoft 3D Scan and 3D Builder for quality improvements.</a:t>
            </a:r>
          </a:p>
        </p:txBody>
      </p:sp>
    </p:spTree>
    <p:extLst>
      <p:ext uri="{BB962C8B-B14F-4D97-AF65-F5344CB8AC3E}">
        <p14:creationId xmlns:p14="http://schemas.microsoft.com/office/powerpoint/2010/main" val="1066474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75000"/>
            </a:schemeClr>
          </a:fgClr>
          <a:bgClr>
            <a:schemeClr val="bg1"/>
          </a:bgClr>
        </a:pattFill>
        <a:effectLst/>
      </p:bgPr>
    </p:bg>
    <p:spTree>
      <p:nvGrpSpPr>
        <p:cNvPr id="1" name="">
          <a:extLst>
            <a:ext uri="{FF2B5EF4-FFF2-40B4-BE49-F238E27FC236}">
              <a16:creationId xmlns:a16="http://schemas.microsoft.com/office/drawing/2014/main" id="{D51AABF4-BFCC-1E13-4D34-A679407A2CE2}"/>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7C644002-C6C4-8EE3-EEE3-D9C9C4817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06149">
            <a:off x="-476835" y="1337423"/>
            <a:ext cx="5105993" cy="50787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2EA21B7-BD06-7080-2D7A-FB650616332E}"/>
              </a:ext>
            </a:extLst>
          </p:cNvPr>
          <p:cNvSpPr txBox="1"/>
          <p:nvPr/>
        </p:nvSpPr>
        <p:spPr>
          <a:xfrm>
            <a:off x="4393850" y="0"/>
            <a:ext cx="6936912" cy="646331"/>
          </a:xfrm>
          <a:prstGeom prst="rect">
            <a:avLst/>
          </a:prstGeom>
          <a:noFill/>
        </p:spPr>
        <p:txBody>
          <a:bodyPr wrap="square" rtlCol="0">
            <a:spAutoFit/>
          </a:bodyPr>
          <a:lstStyle/>
          <a:p>
            <a:r>
              <a:rPr lang="en-IN" sz="3600" b="1" dirty="0">
                <a:latin typeface="Berlin Sans FB Demi" panose="020E0802020502020306" pitchFamily="34" charset="0"/>
              </a:rPr>
              <a:t>Sample Research Papers:- </a:t>
            </a:r>
          </a:p>
        </p:txBody>
      </p:sp>
      <p:sp>
        <p:nvSpPr>
          <p:cNvPr id="5" name="Rectangle 3">
            <a:extLst>
              <a:ext uri="{FF2B5EF4-FFF2-40B4-BE49-F238E27FC236}">
                <a16:creationId xmlns:a16="http://schemas.microsoft.com/office/drawing/2014/main" id="{C67FD11E-1AD0-1529-57C3-020EA56B5F34}"/>
              </a:ext>
            </a:extLst>
          </p:cNvPr>
          <p:cNvSpPr>
            <a:spLocks noChangeArrowheads="1"/>
          </p:cNvSpPr>
          <p:nvPr/>
        </p:nvSpPr>
        <p:spPr bwMode="auto">
          <a:xfrm>
            <a:off x="4393850" y="734422"/>
            <a:ext cx="767670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rPr>
              <a:t>Paper3: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DejaVu Sans" panose="020B0603030804020204" pitchFamily="34" charset="0"/>
                <a:ea typeface="DejaVu Sans" panose="020B0603030804020204" pitchFamily="34" charset="0"/>
                <a:cs typeface="DejaVu Sans" panose="020B0603030804020204" pitchFamily="34" charset="0"/>
              </a:rPr>
              <a:t>Technologies:-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DejaVu Sans" panose="020B0603030804020204" pitchFamily="34" charset="0"/>
                <a:ea typeface="DejaVu Sans" panose="020B0603030804020204" pitchFamily="34" charset="0"/>
                <a:cs typeface="DejaVu Sans" panose="020B06030308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p:txBody>
      </p:sp>
      <p:sp>
        <p:nvSpPr>
          <p:cNvPr id="3" name="TextBox 2">
            <a:extLst>
              <a:ext uri="{FF2B5EF4-FFF2-40B4-BE49-F238E27FC236}">
                <a16:creationId xmlns:a16="http://schemas.microsoft.com/office/drawing/2014/main" id="{24FDD918-32C4-EF9E-2D7C-FECC27543537}"/>
              </a:ext>
            </a:extLst>
          </p:cNvPr>
          <p:cNvSpPr txBox="1"/>
          <p:nvPr/>
        </p:nvSpPr>
        <p:spPr>
          <a:xfrm>
            <a:off x="4369381" y="4092253"/>
            <a:ext cx="3496470" cy="400110"/>
          </a:xfrm>
          <a:prstGeom prst="rect">
            <a:avLst/>
          </a:prstGeom>
          <a:noFill/>
        </p:spPr>
        <p:txBody>
          <a:bodyPr wrap="none" rtlCol="0">
            <a:spAutoFit/>
          </a:bodyPr>
          <a:lstStyle/>
          <a:p>
            <a:r>
              <a:rPr lang="en-US" sz="2000" b="1" dirty="0">
                <a:latin typeface="DejaVu Sans" panose="020B0603030804020204" pitchFamily="34" charset="0"/>
                <a:ea typeface="DejaVu Sans" panose="020B0603030804020204" pitchFamily="34" charset="0"/>
                <a:cs typeface="DejaVu Sans" panose="020B0603030804020204" pitchFamily="34" charset="0"/>
              </a:rPr>
              <a:t>Limitations &amp; Challenges:-</a:t>
            </a:r>
            <a:endParaRPr lang="en-IN" sz="2000" b="1"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7" name="Rectangle 1">
            <a:extLst>
              <a:ext uri="{FF2B5EF4-FFF2-40B4-BE49-F238E27FC236}">
                <a16:creationId xmlns:a16="http://schemas.microsoft.com/office/drawing/2014/main" id="{2F553FF6-83BC-1BAC-FED2-C1AB7BCA0CEA}"/>
              </a:ext>
            </a:extLst>
          </p:cNvPr>
          <p:cNvSpPr>
            <a:spLocks noChangeArrowheads="1"/>
          </p:cNvSpPr>
          <p:nvPr/>
        </p:nvSpPr>
        <p:spPr bwMode="auto">
          <a:xfrm>
            <a:off x="4497572" y="2296002"/>
            <a:ext cx="757539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study utilizes Microsoft Kinect v2 for depth capture using the Time-of-Flight method. Poisson Surface Reconstruction processes the point cloud, while Jet Smooth, Grid Simplify, Orient Normal, and Bilateral Smooth enhance quality. </a:t>
            </a:r>
            <a:r>
              <a:rPr kumimoji="0" lang="en-US" altLang="en-US" sz="1800" b="0" i="0" u="none" strike="noStrike" cap="none" normalizeH="0" baseline="0" dirty="0" err="1">
                <a:ln>
                  <a:noFill/>
                </a:ln>
                <a:solidFill>
                  <a:schemeClr val="tx1"/>
                </a:solidFill>
                <a:effectLst/>
              </a:rPr>
              <a:t>Catmull</a:t>
            </a:r>
            <a:r>
              <a:rPr kumimoji="0" lang="en-US" altLang="en-US" sz="1800" b="0" i="0" u="none" strike="noStrike" cap="none" normalizeH="0" baseline="0" dirty="0">
                <a:ln>
                  <a:noFill/>
                </a:ln>
                <a:solidFill>
                  <a:schemeClr val="tx1"/>
                </a:solidFill>
                <a:effectLst/>
              </a:rPr>
              <a:t>-Clark Subdivision refines the final model. Microsoft 3D Scan and 3D Builder applications are used for evaluation and comparison.</a:t>
            </a:r>
          </a:p>
        </p:txBody>
      </p:sp>
      <p:sp>
        <p:nvSpPr>
          <p:cNvPr id="9" name="Rectangle 2">
            <a:extLst>
              <a:ext uri="{FF2B5EF4-FFF2-40B4-BE49-F238E27FC236}">
                <a16:creationId xmlns:a16="http://schemas.microsoft.com/office/drawing/2014/main" id="{01E87176-CC01-2B80-9322-4AD269D31755}"/>
              </a:ext>
            </a:extLst>
          </p:cNvPr>
          <p:cNvSpPr>
            <a:spLocks noChangeArrowheads="1"/>
          </p:cNvSpPr>
          <p:nvPr/>
        </p:nvSpPr>
        <p:spPr bwMode="auto">
          <a:xfrm>
            <a:off x="4497572" y="4694332"/>
            <a:ext cx="767670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study identifies limitations in 3D face reconstruction using Kinect v2, including depth sensor inaccuracies due to lighting, noisy point cloud data, and the complexity of human facial details. Computationally intensive pre/post-processing and limitations compared to high-end 3D scanners also pose challenges. Further research is needed to improve accuracy and efficiency using affordable technology.</a:t>
            </a:r>
          </a:p>
        </p:txBody>
      </p:sp>
    </p:spTree>
    <p:extLst>
      <p:ext uri="{BB962C8B-B14F-4D97-AF65-F5344CB8AC3E}">
        <p14:creationId xmlns:p14="http://schemas.microsoft.com/office/powerpoint/2010/main" val="3304237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75000"/>
            </a:schemeClr>
          </a:fgClr>
          <a:bgClr>
            <a:schemeClr val="bg1"/>
          </a:bgClr>
        </a:pattFill>
        <a:effectLst/>
      </p:bgPr>
    </p:bg>
    <p:spTree>
      <p:nvGrpSpPr>
        <p:cNvPr id="1" name="">
          <a:extLst>
            <a:ext uri="{FF2B5EF4-FFF2-40B4-BE49-F238E27FC236}">
              <a16:creationId xmlns:a16="http://schemas.microsoft.com/office/drawing/2014/main" id="{755EF640-DEDD-F8F4-2B11-621CFD3EE9C9}"/>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6392BB25-6F8E-644B-5321-A7F698AC95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06149">
            <a:off x="-249395" y="643770"/>
            <a:ext cx="5105993" cy="50787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940028D-86A1-7BB4-3358-FFACC6952ED5}"/>
              </a:ext>
            </a:extLst>
          </p:cNvPr>
          <p:cNvSpPr txBox="1"/>
          <p:nvPr/>
        </p:nvSpPr>
        <p:spPr>
          <a:xfrm>
            <a:off x="4393850" y="0"/>
            <a:ext cx="6936912" cy="646331"/>
          </a:xfrm>
          <a:prstGeom prst="rect">
            <a:avLst/>
          </a:prstGeom>
          <a:noFill/>
        </p:spPr>
        <p:txBody>
          <a:bodyPr wrap="square" rtlCol="0">
            <a:spAutoFit/>
          </a:bodyPr>
          <a:lstStyle/>
          <a:p>
            <a:r>
              <a:rPr lang="en-IN" sz="3600" b="1" dirty="0">
                <a:latin typeface="Berlin Sans FB Demi" panose="020E0802020502020306" pitchFamily="34" charset="0"/>
              </a:rPr>
              <a:t>Sample Research Papers:- </a:t>
            </a:r>
          </a:p>
        </p:txBody>
      </p:sp>
      <p:sp>
        <p:nvSpPr>
          <p:cNvPr id="5" name="Rectangle 3">
            <a:extLst>
              <a:ext uri="{FF2B5EF4-FFF2-40B4-BE49-F238E27FC236}">
                <a16:creationId xmlns:a16="http://schemas.microsoft.com/office/drawing/2014/main" id="{B1B09A3F-BB36-98B3-B4BF-1EB013E87DA6}"/>
              </a:ext>
            </a:extLst>
          </p:cNvPr>
          <p:cNvSpPr>
            <a:spLocks noChangeArrowheads="1"/>
          </p:cNvSpPr>
          <p:nvPr/>
        </p:nvSpPr>
        <p:spPr bwMode="auto">
          <a:xfrm>
            <a:off x="4393850" y="734422"/>
            <a:ext cx="767670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rPr>
              <a:t>Paper4:</a:t>
            </a:r>
            <a:endParaRPr lang="en-US" altLang="en-US" sz="2000" b="1" dirty="0">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DejaVu Sans" panose="020B0603030804020204" pitchFamily="34" charset="0"/>
                <a:ea typeface="DejaVu Sans" panose="020B0603030804020204" pitchFamily="34" charset="0"/>
                <a:cs typeface="DejaVu Sans" panose="020B0603030804020204" pitchFamily="34" charset="0"/>
              </a:rPr>
              <a:t>Intro:-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DejaVu Sans" panose="020B0603030804020204" pitchFamily="34" charset="0"/>
                <a:ea typeface="DejaVu Sans" panose="020B0603030804020204" pitchFamily="34" charset="0"/>
                <a:cs typeface="DejaVu Sans" panose="020B06030308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p:txBody>
      </p:sp>
      <p:sp>
        <p:nvSpPr>
          <p:cNvPr id="3" name="TextBox 2">
            <a:extLst>
              <a:ext uri="{FF2B5EF4-FFF2-40B4-BE49-F238E27FC236}">
                <a16:creationId xmlns:a16="http://schemas.microsoft.com/office/drawing/2014/main" id="{85863D0E-D314-0E82-3C34-F5FD61A49FC2}"/>
              </a:ext>
            </a:extLst>
          </p:cNvPr>
          <p:cNvSpPr txBox="1"/>
          <p:nvPr/>
        </p:nvSpPr>
        <p:spPr>
          <a:xfrm>
            <a:off x="4393249" y="4177277"/>
            <a:ext cx="3120791" cy="400110"/>
          </a:xfrm>
          <a:prstGeom prst="rect">
            <a:avLst/>
          </a:prstGeom>
          <a:noFill/>
        </p:spPr>
        <p:txBody>
          <a:bodyPr wrap="none" rtlCol="0">
            <a:spAutoFit/>
          </a:bodyPr>
          <a:lstStyle/>
          <a:p>
            <a:r>
              <a:rPr lang="en-US" sz="2000" b="1" dirty="0">
                <a:latin typeface="DejaVu Sans" panose="020B0603030804020204" pitchFamily="34" charset="0"/>
                <a:ea typeface="DejaVu Sans" panose="020B0603030804020204" pitchFamily="34" charset="0"/>
                <a:cs typeface="DejaVu Sans" panose="020B0603030804020204" pitchFamily="34" charset="0"/>
              </a:rPr>
              <a:t>Research Methodology:</a:t>
            </a:r>
            <a:endParaRPr lang="en-IN" sz="2000" b="1"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8" name="Rectangle 1">
            <a:extLst>
              <a:ext uri="{FF2B5EF4-FFF2-40B4-BE49-F238E27FC236}">
                <a16:creationId xmlns:a16="http://schemas.microsoft.com/office/drawing/2014/main" id="{13B2AAD0-F398-3914-4BBF-4B7A7B479E9A}"/>
              </a:ext>
            </a:extLst>
          </p:cNvPr>
          <p:cNvSpPr>
            <a:spLocks noChangeArrowheads="1"/>
          </p:cNvSpPr>
          <p:nvPr/>
        </p:nvSpPr>
        <p:spPr bwMode="auto">
          <a:xfrm>
            <a:off x="4835563" y="2017268"/>
            <a:ext cx="711389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study explores speech-driven gesture generation for human-like avatars using a transformer-based denoising diffusion probabilistic model. It enhances gesture realism and synchronization in virtual interactions, addressing limitations in existing methods. By leveraging deep learning and new sampling techniques, the research improves engagement and user experience, bridging verbal and non-verbal communication in AI-driven avatars.</a:t>
            </a:r>
          </a:p>
        </p:txBody>
      </p:sp>
      <p:sp>
        <p:nvSpPr>
          <p:cNvPr id="9" name="Rectangle 2">
            <a:extLst>
              <a:ext uri="{FF2B5EF4-FFF2-40B4-BE49-F238E27FC236}">
                <a16:creationId xmlns:a16="http://schemas.microsoft.com/office/drawing/2014/main" id="{D0CA4E0A-86C0-8A43-12B6-D6BF708F84CB}"/>
              </a:ext>
            </a:extLst>
          </p:cNvPr>
          <p:cNvSpPr>
            <a:spLocks noChangeArrowheads="1"/>
          </p:cNvSpPr>
          <p:nvPr/>
        </p:nvSpPr>
        <p:spPr bwMode="auto">
          <a:xfrm>
            <a:off x="4720856" y="4625954"/>
            <a:ext cx="751000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study employs a transformer-based architecture with denoising diffusion probabilistic models for speech-driven gesture generation. It includes audio feature extraction, gesture sequence generation, and a sampling technique for motion continuity. Evaluated on large-scale datasets, it uses metrics like </a:t>
            </a:r>
            <a:r>
              <a:rPr kumimoji="0" lang="en-US" altLang="en-US" sz="1800" b="0" i="0" u="none" strike="noStrike" cap="none" normalizeH="0" baseline="0" dirty="0" err="1">
                <a:ln>
                  <a:noFill/>
                </a:ln>
                <a:solidFill>
                  <a:schemeClr val="tx1"/>
                </a:solidFill>
                <a:effectLst/>
              </a:rPr>
              <a:t>Frechét</a:t>
            </a:r>
            <a:r>
              <a:rPr kumimoji="0" lang="en-US" altLang="en-US" sz="1800" b="0" i="0" u="none" strike="noStrike" cap="none" normalizeH="0" baseline="0" dirty="0">
                <a:ln>
                  <a:noFill/>
                </a:ln>
                <a:solidFill>
                  <a:schemeClr val="tx1"/>
                </a:solidFill>
                <a:effectLst/>
              </a:rPr>
              <a:t> Gesture Distance and Beat Consistency Score. User studies and ablation experiments assess naturalness, synchronization, and model performance, improving avatar interactions.</a:t>
            </a:r>
          </a:p>
        </p:txBody>
      </p:sp>
    </p:spTree>
    <p:extLst>
      <p:ext uri="{BB962C8B-B14F-4D97-AF65-F5344CB8AC3E}">
        <p14:creationId xmlns:p14="http://schemas.microsoft.com/office/powerpoint/2010/main" val="3121908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75000"/>
            </a:schemeClr>
          </a:fgClr>
          <a:bgClr>
            <a:schemeClr val="bg1"/>
          </a:bgClr>
        </a:pattFill>
        <a:effectLst/>
      </p:bgPr>
    </p:bg>
    <p:spTree>
      <p:nvGrpSpPr>
        <p:cNvPr id="1" name="">
          <a:extLst>
            <a:ext uri="{FF2B5EF4-FFF2-40B4-BE49-F238E27FC236}">
              <a16:creationId xmlns:a16="http://schemas.microsoft.com/office/drawing/2014/main" id="{FC59DC43-E378-34D4-C61C-0F3ED18457F1}"/>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CA4E1447-7E3C-A729-F8CE-5C8434D6B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06149">
            <a:off x="-476835" y="1337423"/>
            <a:ext cx="5105993" cy="50787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A044912-4AD1-99E0-3582-58BC8C736AB2}"/>
              </a:ext>
            </a:extLst>
          </p:cNvPr>
          <p:cNvSpPr txBox="1"/>
          <p:nvPr/>
        </p:nvSpPr>
        <p:spPr>
          <a:xfrm>
            <a:off x="4393850" y="0"/>
            <a:ext cx="6936912" cy="646331"/>
          </a:xfrm>
          <a:prstGeom prst="rect">
            <a:avLst/>
          </a:prstGeom>
          <a:noFill/>
        </p:spPr>
        <p:txBody>
          <a:bodyPr wrap="square" rtlCol="0">
            <a:spAutoFit/>
          </a:bodyPr>
          <a:lstStyle/>
          <a:p>
            <a:r>
              <a:rPr lang="en-IN" sz="3600" b="1" dirty="0">
                <a:latin typeface="Berlin Sans FB Demi" panose="020E0802020502020306" pitchFamily="34" charset="0"/>
              </a:rPr>
              <a:t>Sample Research Papers:- </a:t>
            </a:r>
          </a:p>
        </p:txBody>
      </p:sp>
      <p:sp>
        <p:nvSpPr>
          <p:cNvPr id="5" name="Rectangle 3">
            <a:extLst>
              <a:ext uri="{FF2B5EF4-FFF2-40B4-BE49-F238E27FC236}">
                <a16:creationId xmlns:a16="http://schemas.microsoft.com/office/drawing/2014/main" id="{21D6246E-9DB1-9382-AEE6-EA42F4877954}"/>
              </a:ext>
            </a:extLst>
          </p:cNvPr>
          <p:cNvSpPr>
            <a:spLocks noChangeArrowheads="1"/>
          </p:cNvSpPr>
          <p:nvPr/>
        </p:nvSpPr>
        <p:spPr bwMode="auto">
          <a:xfrm>
            <a:off x="4393850" y="734422"/>
            <a:ext cx="767670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rPr>
              <a:t>Paper4: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DejaVu Sans" panose="020B0603030804020204" pitchFamily="34" charset="0"/>
                <a:ea typeface="DejaVu Sans" panose="020B0603030804020204" pitchFamily="34" charset="0"/>
                <a:cs typeface="DejaVu Sans" panose="020B0603030804020204" pitchFamily="34" charset="0"/>
              </a:rPr>
              <a:t>Technologies:-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DejaVu Sans" panose="020B0603030804020204" pitchFamily="34" charset="0"/>
                <a:ea typeface="DejaVu Sans" panose="020B0603030804020204" pitchFamily="34" charset="0"/>
                <a:cs typeface="DejaVu Sans" panose="020B06030308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p:txBody>
      </p:sp>
      <p:sp>
        <p:nvSpPr>
          <p:cNvPr id="3" name="TextBox 2">
            <a:extLst>
              <a:ext uri="{FF2B5EF4-FFF2-40B4-BE49-F238E27FC236}">
                <a16:creationId xmlns:a16="http://schemas.microsoft.com/office/drawing/2014/main" id="{A943DD83-F56F-74AA-98A9-0A3B37DFE763}"/>
              </a:ext>
            </a:extLst>
          </p:cNvPr>
          <p:cNvSpPr txBox="1"/>
          <p:nvPr/>
        </p:nvSpPr>
        <p:spPr>
          <a:xfrm>
            <a:off x="4369381" y="4092253"/>
            <a:ext cx="3496470" cy="400110"/>
          </a:xfrm>
          <a:prstGeom prst="rect">
            <a:avLst/>
          </a:prstGeom>
          <a:noFill/>
        </p:spPr>
        <p:txBody>
          <a:bodyPr wrap="none" rtlCol="0">
            <a:spAutoFit/>
          </a:bodyPr>
          <a:lstStyle/>
          <a:p>
            <a:r>
              <a:rPr lang="en-US" sz="2000" b="1" dirty="0">
                <a:latin typeface="DejaVu Sans" panose="020B0603030804020204" pitchFamily="34" charset="0"/>
                <a:ea typeface="DejaVu Sans" panose="020B0603030804020204" pitchFamily="34" charset="0"/>
                <a:cs typeface="DejaVu Sans" panose="020B0603030804020204" pitchFamily="34" charset="0"/>
              </a:rPr>
              <a:t>Limitations &amp; Challenges:-</a:t>
            </a:r>
            <a:endParaRPr lang="en-IN" sz="2000" b="1"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2" name="Rectangle 1">
            <a:extLst>
              <a:ext uri="{FF2B5EF4-FFF2-40B4-BE49-F238E27FC236}">
                <a16:creationId xmlns:a16="http://schemas.microsoft.com/office/drawing/2014/main" id="{3C837CF9-96D2-2CB9-7C6F-2B8924C1B0B1}"/>
              </a:ext>
            </a:extLst>
          </p:cNvPr>
          <p:cNvSpPr>
            <a:spLocks noChangeArrowheads="1"/>
          </p:cNvSpPr>
          <p:nvPr/>
        </p:nvSpPr>
        <p:spPr bwMode="auto">
          <a:xfrm>
            <a:off x="4497572" y="2192118"/>
            <a:ext cx="782261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cs typeface="Arial" panose="020B0604020202020204" pitchFamily="34" charset="0"/>
              </a:rPr>
              <a:t>The study utilizes Denoising Diffusion Probabilistic Models (DDPM) and Transformer networks for generating synchronized gestures. It employs CNNs for audio feature extraction, novel sampling techniques for motion continuity, and motion inpainting for seamless transitions. Evaluated on the Ted-Expressive and BEAT datasets, the research uses performance metrics like </a:t>
            </a:r>
            <a:r>
              <a:rPr kumimoji="0" lang="en-US" altLang="en-US" sz="1800" b="0" i="0" u="none" strike="noStrike" cap="none" normalizeH="0" baseline="0" dirty="0" err="1">
                <a:ln>
                  <a:noFill/>
                </a:ln>
                <a:solidFill>
                  <a:schemeClr val="tx1"/>
                </a:solidFill>
                <a:effectLst/>
                <a:cs typeface="Arial" panose="020B0604020202020204" pitchFamily="34" charset="0"/>
              </a:rPr>
              <a:t>Frechét</a:t>
            </a:r>
            <a:r>
              <a:rPr kumimoji="0" lang="en-US" altLang="en-US" sz="1800" b="0" i="0" u="none" strike="noStrike" cap="none" normalizeH="0" baseline="0" dirty="0">
                <a:ln>
                  <a:noFill/>
                </a:ln>
                <a:solidFill>
                  <a:schemeClr val="tx1"/>
                </a:solidFill>
                <a:effectLst/>
                <a:cs typeface="Arial" panose="020B0604020202020204" pitchFamily="34" charset="0"/>
              </a:rPr>
              <a:t> Gesture Distance and Beat Consistency Score to enhance avatar interactions.</a:t>
            </a:r>
          </a:p>
        </p:txBody>
      </p:sp>
      <p:sp>
        <p:nvSpPr>
          <p:cNvPr id="6" name="Rectangle 2">
            <a:extLst>
              <a:ext uri="{FF2B5EF4-FFF2-40B4-BE49-F238E27FC236}">
                <a16:creationId xmlns:a16="http://schemas.microsoft.com/office/drawing/2014/main" id="{C480C2FE-F531-76CE-B63E-A49AD7DE60C8}"/>
              </a:ext>
            </a:extLst>
          </p:cNvPr>
          <p:cNvSpPr>
            <a:spLocks noChangeArrowheads="1"/>
          </p:cNvSpPr>
          <p:nvPr/>
        </p:nvSpPr>
        <p:spPr bwMode="auto">
          <a:xfrm>
            <a:off x="4497572" y="4751160"/>
            <a:ext cx="792332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study faces challenges such as a lack of semantic connection between speech and gestures, limited naturalness, and smoothness in generated motions. The complex generative process impacts real-time performance, and data quality affects model accuracy. Additionally, the model struggles with generalization across diverse scenarios and relies heavily on high-quality input audio, requiring further research for practical applications.</a:t>
            </a:r>
          </a:p>
        </p:txBody>
      </p:sp>
    </p:spTree>
    <p:extLst>
      <p:ext uri="{BB962C8B-B14F-4D97-AF65-F5344CB8AC3E}">
        <p14:creationId xmlns:p14="http://schemas.microsoft.com/office/powerpoint/2010/main" val="1692710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75000"/>
            </a:schemeClr>
          </a:fgClr>
          <a:bgClr>
            <a:schemeClr val="bg1"/>
          </a:bgClr>
        </a:pattFill>
        <a:effectLst/>
      </p:bgPr>
    </p:bg>
    <p:spTree>
      <p:nvGrpSpPr>
        <p:cNvPr id="1" name="">
          <a:extLst>
            <a:ext uri="{FF2B5EF4-FFF2-40B4-BE49-F238E27FC236}">
              <a16:creationId xmlns:a16="http://schemas.microsoft.com/office/drawing/2014/main" id="{7F173194-B7C9-9059-F5C6-840FFF3E125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F622BB5-25AA-512D-2EC3-7D39D5FFED05}"/>
              </a:ext>
            </a:extLst>
          </p:cNvPr>
          <p:cNvSpPr txBox="1"/>
          <p:nvPr/>
        </p:nvSpPr>
        <p:spPr>
          <a:xfrm>
            <a:off x="4393850" y="0"/>
            <a:ext cx="6936912" cy="646331"/>
          </a:xfrm>
          <a:prstGeom prst="rect">
            <a:avLst/>
          </a:prstGeom>
          <a:noFill/>
        </p:spPr>
        <p:txBody>
          <a:bodyPr wrap="square" rtlCol="0">
            <a:spAutoFit/>
          </a:bodyPr>
          <a:lstStyle/>
          <a:p>
            <a:r>
              <a:rPr lang="en-IN" sz="3600" b="1" dirty="0">
                <a:latin typeface="Berlin Sans FB Demi" panose="020E0802020502020306" pitchFamily="34" charset="0"/>
              </a:rPr>
              <a:t>Project Idea:- </a:t>
            </a:r>
          </a:p>
        </p:txBody>
      </p:sp>
      <p:pic>
        <p:nvPicPr>
          <p:cNvPr id="11266" name="Picture 2">
            <a:extLst>
              <a:ext uri="{FF2B5EF4-FFF2-40B4-BE49-F238E27FC236}">
                <a16:creationId xmlns:a16="http://schemas.microsoft.com/office/drawing/2014/main" id="{8C99100F-E089-1641-CD36-2F24B68EF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375" y="2477386"/>
            <a:ext cx="4028770" cy="45803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D708B3B-6330-3F6C-481F-5E9750FDEA9F}"/>
              </a:ext>
            </a:extLst>
          </p:cNvPr>
          <p:cNvPicPr>
            <a:picLocks noChangeAspect="1"/>
          </p:cNvPicPr>
          <p:nvPr/>
        </p:nvPicPr>
        <p:blipFill>
          <a:blip r:embed="rId3"/>
          <a:stretch>
            <a:fillRect/>
          </a:stretch>
        </p:blipFill>
        <p:spPr>
          <a:xfrm>
            <a:off x="2562448" y="646329"/>
            <a:ext cx="7485320" cy="8444507"/>
          </a:xfrm>
          <a:prstGeom prst="rect">
            <a:avLst/>
          </a:prstGeom>
        </p:spPr>
      </p:pic>
    </p:spTree>
    <p:extLst>
      <p:ext uri="{BB962C8B-B14F-4D97-AF65-F5344CB8AC3E}">
        <p14:creationId xmlns:p14="http://schemas.microsoft.com/office/powerpoint/2010/main" val="216584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75000"/>
            </a:schemeClr>
          </a:fgClr>
          <a:bgClr>
            <a:schemeClr val="bg1"/>
          </a:bgClr>
        </a:pattFill>
        <a:effectLst/>
      </p:bgPr>
    </p:bg>
    <p:spTree>
      <p:nvGrpSpPr>
        <p:cNvPr id="1" name="">
          <a:extLst>
            <a:ext uri="{FF2B5EF4-FFF2-40B4-BE49-F238E27FC236}">
              <a16:creationId xmlns:a16="http://schemas.microsoft.com/office/drawing/2014/main" id="{01877365-E05D-82A6-221C-A1196590A2FF}"/>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A48613BA-1842-2740-3B9F-F120B1BCE1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06149">
            <a:off x="-249395" y="643770"/>
            <a:ext cx="5105993" cy="50787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A9181C0-B532-EF81-54F4-28BF08205934}"/>
              </a:ext>
            </a:extLst>
          </p:cNvPr>
          <p:cNvSpPr txBox="1"/>
          <p:nvPr/>
        </p:nvSpPr>
        <p:spPr>
          <a:xfrm>
            <a:off x="4393850" y="0"/>
            <a:ext cx="6936912" cy="646331"/>
          </a:xfrm>
          <a:prstGeom prst="rect">
            <a:avLst/>
          </a:prstGeom>
          <a:noFill/>
        </p:spPr>
        <p:txBody>
          <a:bodyPr wrap="square" rtlCol="0">
            <a:spAutoFit/>
          </a:bodyPr>
          <a:lstStyle/>
          <a:p>
            <a:r>
              <a:rPr lang="en-IN" sz="3600" b="1" dirty="0">
                <a:latin typeface="Berlin Sans FB Demi" panose="020E0802020502020306" pitchFamily="34" charset="0"/>
              </a:rPr>
              <a:t>ABSTRACT:- </a:t>
            </a:r>
          </a:p>
        </p:txBody>
      </p:sp>
      <p:sp>
        <p:nvSpPr>
          <p:cNvPr id="5" name="Rectangle 3">
            <a:extLst>
              <a:ext uri="{FF2B5EF4-FFF2-40B4-BE49-F238E27FC236}">
                <a16:creationId xmlns:a16="http://schemas.microsoft.com/office/drawing/2014/main" id="{6C91E275-A4FE-FA7C-DA84-CD2E26D8EDAA}"/>
              </a:ext>
            </a:extLst>
          </p:cNvPr>
          <p:cNvSpPr>
            <a:spLocks noChangeArrowheads="1"/>
          </p:cNvSpPr>
          <p:nvPr/>
        </p:nvSpPr>
        <p:spPr bwMode="auto">
          <a:xfrm>
            <a:off x="4178595" y="1384996"/>
            <a:ext cx="767670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rPr>
              <a:t>The project "AI-Powered 3D Mood </a:t>
            </a:r>
            <a:br>
              <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rPr>
            </a:br>
            <a:r>
              <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rPr>
              <a:t>Powered Alarm with Interactive Virtual Clones" aims to revolutionize the concept of personal alarms and calendar management by integrating cutting-edge technologies such as AI, 3D avatars, voice cloning, and interactive systems. The application will sync with a user's Google Calendar to fetch events, prioritize them based on urgency and sentiment, and generate 3D avatars of famous personalities or custom clones(of a person </a:t>
            </a:r>
            <a:r>
              <a:rPr lang="en-US" altLang="en-US" sz="2000" b="1" dirty="0">
                <a:latin typeface="DejaVu Sans" panose="020B0603030804020204" pitchFamily="34" charset="0"/>
                <a:ea typeface="DejaVu Sans" panose="020B0603030804020204" pitchFamily="34" charset="0"/>
                <a:cs typeface="DejaVu Sans" panose="020B0603030804020204" pitchFamily="34" charset="0"/>
              </a:rPr>
              <a:t>by uploading </a:t>
            </a:r>
            <a:r>
              <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rPr>
              <a:t>a video </a:t>
            </a:r>
            <a:r>
              <a:rPr kumimoji="0" lang="en-US" altLang="en-US" sz="2000" b="1" i="0" u="none" strike="noStrike" cap="none" normalizeH="0" baseline="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rPr>
              <a:t>with audio). </a:t>
            </a:r>
            <a:r>
              <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rPr>
              <a:t>These avatars will provide emotional support and motivation tailored to each event, speaking in real-time using advanced voice cloning technology. Users can also interact with the avatars, receiving dynamic responses that mimic the tone, speech, and behavior of the selected personality.</a:t>
            </a:r>
          </a:p>
        </p:txBody>
      </p:sp>
    </p:spTree>
    <p:extLst>
      <p:ext uri="{BB962C8B-B14F-4D97-AF65-F5344CB8AC3E}">
        <p14:creationId xmlns:p14="http://schemas.microsoft.com/office/powerpoint/2010/main" val="1610100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75000"/>
            </a:schemeClr>
          </a:fgClr>
          <a:bgClr>
            <a:schemeClr val="bg1"/>
          </a:bgClr>
        </a:pattFill>
        <a:effectLst/>
      </p:bgPr>
    </p:bg>
    <p:spTree>
      <p:nvGrpSpPr>
        <p:cNvPr id="1" name="">
          <a:extLst>
            <a:ext uri="{FF2B5EF4-FFF2-40B4-BE49-F238E27FC236}">
              <a16:creationId xmlns:a16="http://schemas.microsoft.com/office/drawing/2014/main" id="{0D0B4D5F-2CA7-1DB9-20FF-95015BBBDBFC}"/>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FE8A8581-58FA-4FA9-7E2C-6238BCDAB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06149">
            <a:off x="-249395" y="643770"/>
            <a:ext cx="5105993" cy="50787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BD9EF5-5775-BD3A-BCB0-2BD700ACB89E}"/>
              </a:ext>
            </a:extLst>
          </p:cNvPr>
          <p:cNvSpPr txBox="1"/>
          <p:nvPr/>
        </p:nvSpPr>
        <p:spPr>
          <a:xfrm>
            <a:off x="4393850" y="0"/>
            <a:ext cx="6936912" cy="646331"/>
          </a:xfrm>
          <a:prstGeom prst="rect">
            <a:avLst/>
          </a:prstGeom>
          <a:noFill/>
        </p:spPr>
        <p:txBody>
          <a:bodyPr wrap="square" rtlCol="0">
            <a:spAutoFit/>
          </a:bodyPr>
          <a:lstStyle/>
          <a:p>
            <a:r>
              <a:rPr lang="en-IN" sz="3600" b="1" dirty="0">
                <a:latin typeface="Berlin Sans FB Demi" panose="020E0802020502020306" pitchFamily="34" charset="0"/>
              </a:rPr>
              <a:t>ABSTRACT:- </a:t>
            </a:r>
          </a:p>
        </p:txBody>
      </p:sp>
      <p:sp>
        <p:nvSpPr>
          <p:cNvPr id="5" name="Rectangle 3">
            <a:extLst>
              <a:ext uri="{FF2B5EF4-FFF2-40B4-BE49-F238E27FC236}">
                <a16:creationId xmlns:a16="http://schemas.microsoft.com/office/drawing/2014/main" id="{AEF0F254-CDB4-968D-E662-F9808B51FF28}"/>
              </a:ext>
            </a:extLst>
          </p:cNvPr>
          <p:cNvSpPr>
            <a:spLocks noChangeArrowheads="1"/>
          </p:cNvSpPr>
          <p:nvPr/>
        </p:nvSpPr>
        <p:spPr bwMode="auto">
          <a:xfrm>
            <a:off x="4178595" y="1384996"/>
            <a:ext cx="767670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latin typeface="DejaVu Sans" panose="020B0603030804020204" pitchFamily="34" charset="0"/>
                <a:ea typeface="DejaVu Sans" panose="020B0603030804020204" pitchFamily="34" charset="0"/>
                <a:cs typeface="DejaVu Sans" panose="020B0603030804020204" pitchFamily="34" charset="0"/>
              </a:rPr>
              <a:t>The application will include advanced features such as voice modulation based on the event's mood (calming, motivating, or urgent), real-time conversation using AI chatbot technology, and emotion detection from user responses to adjust the avatar’s tone and approach accordingly. Additionally, users will have the ability to upload their own photos, videos, or audio to generate personalized 3D clones, further enhancing user engagement. The system will work on both mobile and desktop platforms, ensuring seamless access and functionality. By leveraging technologies like Google Calendar API, </a:t>
            </a:r>
            <a:r>
              <a:rPr lang="en-US" sz="2000" b="1" dirty="0" err="1">
                <a:latin typeface="DejaVu Sans" panose="020B0603030804020204" pitchFamily="34" charset="0"/>
                <a:ea typeface="DejaVu Sans" panose="020B0603030804020204" pitchFamily="34" charset="0"/>
                <a:cs typeface="DejaVu Sans" panose="020B0603030804020204" pitchFamily="34" charset="0"/>
              </a:rPr>
              <a:t>ElevenLabs</a:t>
            </a:r>
            <a:r>
              <a:rPr lang="en-US" sz="2000" b="1" dirty="0">
                <a:latin typeface="DejaVu Sans" panose="020B0603030804020204" pitchFamily="34" charset="0"/>
                <a:ea typeface="DejaVu Sans" panose="020B0603030804020204" pitchFamily="34" charset="0"/>
                <a:cs typeface="DejaVu Sans" panose="020B0603030804020204" pitchFamily="34" charset="0"/>
              </a:rPr>
              <a:t> for voice cloning, and OpenAI GPT-4 for AI responses, this project aims to offer a unique and immersive experience for time management, emotional support, and motivation.</a:t>
            </a: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1422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75000"/>
            </a:schemeClr>
          </a:fgClr>
          <a:bgClr>
            <a:schemeClr val="bg1"/>
          </a:bgClr>
        </a:pattFill>
        <a:effectLst/>
      </p:bgPr>
    </p:bg>
    <p:spTree>
      <p:nvGrpSpPr>
        <p:cNvPr id="1" name="">
          <a:extLst>
            <a:ext uri="{FF2B5EF4-FFF2-40B4-BE49-F238E27FC236}">
              <a16:creationId xmlns:a16="http://schemas.microsoft.com/office/drawing/2014/main" id="{864CCA48-DCC5-B582-CF16-993C1860CB2A}"/>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50A0F0A4-55DE-4A37-953A-BB2737014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06149">
            <a:off x="-249395" y="643770"/>
            <a:ext cx="5105993" cy="50787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8CFFDC2-4831-4AEF-728E-7B70D2B58F22}"/>
              </a:ext>
            </a:extLst>
          </p:cNvPr>
          <p:cNvSpPr txBox="1"/>
          <p:nvPr/>
        </p:nvSpPr>
        <p:spPr>
          <a:xfrm>
            <a:off x="4393850" y="0"/>
            <a:ext cx="6936912" cy="646331"/>
          </a:xfrm>
          <a:prstGeom prst="rect">
            <a:avLst/>
          </a:prstGeom>
          <a:noFill/>
        </p:spPr>
        <p:txBody>
          <a:bodyPr wrap="square" rtlCol="0">
            <a:spAutoFit/>
          </a:bodyPr>
          <a:lstStyle/>
          <a:p>
            <a:r>
              <a:rPr lang="en-US" sz="3600" b="1" dirty="0">
                <a:latin typeface="Berlin Sans FB Demi" panose="020E0802020502020306" pitchFamily="34" charset="0"/>
              </a:rPr>
              <a:t>Citations And References:-</a:t>
            </a:r>
            <a:endParaRPr lang="en-IN" sz="3600" b="1" dirty="0">
              <a:latin typeface="Berlin Sans FB Demi" panose="020E0802020502020306" pitchFamily="34" charset="0"/>
            </a:endParaRPr>
          </a:p>
        </p:txBody>
      </p:sp>
      <p:sp>
        <p:nvSpPr>
          <p:cNvPr id="5" name="Rectangle 3">
            <a:extLst>
              <a:ext uri="{FF2B5EF4-FFF2-40B4-BE49-F238E27FC236}">
                <a16:creationId xmlns:a16="http://schemas.microsoft.com/office/drawing/2014/main" id="{BDE318D5-735E-46BC-0300-E3DFE674CEC2}"/>
              </a:ext>
            </a:extLst>
          </p:cNvPr>
          <p:cNvSpPr>
            <a:spLocks noChangeArrowheads="1"/>
          </p:cNvSpPr>
          <p:nvPr/>
        </p:nvSpPr>
        <p:spPr bwMode="auto">
          <a:xfrm>
            <a:off x="4393850" y="686024"/>
            <a:ext cx="7461452" cy="6106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Aft>
                <a:spcPts val="800"/>
              </a:spcAft>
            </a:pP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Paper1:-</a:t>
            </a:r>
            <a:endParaRPr lang="en-IN" sz="1600" b="1" kern="100" dirty="0">
              <a:effectLst/>
              <a:latin typeface="YouYuan" panose="02010509060101010101" pitchFamily="49" charset="-122"/>
              <a:ea typeface="YouYuan" panose="02010509060101010101" pitchFamily="49" charset="-122"/>
              <a:cs typeface="Times New Roman" panose="02020603050405020304" pitchFamily="18" charset="0"/>
            </a:endParaRPr>
          </a:p>
          <a:p>
            <a:pPr>
              <a:lnSpc>
                <a:spcPct val="107000"/>
              </a:lnSpc>
              <a:spcAft>
                <a:spcPts val="800"/>
              </a:spcAft>
            </a:pP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D.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Mukashev</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M.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Kairgaliyev</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U.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Alibekov</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N.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Oralbayeva</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and A.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Sandygulova</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"Facial expression generation of 3D avatar based on semantic analysis," 2021 30th IEEE International Conference on Robot &amp; Human Interactive Communication (RO-MAN), Vancouver, BC, Canada, 2021, pp. 89-94,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doi</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10.1109/RO-MAN50785.2021.9515463. keywords: {Emotion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recognition;Solid</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modeling;Three-dimensional</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displays;Avatars;Lips;Speech</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recognition;Software;Face;animations;blendshapes;emotions;Unity;3D avatar},</a:t>
            </a:r>
            <a:endParaRPr lang="en-IN" sz="1600" b="1" kern="100" dirty="0">
              <a:effectLst/>
              <a:latin typeface="YouYuan" panose="02010509060101010101" pitchFamily="49" charset="-122"/>
              <a:ea typeface="YouYuan" panose="02010509060101010101" pitchFamily="49" charset="-122"/>
              <a:cs typeface="Times New Roman" panose="02020603050405020304" pitchFamily="18" charset="0"/>
            </a:endParaRPr>
          </a:p>
          <a:p>
            <a:pPr>
              <a:lnSpc>
                <a:spcPct val="107000"/>
              </a:lnSpc>
              <a:spcAft>
                <a:spcPts val="800"/>
              </a:spcAft>
            </a:pPr>
            <a:r>
              <a:rPr lang="en-US" sz="1600" b="1" u="sng" kern="100" dirty="0">
                <a:solidFill>
                  <a:srgbClr val="0563C1"/>
                </a:solidFill>
                <a:effectLst/>
                <a:latin typeface="YouYuan" panose="02010509060101010101" pitchFamily="49" charset="-122"/>
                <a:ea typeface="YouYuan" panose="02010509060101010101" pitchFamily="49" charset="-122"/>
                <a:cs typeface="Times New Roman" panose="02020603050405020304" pitchFamily="18" charset="0"/>
                <a:hlinkClick r:id="rId3"/>
              </a:rPr>
              <a:t>https://xplorestaging.ieee.org/document/9515463</a:t>
            </a:r>
            <a:endParaRPr lang="en-IN" sz="1600" b="1" kern="100" dirty="0">
              <a:effectLst/>
              <a:latin typeface="YouYuan" panose="02010509060101010101" pitchFamily="49" charset="-122"/>
              <a:ea typeface="YouYuan" panose="02010509060101010101" pitchFamily="49" charset="-122"/>
              <a:cs typeface="Times New Roman" panose="02020603050405020304" pitchFamily="18" charset="0"/>
            </a:endParaRPr>
          </a:p>
          <a:p>
            <a:pPr>
              <a:lnSpc>
                <a:spcPct val="107000"/>
              </a:lnSpc>
              <a:spcAft>
                <a:spcPts val="800"/>
              </a:spcAft>
            </a:pP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Paper2:</a:t>
            </a:r>
            <a:endParaRPr lang="en-IN" sz="1600" b="1" kern="100" dirty="0">
              <a:effectLst/>
              <a:latin typeface="YouYuan" panose="02010509060101010101" pitchFamily="49" charset="-122"/>
              <a:ea typeface="YouYuan" panose="02010509060101010101" pitchFamily="49" charset="-122"/>
              <a:cs typeface="Times New Roman" panose="02020603050405020304" pitchFamily="18" charset="0"/>
            </a:endParaRPr>
          </a:p>
          <a:p>
            <a:pPr>
              <a:lnSpc>
                <a:spcPct val="107000"/>
              </a:lnSpc>
              <a:spcAft>
                <a:spcPts val="800"/>
              </a:spcAft>
            </a:pP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J. Seong, W. Lee and S. Lee, "Multilingual Speech Synthesis for Voice Cloning," 2021 IEEE International Conference on Big Data and Smart Computing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BigComp</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Jeju Island, Korea (South), 2021, pp. 313-316,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doi</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10.1109/BigComp51126.2021.00067. keywords: {Computational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modeling;Cloning;Big</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Data;Phonetics;Speech</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synthesis;Security;Timbre;Speech</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Synthesis;Text-To-Speech;Voice</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Cloning},</a:t>
            </a:r>
            <a:endParaRPr lang="en-IN" sz="1600" b="1" kern="100" dirty="0">
              <a:effectLst/>
              <a:latin typeface="YouYuan" panose="02010509060101010101" pitchFamily="49" charset="-122"/>
              <a:ea typeface="YouYuan" panose="02010509060101010101" pitchFamily="49" charset="-122"/>
              <a:cs typeface="Times New Roman" panose="02020603050405020304" pitchFamily="18" charset="0"/>
            </a:endParaRPr>
          </a:p>
          <a:p>
            <a:pPr>
              <a:lnSpc>
                <a:spcPct val="107000"/>
              </a:lnSpc>
              <a:spcAft>
                <a:spcPts val="800"/>
              </a:spcAft>
            </a:pPr>
            <a:r>
              <a:rPr lang="en-US" sz="1600" b="1" u="sng" kern="100" dirty="0">
                <a:solidFill>
                  <a:srgbClr val="0563C1"/>
                </a:solidFill>
                <a:effectLst/>
                <a:latin typeface="YouYuan" panose="02010509060101010101" pitchFamily="49" charset="-122"/>
                <a:ea typeface="YouYuan" panose="02010509060101010101" pitchFamily="49" charset="-122"/>
                <a:cs typeface="Times New Roman" panose="02020603050405020304" pitchFamily="18" charset="0"/>
                <a:hlinkClick r:id="rId4"/>
              </a:rPr>
              <a:t>https://ieeexplore-ieee-org.egateway.chennai.vit.ac.in/document/9373282</a:t>
            </a:r>
            <a:endParaRPr lang="en-IN" sz="1600" b="1" kern="100" dirty="0">
              <a:effectLst/>
              <a:latin typeface="YouYuan" panose="02010509060101010101" pitchFamily="49" charset="-122"/>
              <a:ea typeface="YouYuan"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303426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75000"/>
            </a:schemeClr>
          </a:fgClr>
          <a:bgClr>
            <a:schemeClr val="bg1"/>
          </a:bgClr>
        </a:pattFill>
        <a:effectLst/>
      </p:bgPr>
    </p:bg>
    <p:spTree>
      <p:nvGrpSpPr>
        <p:cNvPr id="1" name="">
          <a:extLst>
            <a:ext uri="{FF2B5EF4-FFF2-40B4-BE49-F238E27FC236}">
              <a16:creationId xmlns:a16="http://schemas.microsoft.com/office/drawing/2014/main" id="{3E7677FA-595F-391A-8AE2-8075D787CA64}"/>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13E1FD9D-9A50-162D-0F0E-7873407F0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06149">
            <a:off x="-249395" y="643770"/>
            <a:ext cx="5105993" cy="50787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FF6DE2-617F-8CAE-0CF0-3D5863F1F1D3}"/>
              </a:ext>
            </a:extLst>
          </p:cNvPr>
          <p:cNvSpPr txBox="1"/>
          <p:nvPr/>
        </p:nvSpPr>
        <p:spPr>
          <a:xfrm>
            <a:off x="4393850" y="0"/>
            <a:ext cx="6936912" cy="646331"/>
          </a:xfrm>
          <a:prstGeom prst="rect">
            <a:avLst/>
          </a:prstGeom>
          <a:noFill/>
        </p:spPr>
        <p:txBody>
          <a:bodyPr wrap="square" rtlCol="0">
            <a:spAutoFit/>
          </a:bodyPr>
          <a:lstStyle/>
          <a:p>
            <a:r>
              <a:rPr lang="en-US" sz="3600" b="1" dirty="0">
                <a:latin typeface="Berlin Sans FB Demi" panose="020E0802020502020306" pitchFamily="34" charset="0"/>
              </a:rPr>
              <a:t>Citations And References:-</a:t>
            </a:r>
            <a:endParaRPr lang="en-IN" sz="3600" b="1" dirty="0">
              <a:latin typeface="Berlin Sans FB Demi" panose="020E0802020502020306" pitchFamily="34" charset="0"/>
            </a:endParaRPr>
          </a:p>
        </p:txBody>
      </p:sp>
      <p:sp>
        <p:nvSpPr>
          <p:cNvPr id="5" name="Rectangle 3">
            <a:extLst>
              <a:ext uri="{FF2B5EF4-FFF2-40B4-BE49-F238E27FC236}">
                <a16:creationId xmlns:a16="http://schemas.microsoft.com/office/drawing/2014/main" id="{45CC9B6C-DCB0-6FA6-36D6-ED1DC1185586}"/>
              </a:ext>
            </a:extLst>
          </p:cNvPr>
          <p:cNvSpPr>
            <a:spLocks noChangeArrowheads="1"/>
          </p:cNvSpPr>
          <p:nvPr/>
        </p:nvSpPr>
        <p:spPr bwMode="auto">
          <a:xfrm>
            <a:off x="4393850" y="554288"/>
            <a:ext cx="7461452" cy="6370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Aft>
                <a:spcPts val="800"/>
              </a:spcAft>
            </a:pP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Paper3:</a:t>
            </a:r>
            <a:endParaRPr lang="en-IN" sz="1600" b="1" kern="100" dirty="0">
              <a:effectLst/>
              <a:latin typeface="YouYuan" panose="02010509060101010101" pitchFamily="49" charset="-122"/>
              <a:ea typeface="YouYuan" panose="02010509060101010101" pitchFamily="49" charset="-122"/>
              <a:cs typeface="Times New Roman" panose="02020603050405020304" pitchFamily="18" charset="0"/>
            </a:endParaRPr>
          </a:p>
          <a:p>
            <a:pPr>
              <a:lnSpc>
                <a:spcPct val="107000"/>
              </a:lnSpc>
              <a:spcAft>
                <a:spcPts val="800"/>
              </a:spcAft>
            </a:pP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R. Siv, I.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Ardiyanto</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and R. Hartanto, "3D human face reconstruction using depth sensor of Kinect 2," 2018 International Conference on Information and Communications Technology (ICOIACT), Yogyakarta, Indonesia, 2018, pp. 355-359,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doi</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10.1109/ICOIACT.2018.8350702. keywords: {Three-dimensional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displays;Face;Solid</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modeling;Image</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reconstruction;Surface</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reconstruction;Surface</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treatment;Computational</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modeling;3D Face Reconstruction;3D Face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Modeling;Kinect;Surface</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Reconstruction},</a:t>
            </a:r>
            <a:endParaRPr lang="en-IN" sz="1600" b="1" kern="100" dirty="0">
              <a:effectLst/>
              <a:latin typeface="YouYuan" panose="02010509060101010101" pitchFamily="49" charset="-122"/>
              <a:ea typeface="YouYuan" panose="02010509060101010101" pitchFamily="49" charset="-122"/>
              <a:cs typeface="Times New Roman" panose="02020603050405020304" pitchFamily="18" charset="0"/>
            </a:endParaRPr>
          </a:p>
          <a:p>
            <a:pPr>
              <a:lnSpc>
                <a:spcPct val="107000"/>
              </a:lnSpc>
              <a:spcAft>
                <a:spcPts val="800"/>
              </a:spcAft>
            </a:pPr>
            <a:r>
              <a:rPr lang="en-US" sz="1600" b="1" u="sng" kern="100" dirty="0">
                <a:solidFill>
                  <a:srgbClr val="0563C1"/>
                </a:solidFill>
                <a:effectLst/>
                <a:latin typeface="YouYuan" panose="02010509060101010101" pitchFamily="49" charset="-122"/>
                <a:ea typeface="YouYuan" panose="02010509060101010101" pitchFamily="49" charset="-122"/>
                <a:cs typeface="Times New Roman" panose="02020603050405020304" pitchFamily="18" charset="0"/>
                <a:hlinkClick r:id="rId3"/>
              </a:rPr>
              <a:t>https://ieeexplore-ieee-org.egateway.chennai.vit.ac.in/document/8350702</a:t>
            </a:r>
            <a:endParaRPr lang="en-IN" sz="1600" b="1" kern="100" dirty="0">
              <a:effectLst/>
              <a:latin typeface="YouYuan" panose="02010509060101010101" pitchFamily="49" charset="-122"/>
              <a:ea typeface="YouYuan" panose="02010509060101010101" pitchFamily="49" charset="-122"/>
              <a:cs typeface="Times New Roman" panose="02020603050405020304" pitchFamily="18" charset="0"/>
            </a:endParaRPr>
          </a:p>
          <a:p>
            <a:pPr>
              <a:lnSpc>
                <a:spcPct val="107000"/>
              </a:lnSpc>
              <a:spcAft>
                <a:spcPts val="800"/>
              </a:spcAft>
            </a:pP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Paper 4:</a:t>
            </a:r>
            <a:endParaRPr lang="en-IN" sz="1600" b="1" kern="100" dirty="0">
              <a:effectLst/>
              <a:latin typeface="YouYuan" panose="02010509060101010101" pitchFamily="49" charset="-122"/>
              <a:ea typeface="YouYuan" panose="02010509060101010101" pitchFamily="49" charset="-122"/>
              <a:cs typeface="Times New Roman" panose="02020603050405020304" pitchFamily="18" charset="0"/>
            </a:endParaRPr>
          </a:p>
          <a:p>
            <a:pPr>
              <a:lnSpc>
                <a:spcPct val="107000"/>
              </a:lnSpc>
              <a:spcAft>
                <a:spcPts val="800"/>
              </a:spcAft>
            </a:pP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B. Wu, C. Liu, C. T. Ishi and H. Ishiguro, "Speech-Driven Gesture Generation Using Transformer-Based Denoising Diffusion Probabilistic Models," in IEEE Transactions on Human-Machine Systems, vol. 54, no. 6, pp. 733-742, Dec. 2024,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doi</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10.1109/THMS.2024.3456085. Keywords: {Diffusion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models;Data</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models;Transformers;Feature</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extraction;Noise</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reduction;Avatars;Motion</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segmentation;Motion</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capture;Deep</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learning;Probabilistic</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logic;Co-speech</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gesture;deep</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learning;gesture-based</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a:t>
            </a:r>
            <a:r>
              <a:rPr lang="en-US" sz="1600" b="1" kern="100" dirty="0" err="1">
                <a:effectLst/>
                <a:latin typeface="YouYuan" panose="02010509060101010101" pitchFamily="49" charset="-122"/>
                <a:ea typeface="YouYuan" panose="02010509060101010101" pitchFamily="49" charset="-122"/>
                <a:cs typeface="Times New Roman" panose="02020603050405020304" pitchFamily="18" charset="0"/>
              </a:rPr>
              <a:t>interaction;social</a:t>
            </a:r>
            <a:r>
              <a:rPr lang="en-US" sz="1600" b="1" kern="100" dirty="0">
                <a:effectLst/>
                <a:latin typeface="YouYuan" panose="02010509060101010101" pitchFamily="49" charset="-122"/>
                <a:ea typeface="YouYuan" panose="02010509060101010101" pitchFamily="49" charset="-122"/>
                <a:cs typeface="Times New Roman" panose="02020603050405020304" pitchFamily="18" charset="0"/>
              </a:rPr>
              <a:t> interaction},</a:t>
            </a:r>
            <a:endParaRPr lang="en-IN" sz="1600" b="1" kern="100" dirty="0">
              <a:effectLst/>
              <a:latin typeface="YouYuan" panose="02010509060101010101" pitchFamily="49" charset="-122"/>
              <a:ea typeface="YouYuan" panose="02010509060101010101" pitchFamily="49" charset="-122"/>
              <a:cs typeface="Times New Roman" panose="02020603050405020304" pitchFamily="18" charset="0"/>
            </a:endParaRPr>
          </a:p>
          <a:p>
            <a:pPr>
              <a:lnSpc>
                <a:spcPct val="107000"/>
              </a:lnSpc>
              <a:spcAft>
                <a:spcPts val="800"/>
              </a:spcAft>
            </a:pPr>
            <a:r>
              <a:rPr lang="en-US" sz="1600" b="1" u="sng" kern="100" dirty="0">
                <a:solidFill>
                  <a:srgbClr val="0563C1"/>
                </a:solidFill>
                <a:effectLst/>
                <a:latin typeface="YouYuan" panose="02010509060101010101" pitchFamily="49" charset="-122"/>
                <a:ea typeface="YouYuan" panose="02010509060101010101" pitchFamily="49" charset="-122"/>
                <a:cs typeface="Times New Roman" panose="02020603050405020304" pitchFamily="18" charset="0"/>
                <a:hlinkClick r:id="rId4"/>
              </a:rPr>
              <a:t>https://ieeexplore-ieee-org.egateway.chennai.vit.ac.in/document/10712170</a:t>
            </a:r>
            <a:endParaRPr lang="en-IN" sz="1600" b="1" kern="100" dirty="0">
              <a:effectLst/>
              <a:latin typeface="YouYuan" panose="02010509060101010101" pitchFamily="49" charset="-122"/>
              <a:ea typeface="YouYuan"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747421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75000"/>
            </a:schemeClr>
          </a:fgClr>
          <a:bgClr>
            <a:schemeClr val="bg1"/>
          </a:bgClr>
        </a:pattFill>
        <a:effectLst/>
      </p:bgPr>
    </p:bg>
    <p:spTree>
      <p:nvGrpSpPr>
        <p:cNvPr id="1" name="">
          <a:extLst>
            <a:ext uri="{FF2B5EF4-FFF2-40B4-BE49-F238E27FC236}">
              <a16:creationId xmlns:a16="http://schemas.microsoft.com/office/drawing/2014/main" id="{829674FE-F63B-CB42-6A1F-6775DD79A9AF}"/>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8C101BFF-DEAE-BD4A-1325-35B487BA4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06149">
            <a:off x="-249395" y="643770"/>
            <a:ext cx="5105993" cy="50787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8EB1504-9969-2ECF-46FD-40A3180FB8CE}"/>
              </a:ext>
            </a:extLst>
          </p:cNvPr>
          <p:cNvSpPr txBox="1"/>
          <p:nvPr/>
        </p:nvSpPr>
        <p:spPr>
          <a:xfrm>
            <a:off x="4393850" y="0"/>
            <a:ext cx="6936912" cy="646331"/>
          </a:xfrm>
          <a:prstGeom prst="rect">
            <a:avLst/>
          </a:prstGeom>
          <a:noFill/>
        </p:spPr>
        <p:txBody>
          <a:bodyPr wrap="square" rtlCol="0">
            <a:spAutoFit/>
          </a:bodyPr>
          <a:lstStyle/>
          <a:p>
            <a:r>
              <a:rPr lang="en-IN" sz="3600" b="1" dirty="0">
                <a:latin typeface="Berlin Sans FB Demi" panose="020E0802020502020306" pitchFamily="34" charset="0"/>
              </a:rPr>
              <a:t>Sample Research Papers:- </a:t>
            </a:r>
          </a:p>
        </p:txBody>
      </p:sp>
      <p:sp>
        <p:nvSpPr>
          <p:cNvPr id="5" name="Rectangle 3">
            <a:extLst>
              <a:ext uri="{FF2B5EF4-FFF2-40B4-BE49-F238E27FC236}">
                <a16:creationId xmlns:a16="http://schemas.microsoft.com/office/drawing/2014/main" id="{C979299E-6FAA-775D-D5DD-401789F349B9}"/>
              </a:ext>
            </a:extLst>
          </p:cNvPr>
          <p:cNvSpPr>
            <a:spLocks noChangeArrowheads="1"/>
          </p:cNvSpPr>
          <p:nvPr/>
        </p:nvSpPr>
        <p:spPr bwMode="auto">
          <a:xfrm>
            <a:off x="4393850" y="734422"/>
            <a:ext cx="767670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rPr>
              <a:t>Paper1: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DejaVu Sans" panose="020B0603030804020204" pitchFamily="34" charset="0"/>
                <a:ea typeface="DejaVu Sans" panose="020B0603030804020204" pitchFamily="34" charset="0"/>
                <a:cs typeface="DejaVu Sans" panose="020B0603030804020204" pitchFamily="34" charset="0"/>
              </a:rPr>
              <a:t>Intro:-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DejaVu Sans" panose="020B0603030804020204" pitchFamily="34" charset="0"/>
                <a:ea typeface="DejaVu Sans" panose="020B0603030804020204" pitchFamily="34" charset="0"/>
                <a:cs typeface="DejaVu Sans" panose="020B06030308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p:txBody>
      </p:sp>
      <p:sp>
        <p:nvSpPr>
          <p:cNvPr id="2" name="Rectangle 1">
            <a:extLst>
              <a:ext uri="{FF2B5EF4-FFF2-40B4-BE49-F238E27FC236}">
                <a16:creationId xmlns:a16="http://schemas.microsoft.com/office/drawing/2014/main" id="{627CFF67-F016-18CA-B826-92CBD3870202}"/>
              </a:ext>
            </a:extLst>
          </p:cNvPr>
          <p:cNvSpPr>
            <a:spLocks noChangeArrowheads="1"/>
          </p:cNvSpPr>
          <p:nvPr/>
        </p:nvSpPr>
        <p:spPr bwMode="auto">
          <a:xfrm>
            <a:off x="4393850" y="2197834"/>
            <a:ext cx="702551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The study focuses on enhancing 3D avatar facial expressions to improve user interactions in gaming, human-computer interaction, and robotics. It explores two methods: using pre-tuned </a:t>
            </a:r>
            <a:r>
              <a:rPr lang="en-US" dirty="0" err="1"/>
              <a:t>Blendshape</a:t>
            </a:r>
            <a:r>
              <a:rPr lang="en-US" dirty="0"/>
              <a:t> features and live facial tracking. By analyzing text for emotion, the research aims to create realistic, relatable avatars, improving communication and user experience.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DCF50F71-B90A-908F-E908-FFA95AD91B88}"/>
              </a:ext>
            </a:extLst>
          </p:cNvPr>
          <p:cNvSpPr txBox="1"/>
          <p:nvPr/>
        </p:nvSpPr>
        <p:spPr>
          <a:xfrm>
            <a:off x="4369381" y="3952160"/>
            <a:ext cx="3120791" cy="400110"/>
          </a:xfrm>
          <a:prstGeom prst="rect">
            <a:avLst/>
          </a:prstGeom>
          <a:noFill/>
        </p:spPr>
        <p:txBody>
          <a:bodyPr wrap="none" rtlCol="0">
            <a:spAutoFit/>
          </a:bodyPr>
          <a:lstStyle/>
          <a:p>
            <a:r>
              <a:rPr lang="en-US" sz="2000" b="1" dirty="0">
                <a:latin typeface="DejaVu Sans" panose="020B0603030804020204" pitchFamily="34" charset="0"/>
                <a:ea typeface="DejaVu Sans" panose="020B0603030804020204" pitchFamily="34" charset="0"/>
                <a:cs typeface="DejaVu Sans" panose="020B0603030804020204" pitchFamily="34" charset="0"/>
              </a:rPr>
              <a:t>Research Methodology:</a:t>
            </a:r>
            <a:endParaRPr lang="en-IN" sz="2000" b="1"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6" name="Rectangle 2">
            <a:extLst>
              <a:ext uri="{FF2B5EF4-FFF2-40B4-BE49-F238E27FC236}">
                <a16:creationId xmlns:a16="http://schemas.microsoft.com/office/drawing/2014/main" id="{E8773E85-1029-D6FF-14B1-0135B5257D20}"/>
              </a:ext>
            </a:extLst>
          </p:cNvPr>
          <p:cNvSpPr>
            <a:spLocks noChangeArrowheads="1"/>
          </p:cNvSpPr>
          <p:nvPr/>
        </p:nvSpPr>
        <p:spPr bwMode="auto">
          <a:xfrm>
            <a:off x="4393850" y="4506463"/>
            <a:ext cx="619264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study utilizes four methodologies: (1) animation generation through </a:t>
            </a:r>
            <a:r>
              <a:rPr kumimoji="0" lang="en-US" altLang="en-US" sz="1800" b="0" i="0" u="none" strike="noStrike" cap="none" normalizeH="0" baseline="0" dirty="0" err="1">
                <a:ln>
                  <a:noFill/>
                </a:ln>
                <a:solidFill>
                  <a:schemeClr val="tx1"/>
                </a:solidFill>
                <a:effectLst/>
              </a:rPr>
              <a:t>Blendshape</a:t>
            </a:r>
            <a:r>
              <a:rPr kumimoji="0" lang="en-US" altLang="en-US" sz="1800" b="0" i="0" u="none" strike="noStrike" cap="none" normalizeH="0" baseline="0" dirty="0">
                <a:ln>
                  <a:noFill/>
                </a:ln>
                <a:solidFill>
                  <a:schemeClr val="tx1"/>
                </a:solidFill>
                <a:effectLst/>
              </a:rPr>
              <a:t> adjustments and live facial tracking, (2) semantic analysis to interpret emotional content from text, (3) a survey comparing the accuracy of generated and live animations, and (4) participant evaluation to assess emotion recognition, human-likeness, and the impact of audio. This approach advances 3D avatar development and interaction.</a:t>
            </a:r>
          </a:p>
        </p:txBody>
      </p:sp>
    </p:spTree>
    <p:extLst>
      <p:ext uri="{BB962C8B-B14F-4D97-AF65-F5344CB8AC3E}">
        <p14:creationId xmlns:p14="http://schemas.microsoft.com/office/powerpoint/2010/main" val="280112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75000"/>
            </a:schemeClr>
          </a:fgClr>
          <a:bgClr>
            <a:schemeClr val="bg1"/>
          </a:bgClr>
        </a:pattFill>
        <a:effectLst/>
      </p:bgPr>
    </p:bg>
    <p:spTree>
      <p:nvGrpSpPr>
        <p:cNvPr id="1" name="">
          <a:extLst>
            <a:ext uri="{FF2B5EF4-FFF2-40B4-BE49-F238E27FC236}">
              <a16:creationId xmlns:a16="http://schemas.microsoft.com/office/drawing/2014/main" id="{8BD12E26-4BD0-DDF5-6A66-6416FD1D169F}"/>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BF2F4493-61F6-8DB1-F914-9234D6560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06149">
            <a:off x="-476835" y="1337423"/>
            <a:ext cx="5105993" cy="50787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E04364-7D2D-0758-0472-F0C7E06EAD1C}"/>
              </a:ext>
            </a:extLst>
          </p:cNvPr>
          <p:cNvSpPr txBox="1"/>
          <p:nvPr/>
        </p:nvSpPr>
        <p:spPr>
          <a:xfrm>
            <a:off x="4393850" y="0"/>
            <a:ext cx="6936912" cy="646331"/>
          </a:xfrm>
          <a:prstGeom prst="rect">
            <a:avLst/>
          </a:prstGeom>
          <a:noFill/>
        </p:spPr>
        <p:txBody>
          <a:bodyPr wrap="square" rtlCol="0">
            <a:spAutoFit/>
          </a:bodyPr>
          <a:lstStyle/>
          <a:p>
            <a:r>
              <a:rPr lang="en-IN" sz="3600" b="1" dirty="0">
                <a:latin typeface="Berlin Sans FB Demi" panose="020E0802020502020306" pitchFamily="34" charset="0"/>
              </a:rPr>
              <a:t>Sample Research Papers:- </a:t>
            </a:r>
          </a:p>
        </p:txBody>
      </p:sp>
      <p:sp>
        <p:nvSpPr>
          <p:cNvPr id="5" name="Rectangle 3">
            <a:extLst>
              <a:ext uri="{FF2B5EF4-FFF2-40B4-BE49-F238E27FC236}">
                <a16:creationId xmlns:a16="http://schemas.microsoft.com/office/drawing/2014/main" id="{458C52BC-DC66-B5FB-3601-69A3C9921471}"/>
              </a:ext>
            </a:extLst>
          </p:cNvPr>
          <p:cNvSpPr>
            <a:spLocks noChangeArrowheads="1"/>
          </p:cNvSpPr>
          <p:nvPr/>
        </p:nvSpPr>
        <p:spPr bwMode="auto">
          <a:xfrm>
            <a:off x="4393850" y="734422"/>
            <a:ext cx="767670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rPr>
              <a:t>Paper</a:t>
            </a:r>
            <a:r>
              <a:rPr lang="en-US" altLang="en-US" sz="2000" b="1" dirty="0">
                <a:latin typeface="DejaVu Sans" panose="020B0603030804020204" pitchFamily="34" charset="0"/>
                <a:ea typeface="DejaVu Sans" panose="020B0603030804020204" pitchFamily="34" charset="0"/>
                <a:cs typeface="DejaVu Sans" panose="020B0603030804020204" pitchFamily="34" charset="0"/>
              </a:rPr>
              <a:t>1</a:t>
            </a:r>
            <a:r>
              <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DejaVu Sans" panose="020B0603030804020204" pitchFamily="34" charset="0"/>
                <a:ea typeface="DejaVu Sans" panose="020B0603030804020204" pitchFamily="34" charset="0"/>
                <a:cs typeface="DejaVu Sans" panose="020B0603030804020204" pitchFamily="34" charset="0"/>
              </a:rPr>
              <a:t>Technologies:-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DejaVu Sans" panose="020B0603030804020204" pitchFamily="34" charset="0"/>
                <a:ea typeface="DejaVu Sans" panose="020B0603030804020204" pitchFamily="34" charset="0"/>
                <a:cs typeface="DejaVu Sans" panose="020B06030308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p:txBody>
      </p:sp>
      <p:sp>
        <p:nvSpPr>
          <p:cNvPr id="2" name="Rectangle 1">
            <a:extLst>
              <a:ext uri="{FF2B5EF4-FFF2-40B4-BE49-F238E27FC236}">
                <a16:creationId xmlns:a16="http://schemas.microsoft.com/office/drawing/2014/main" id="{1409D83B-E4CB-97D0-D086-EF2B23D71815}"/>
              </a:ext>
            </a:extLst>
          </p:cNvPr>
          <p:cNvSpPr>
            <a:spLocks noChangeArrowheads="1"/>
          </p:cNvSpPr>
          <p:nvPr/>
        </p:nvSpPr>
        <p:spPr bwMode="auto">
          <a:xfrm>
            <a:off x="4393850" y="2046828"/>
            <a:ext cx="702551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The study employs several technologies for generating facial expressions in 3D avatars: Unity for avatar development and animation management, </a:t>
            </a:r>
            <a:r>
              <a:rPr lang="en-US" dirty="0" err="1"/>
              <a:t>Blendshapes</a:t>
            </a:r>
            <a:r>
              <a:rPr lang="en-US" dirty="0"/>
              <a:t> for facial feature manipulation, live capture technologies (webcam) for real-time facial tracking, and semantic analysis tools to interpret emotional content from text. These technologies enable the creation of realistic, expressive avatars, enhancing user interaction in gaming, healthcare, and robotics.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AA26A0BB-1158-DB61-0991-3EAFD8C8187E}"/>
              </a:ext>
            </a:extLst>
          </p:cNvPr>
          <p:cNvSpPr txBox="1"/>
          <p:nvPr/>
        </p:nvSpPr>
        <p:spPr>
          <a:xfrm>
            <a:off x="4369381" y="4092253"/>
            <a:ext cx="3496470" cy="400110"/>
          </a:xfrm>
          <a:prstGeom prst="rect">
            <a:avLst/>
          </a:prstGeom>
          <a:noFill/>
        </p:spPr>
        <p:txBody>
          <a:bodyPr wrap="none" rtlCol="0">
            <a:spAutoFit/>
          </a:bodyPr>
          <a:lstStyle/>
          <a:p>
            <a:r>
              <a:rPr lang="en-US" sz="2000" b="1" dirty="0">
                <a:latin typeface="DejaVu Sans" panose="020B0603030804020204" pitchFamily="34" charset="0"/>
                <a:ea typeface="DejaVu Sans" panose="020B0603030804020204" pitchFamily="34" charset="0"/>
                <a:cs typeface="DejaVu Sans" panose="020B0603030804020204" pitchFamily="34" charset="0"/>
              </a:rPr>
              <a:t>Limitations &amp; Challenges:-</a:t>
            </a:r>
            <a:endParaRPr lang="en-IN" sz="2000" b="1"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7" name="Rectangle 1">
            <a:extLst>
              <a:ext uri="{FF2B5EF4-FFF2-40B4-BE49-F238E27FC236}">
                <a16:creationId xmlns:a16="http://schemas.microsoft.com/office/drawing/2014/main" id="{13D9E853-7FE6-D713-4A6D-6F095E643C8E}"/>
              </a:ext>
            </a:extLst>
          </p:cNvPr>
          <p:cNvSpPr>
            <a:spLocks noChangeArrowheads="1"/>
          </p:cNvSpPr>
          <p:nvPr/>
        </p:nvSpPr>
        <p:spPr bwMode="auto">
          <a:xfrm>
            <a:off x="4497572" y="4644962"/>
            <a:ext cx="757298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study identifies key challenges in generating 3D avatar facial expressions, including limited emotional nuance in Unity's </a:t>
            </a:r>
            <a:r>
              <a:rPr kumimoji="0" lang="en-US" altLang="en-US" sz="1800" b="0" i="0" u="none" strike="noStrike" cap="none" normalizeH="0" baseline="0" dirty="0" err="1">
                <a:ln>
                  <a:noFill/>
                </a:ln>
                <a:solidFill>
                  <a:schemeClr val="tx1"/>
                </a:solidFill>
                <a:effectLst/>
              </a:rPr>
              <a:t>Blendshapes</a:t>
            </a:r>
            <a:r>
              <a:rPr kumimoji="0" lang="en-US" altLang="en-US" sz="1800" b="0" i="0" u="none" strike="noStrike" cap="none" normalizeH="0" baseline="0" dirty="0">
                <a:ln>
                  <a:noFill/>
                </a:ln>
                <a:solidFill>
                  <a:schemeClr val="tx1"/>
                </a:solidFill>
                <a:effectLst/>
              </a:rPr>
              <a:t>, hardware-dependent live capture quality, difficulty recognizing complex emotions, semantic analysis struggles with emotional context, and restricted animation control. These limitations emphasize the need for further research to enhance avatar expressiveness and real-time interaction accuracy.</a:t>
            </a:r>
          </a:p>
        </p:txBody>
      </p:sp>
    </p:spTree>
    <p:extLst>
      <p:ext uri="{BB962C8B-B14F-4D97-AF65-F5344CB8AC3E}">
        <p14:creationId xmlns:p14="http://schemas.microsoft.com/office/powerpoint/2010/main" val="249129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75000"/>
            </a:schemeClr>
          </a:fgClr>
          <a:bgClr>
            <a:schemeClr val="bg1"/>
          </a:bgClr>
        </a:pattFill>
        <a:effectLst/>
      </p:bgPr>
    </p:bg>
    <p:spTree>
      <p:nvGrpSpPr>
        <p:cNvPr id="1" name="">
          <a:extLst>
            <a:ext uri="{FF2B5EF4-FFF2-40B4-BE49-F238E27FC236}">
              <a16:creationId xmlns:a16="http://schemas.microsoft.com/office/drawing/2014/main" id="{FDE59772-95D1-5D8E-0522-F7A5999DFC9E}"/>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9B278DB4-4E19-BBA9-7724-821BE88B94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06149">
            <a:off x="-249395" y="643770"/>
            <a:ext cx="5105993" cy="50787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4952A2-6BE2-18AF-2B6C-937E7D618EA6}"/>
              </a:ext>
            </a:extLst>
          </p:cNvPr>
          <p:cNvSpPr txBox="1"/>
          <p:nvPr/>
        </p:nvSpPr>
        <p:spPr>
          <a:xfrm>
            <a:off x="4393850" y="0"/>
            <a:ext cx="6936912" cy="646331"/>
          </a:xfrm>
          <a:prstGeom prst="rect">
            <a:avLst/>
          </a:prstGeom>
          <a:noFill/>
        </p:spPr>
        <p:txBody>
          <a:bodyPr wrap="square" rtlCol="0">
            <a:spAutoFit/>
          </a:bodyPr>
          <a:lstStyle/>
          <a:p>
            <a:r>
              <a:rPr lang="en-IN" sz="3600" b="1" dirty="0">
                <a:latin typeface="Berlin Sans FB Demi" panose="020E0802020502020306" pitchFamily="34" charset="0"/>
              </a:rPr>
              <a:t>Sample Research Papers:- </a:t>
            </a:r>
          </a:p>
        </p:txBody>
      </p:sp>
      <p:sp>
        <p:nvSpPr>
          <p:cNvPr id="5" name="Rectangle 3">
            <a:extLst>
              <a:ext uri="{FF2B5EF4-FFF2-40B4-BE49-F238E27FC236}">
                <a16:creationId xmlns:a16="http://schemas.microsoft.com/office/drawing/2014/main" id="{8C31DBA1-6F55-F9BE-D02C-01CC4AEC09B6}"/>
              </a:ext>
            </a:extLst>
          </p:cNvPr>
          <p:cNvSpPr>
            <a:spLocks noChangeArrowheads="1"/>
          </p:cNvSpPr>
          <p:nvPr/>
        </p:nvSpPr>
        <p:spPr bwMode="auto">
          <a:xfrm>
            <a:off x="4393850" y="734422"/>
            <a:ext cx="767670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rPr>
              <a:t>Paper2:</a:t>
            </a:r>
            <a:endParaRPr lang="en-US" altLang="en-US" sz="2000" b="1" dirty="0">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DejaVu Sans" panose="020B0603030804020204" pitchFamily="34" charset="0"/>
                <a:ea typeface="DejaVu Sans" panose="020B0603030804020204" pitchFamily="34" charset="0"/>
                <a:cs typeface="DejaVu Sans" panose="020B0603030804020204" pitchFamily="34" charset="0"/>
              </a:rPr>
              <a:t>Intro:-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DejaVu Sans" panose="020B0603030804020204" pitchFamily="34" charset="0"/>
                <a:ea typeface="DejaVu Sans" panose="020B0603030804020204" pitchFamily="34" charset="0"/>
                <a:cs typeface="DejaVu Sans" panose="020B06030308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p:txBody>
      </p:sp>
      <p:sp>
        <p:nvSpPr>
          <p:cNvPr id="3" name="TextBox 2">
            <a:extLst>
              <a:ext uri="{FF2B5EF4-FFF2-40B4-BE49-F238E27FC236}">
                <a16:creationId xmlns:a16="http://schemas.microsoft.com/office/drawing/2014/main" id="{81EFC2FF-0283-3BD5-6447-4CF3190C6EB8}"/>
              </a:ext>
            </a:extLst>
          </p:cNvPr>
          <p:cNvSpPr txBox="1"/>
          <p:nvPr/>
        </p:nvSpPr>
        <p:spPr>
          <a:xfrm>
            <a:off x="4393250" y="4100333"/>
            <a:ext cx="3120791" cy="400110"/>
          </a:xfrm>
          <a:prstGeom prst="rect">
            <a:avLst/>
          </a:prstGeom>
          <a:noFill/>
        </p:spPr>
        <p:txBody>
          <a:bodyPr wrap="none" rtlCol="0">
            <a:spAutoFit/>
          </a:bodyPr>
          <a:lstStyle/>
          <a:p>
            <a:r>
              <a:rPr lang="en-US" sz="2000" b="1" dirty="0">
                <a:latin typeface="DejaVu Sans" panose="020B0603030804020204" pitchFamily="34" charset="0"/>
                <a:ea typeface="DejaVu Sans" panose="020B0603030804020204" pitchFamily="34" charset="0"/>
                <a:cs typeface="DejaVu Sans" panose="020B0603030804020204" pitchFamily="34" charset="0"/>
              </a:rPr>
              <a:t>Research Methodology:</a:t>
            </a:r>
            <a:endParaRPr lang="en-IN" sz="2000" b="1"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7" name="Rectangle 1">
            <a:extLst>
              <a:ext uri="{FF2B5EF4-FFF2-40B4-BE49-F238E27FC236}">
                <a16:creationId xmlns:a16="http://schemas.microsoft.com/office/drawing/2014/main" id="{ABC445C0-8C3D-F24A-8A11-EC4996ACC3F6}"/>
              </a:ext>
            </a:extLst>
          </p:cNvPr>
          <p:cNvSpPr>
            <a:spLocks noChangeArrowheads="1"/>
          </p:cNvSpPr>
          <p:nvPr/>
        </p:nvSpPr>
        <p:spPr bwMode="auto">
          <a:xfrm>
            <a:off x="4334085" y="2012585"/>
            <a:ext cx="635991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paper explores advancements in multilingual speech synthesis, emphasizing AI-driven improvements in voice cloning for natural and accurate speech. It highlights challenges in capturing phonetic nuances and discusses security risks, including identity theft. The study stresses the need for ethical considerations and responsible application as voice synthesis technology continues to evolve.</a:t>
            </a:r>
          </a:p>
        </p:txBody>
      </p:sp>
      <p:sp>
        <p:nvSpPr>
          <p:cNvPr id="9" name="Rectangle 3">
            <a:extLst>
              <a:ext uri="{FF2B5EF4-FFF2-40B4-BE49-F238E27FC236}">
                <a16:creationId xmlns:a16="http://schemas.microsoft.com/office/drawing/2014/main" id="{A709380C-D3D3-5FAE-34AD-9B438E23F66D}"/>
              </a:ext>
            </a:extLst>
          </p:cNvPr>
          <p:cNvSpPr>
            <a:spLocks noChangeArrowheads="1"/>
          </p:cNvSpPr>
          <p:nvPr/>
        </p:nvSpPr>
        <p:spPr bwMode="auto">
          <a:xfrm>
            <a:off x="4393250" y="4478925"/>
            <a:ext cx="791701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paper explores speech synthesis and voice cloning through various methodologies, including reviewing synthesis models, end-to-end learning (</a:t>
            </a:r>
            <a:r>
              <a:rPr kumimoji="0" lang="en-US" altLang="en-US" sz="1800" b="0" i="0" u="none" strike="noStrike" cap="none" normalizeH="0" baseline="0" dirty="0" err="1">
                <a:ln>
                  <a:noFill/>
                </a:ln>
                <a:solidFill>
                  <a:schemeClr val="tx1"/>
                </a:solidFill>
                <a:effectLst/>
              </a:rPr>
              <a:t>Tacotron</a:t>
            </a:r>
            <a:r>
              <a:rPr kumimoji="0" lang="en-US" altLang="en-US" sz="1800" b="0" i="0" u="none" strike="noStrike" cap="none" normalizeH="0" baseline="0" dirty="0">
                <a:ln>
                  <a:noFill/>
                </a:ln>
                <a:solidFill>
                  <a:schemeClr val="tx1"/>
                </a:solidFill>
                <a:effectLst/>
              </a:rPr>
              <a:t>), data embedding for multilingual processing, and speaker feature extraction. It evaluates models using MOS and DMOS metrics, compares architectures like </a:t>
            </a:r>
            <a:r>
              <a:rPr kumimoji="0" lang="en-US" altLang="en-US" sz="1800" b="0" i="0" u="none" strike="noStrike" cap="none" normalizeH="0" baseline="0" dirty="0" err="1">
                <a:ln>
                  <a:noFill/>
                </a:ln>
                <a:solidFill>
                  <a:schemeClr val="tx1"/>
                </a:solidFill>
                <a:effectLst/>
              </a:rPr>
              <a:t>MelGAN</a:t>
            </a:r>
            <a:r>
              <a:rPr kumimoji="0" lang="en-US" altLang="en-US" sz="1800" b="0" i="0" u="none" strike="noStrike" cap="none" normalizeH="0" baseline="0" dirty="0">
                <a:ln>
                  <a:noFill/>
                </a:ln>
                <a:solidFill>
                  <a:schemeClr val="tx1"/>
                </a:solidFill>
                <a:effectLst/>
              </a:rPr>
              <a:t>, analyzes security risks, and proposes experimental frameworks to enhance multilingual speech synthesis while addressing privacy concerns.</a:t>
            </a:r>
          </a:p>
        </p:txBody>
      </p:sp>
    </p:spTree>
    <p:extLst>
      <p:ext uri="{BB962C8B-B14F-4D97-AF65-F5344CB8AC3E}">
        <p14:creationId xmlns:p14="http://schemas.microsoft.com/office/powerpoint/2010/main" val="1406298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75000"/>
            </a:schemeClr>
          </a:fgClr>
          <a:bgClr>
            <a:schemeClr val="bg1"/>
          </a:bgClr>
        </a:pattFill>
        <a:effectLst/>
      </p:bgPr>
    </p:bg>
    <p:spTree>
      <p:nvGrpSpPr>
        <p:cNvPr id="1" name="">
          <a:extLst>
            <a:ext uri="{FF2B5EF4-FFF2-40B4-BE49-F238E27FC236}">
              <a16:creationId xmlns:a16="http://schemas.microsoft.com/office/drawing/2014/main" id="{7B5D09EE-BA42-E77A-BDD4-589F2B5720BE}"/>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57763607-80CC-0E3E-86D3-D1D21C49E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06149">
            <a:off x="-476835" y="1337423"/>
            <a:ext cx="5105993" cy="50787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81442F-EB48-59AC-F205-3B9AD6396364}"/>
              </a:ext>
            </a:extLst>
          </p:cNvPr>
          <p:cNvSpPr txBox="1"/>
          <p:nvPr/>
        </p:nvSpPr>
        <p:spPr>
          <a:xfrm>
            <a:off x="4393850" y="0"/>
            <a:ext cx="6936912" cy="646331"/>
          </a:xfrm>
          <a:prstGeom prst="rect">
            <a:avLst/>
          </a:prstGeom>
          <a:noFill/>
        </p:spPr>
        <p:txBody>
          <a:bodyPr wrap="square" rtlCol="0">
            <a:spAutoFit/>
          </a:bodyPr>
          <a:lstStyle/>
          <a:p>
            <a:r>
              <a:rPr lang="en-IN" sz="3600" b="1" dirty="0">
                <a:latin typeface="Berlin Sans FB Demi" panose="020E0802020502020306" pitchFamily="34" charset="0"/>
              </a:rPr>
              <a:t>Sample Research Papers:- </a:t>
            </a:r>
          </a:p>
        </p:txBody>
      </p:sp>
      <p:sp>
        <p:nvSpPr>
          <p:cNvPr id="5" name="Rectangle 3">
            <a:extLst>
              <a:ext uri="{FF2B5EF4-FFF2-40B4-BE49-F238E27FC236}">
                <a16:creationId xmlns:a16="http://schemas.microsoft.com/office/drawing/2014/main" id="{41533C32-670E-177E-3E94-DF012A341B99}"/>
              </a:ext>
            </a:extLst>
          </p:cNvPr>
          <p:cNvSpPr>
            <a:spLocks noChangeArrowheads="1"/>
          </p:cNvSpPr>
          <p:nvPr/>
        </p:nvSpPr>
        <p:spPr bwMode="auto">
          <a:xfrm>
            <a:off x="4393850" y="734422"/>
            <a:ext cx="767670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rPr>
              <a:t>Paper2: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DejaVu Sans" panose="020B0603030804020204" pitchFamily="34" charset="0"/>
                <a:ea typeface="DejaVu Sans" panose="020B0603030804020204" pitchFamily="34" charset="0"/>
                <a:cs typeface="DejaVu Sans" panose="020B0603030804020204" pitchFamily="34" charset="0"/>
              </a:rPr>
              <a:t>Technologies:-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DejaVu Sans" panose="020B0603030804020204" pitchFamily="34" charset="0"/>
                <a:ea typeface="DejaVu Sans" panose="020B0603030804020204" pitchFamily="34" charset="0"/>
                <a:cs typeface="DejaVu Sans" panose="020B06030308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DejaVu Sans" panose="020B0603030804020204" pitchFamily="34" charset="0"/>
              <a:ea typeface="DejaVu Sans" panose="020B0603030804020204" pitchFamily="34" charset="0"/>
              <a:cs typeface="DejaVu Sans" panose="020B0603030804020204" pitchFamily="34" charset="0"/>
            </a:endParaRPr>
          </a:p>
        </p:txBody>
      </p:sp>
      <p:sp>
        <p:nvSpPr>
          <p:cNvPr id="3" name="TextBox 2">
            <a:extLst>
              <a:ext uri="{FF2B5EF4-FFF2-40B4-BE49-F238E27FC236}">
                <a16:creationId xmlns:a16="http://schemas.microsoft.com/office/drawing/2014/main" id="{E06BF84C-5D7A-57F6-D8CD-24C95C56F087}"/>
              </a:ext>
            </a:extLst>
          </p:cNvPr>
          <p:cNvSpPr txBox="1"/>
          <p:nvPr/>
        </p:nvSpPr>
        <p:spPr>
          <a:xfrm>
            <a:off x="4369381" y="4092253"/>
            <a:ext cx="3496470" cy="400110"/>
          </a:xfrm>
          <a:prstGeom prst="rect">
            <a:avLst/>
          </a:prstGeom>
          <a:noFill/>
        </p:spPr>
        <p:txBody>
          <a:bodyPr wrap="none" rtlCol="0">
            <a:spAutoFit/>
          </a:bodyPr>
          <a:lstStyle/>
          <a:p>
            <a:r>
              <a:rPr lang="en-US" sz="2000" b="1" dirty="0">
                <a:latin typeface="DejaVu Sans" panose="020B0603030804020204" pitchFamily="34" charset="0"/>
                <a:ea typeface="DejaVu Sans" panose="020B0603030804020204" pitchFamily="34" charset="0"/>
                <a:cs typeface="DejaVu Sans" panose="020B0603030804020204" pitchFamily="34" charset="0"/>
              </a:rPr>
              <a:t>Limitations &amp; Challenges:-</a:t>
            </a:r>
            <a:endParaRPr lang="en-IN" sz="2000" b="1"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6" name="Rectangle 1">
            <a:extLst>
              <a:ext uri="{FF2B5EF4-FFF2-40B4-BE49-F238E27FC236}">
                <a16:creationId xmlns:a16="http://schemas.microsoft.com/office/drawing/2014/main" id="{1E015696-DBE2-E92F-D879-46C7414EC28A}"/>
              </a:ext>
            </a:extLst>
          </p:cNvPr>
          <p:cNvSpPr>
            <a:spLocks noChangeArrowheads="1"/>
          </p:cNvSpPr>
          <p:nvPr/>
        </p:nvSpPr>
        <p:spPr bwMode="auto">
          <a:xfrm>
            <a:off x="4497572" y="2060928"/>
            <a:ext cx="716435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paper highlights key technologies in speech synthesis and voice cloning, including deep learning models, Mel-spectrograms, </a:t>
            </a:r>
            <a:r>
              <a:rPr kumimoji="0" lang="en-US" altLang="en-US" sz="1800" b="0" i="0" u="none" strike="noStrike" cap="none" normalizeH="0" baseline="0" dirty="0" err="1">
                <a:ln>
                  <a:noFill/>
                </a:ln>
                <a:solidFill>
                  <a:schemeClr val="tx1"/>
                </a:solidFill>
                <a:effectLst/>
              </a:rPr>
              <a:t>VocGAN</a:t>
            </a:r>
            <a:r>
              <a:rPr kumimoji="0" lang="en-US" altLang="en-US" sz="1800" b="0" i="0" u="none" strike="noStrike" cap="none" normalizeH="0" baseline="0" dirty="0">
                <a:ln>
                  <a:noFill/>
                </a:ln>
                <a:solidFill>
                  <a:schemeClr val="tx1"/>
                </a:solidFill>
                <a:effectLst/>
              </a:rPr>
              <a:t> for high-fidelity sound, Tacotron2 for end-to-end synthesis, and voice conversion techniques. It also explores meta-learning for multilingual synthesis, Common Voice datasets for training, and deepfake technology, emphasizing both advancements in natural speech generation and security concerns.</a:t>
            </a:r>
          </a:p>
        </p:txBody>
      </p:sp>
      <p:sp>
        <p:nvSpPr>
          <p:cNvPr id="8" name="Rectangle 2">
            <a:extLst>
              <a:ext uri="{FF2B5EF4-FFF2-40B4-BE49-F238E27FC236}">
                <a16:creationId xmlns:a16="http://schemas.microsoft.com/office/drawing/2014/main" id="{5ACB0181-91AD-CB4F-EAF9-1412A671A7E2}"/>
              </a:ext>
            </a:extLst>
          </p:cNvPr>
          <p:cNvSpPr>
            <a:spLocks noChangeArrowheads="1"/>
          </p:cNvSpPr>
          <p:nvPr/>
        </p:nvSpPr>
        <p:spPr bwMode="auto">
          <a:xfrm>
            <a:off x="4497572" y="4492363"/>
            <a:ext cx="732489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paper highlights challenges in speech synthesis and voice cloning, including difficulties in achieving naturalness, high data requirements, privacy risks, and accurate speaker representation. It also addresses multilingual generalization, subjective evaluation methods, AI system vulnerabilities, and deepfake misuse. These issues emphasize the need for further research to improve accuracy, security, and ethical use of these technologies.</a:t>
            </a:r>
          </a:p>
        </p:txBody>
      </p:sp>
    </p:spTree>
    <p:extLst>
      <p:ext uri="{BB962C8B-B14F-4D97-AF65-F5344CB8AC3E}">
        <p14:creationId xmlns:p14="http://schemas.microsoft.com/office/powerpoint/2010/main" val="3481578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1844</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YouYuan</vt:lpstr>
      <vt:lpstr>Arial</vt:lpstr>
      <vt:lpstr>Berlin Sans FB Demi</vt:lpstr>
      <vt:lpstr>Blackadder ITC</vt:lpstr>
      <vt:lpstr>Calibri</vt:lpstr>
      <vt:lpstr>Calibri Light</vt:lpstr>
      <vt:lpstr>DejaVu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varsh c</dc:creator>
  <cp:lastModifiedBy>varsh c</cp:lastModifiedBy>
  <cp:revision>1</cp:revision>
  <dcterms:created xsi:type="dcterms:W3CDTF">2025-02-05T16:38:59Z</dcterms:created>
  <dcterms:modified xsi:type="dcterms:W3CDTF">2025-02-07T06:37:57Z</dcterms:modified>
</cp:coreProperties>
</file>