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40"/>
  </p:notesMasterIdLst>
  <p:sldIdLst>
    <p:sldId id="300" r:id="rId2"/>
    <p:sldId id="256" r:id="rId3"/>
    <p:sldId id="298" r:id="rId4"/>
    <p:sldId id="293" r:id="rId5"/>
    <p:sldId id="257" r:id="rId6"/>
    <p:sldId id="258" r:id="rId7"/>
    <p:sldId id="275" r:id="rId8"/>
    <p:sldId id="284" r:id="rId9"/>
    <p:sldId id="266" r:id="rId10"/>
    <p:sldId id="276" r:id="rId11"/>
    <p:sldId id="279" r:id="rId12"/>
    <p:sldId id="260" r:id="rId13"/>
    <p:sldId id="261" r:id="rId14"/>
    <p:sldId id="278" r:id="rId15"/>
    <p:sldId id="283" r:id="rId16"/>
    <p:sldId id="294" r:id="rId17"/>
    <p:sldId id="297" r:id="rId18"/>
    <p:sldId id="285" r:id="rId19"/>
    <p:sldId id="290" r:id="rId20"/>
    <p:sldId id="291" r:id="rId21"/>
    <p:sldId id="292" r:id="rId22"/>
    <p:sldId id="286" r:id="rId23"/>
    <p:sldId id="267" r:id="rId24"/>
    <p:sldId id="268" r:id="rId25"/>
    <p:sldId id="269" r:id="rId26"/>
    <p:sldId id="295" r:id="rId27"/>
    <p:sldId id="270" r:id="rId28"/>
    <p:sldId id="274" r:id="rId29"/>
    <p:sldId id="271" r:id="rId30"/>
    <p:sldId id="272" r:id="rId31"/>
    <p:sldId id="296" r:id="rId32"/>
    <p:sldId id="287" r:id="rId33"/>
    <p:sldId id="288" r:id="rId34"/>
    <p:sldId id="289" r:id="rId35"/>
    <p:sldId id="280" r:id="rId36"/>
    <p:sldId id="281" r:id="rId37"/>
    <p:sldId id="299" r:id="rId38"/>
    <p:sldId id="282" r:id="rId39"/>
  </p:sldIdLst>
  <p:sldSz cx="9144000" cy="6858000" type="screen4x3"/>
  <p:notesSz cx="6858000" cy="9144000"/>
  <p:custShowLst>
    <p:custShow name="Custom Show 1" id="0">
      <p:sldLst>
        <p:sld r:id="rId3"/>
        <p:sld r:id="rId6"/>
        <p:sld r:id="rId7"/>
        <p:sld r:id="rId8"/>
        <p:sld r:id="rId9"/>
        <p:sld r:id="rId10"/>
        <p:sld r:id="rId11"/>
        <p:sld r:id="rId15"/>
        <p:sld r:id="rId16"/>
        <p:sld r:id="rId12"/>
        <p:sld r:id="rId13"/>
        <p:sld r:id="rId14"/>
        <p:sld r:id="rId19"/>
        <p:sld r:id="rId23"/>
        <p:sld r:id="rId24"/>
        <p:sld r:id="rId25"/>
        <p:sld r:id="rId26"/>
        <p:sld r:id="rId28"/>
        <p:sld r:id="rId29"/>
        <p:sld r:id="rId30"/>
        <p:sld r:id="rId31"/>
        <p:sld r:id="rId36"/>
        <p:sld r:id="rId33"/>
        <p:sld r:id="rId34"/>
        <p:sld r:id="rId35"/>
        <p:sld r:id="rId37"/>
        <p:sld r:id="rId3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EEBFFD"/>
    <a:srgbClr val="F79D79"/>
    <a:srgbClr val="F25212"/>
    <a:srgbClr val="FAC8B4"/>
    <a:srgbClr val="DF84F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65E0D-8AC0-4BF1-872E-DBC1CF67C73C}" type="datetimeFigureOut">
              <a:rPr lang="en-US" smtClean="0"/>
              <a:pPr/>
              <a:t>10/14/2023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37007-51E8-4ED1-B6DB-07EE1E04DB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7A87FD8-DDA2-44C1-A170-09498D7D0C2F}" type="datetimeFigureOut">
              <a:rPr lang="en-US" smtClean="0"/>
              <a:pPr/>
              <a:t>10/14/2023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DCB1AA3-7A7A-4BB2-BD67-34D573418FA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A87FD8-DDA2-44C1-A170-09498D7D0C2F}" type="datetimeFigureOut">
              <a:rPr lang="en-US" smtClean="0"/>
              <a:pPr/>
              <a:t>10/14/2023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CB1AA3-7A7A-4BB2-BD67-34D573418FAA}"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7A87FD8-DDA2-44C1-A170-09498D7D0C2F}" type="datetimeFigureOut">
              <a:rPr lang="en-US" smtClean="0"/>
              <a:pPr/>
              <a:t>10/14/2023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DCB1AA3-7A7A-4BB2-BD67-34D573418FAA}"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A87FD8-DDA2-44C1-A170-09498D7D0C2F}" type="datetimeFigureOut">
              <a:rPr lang="en-US" smtClean="0"/>
              <a:pPr/>
              <a:t>10/14/2023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CB1AA3-7A7A-4BB2-BD67-34D573418FAA}"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7A87FD8-DDA2-44C1-A170-09498D7D0C2F}" type="datetimeFigureOut">
              <a:rPr lang="en-US" smtClean="0"/>
              <a:pPr/>
              <a:t>10/14/2023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8DCB1AA3-7A7A-4BB2-BD67-34D573418FA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A87FD8-DDA2-44C1-A170-09498D7D0C2F}" type="datetimeFigureOut">
              <a:rPr lang="en-US" smtClean="0"/>
              <a:pPr/>
              <a:t>10/14/2023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CB1AA3-7A7A-4BB2-BD67-34D573418FAA}"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A87FD8-DDA2-44C1-A170-09498D7D0C2F}" type="datetimeFigureOut">
              <a:rPr lang="en-US" smtClean="0"/>
              <a:pPr/>
              <a:t>10/14/2023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DCB1AA3-7A7A-4BB2-BD67-34D573418FAA}"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7A87FD8-DDA2-44C1-A170-09498D7D0C2F}" type="datetimeFigureOut">
              <a:rPr lang="en-US" smtClean="0"/>
              <a:pPr/>
              <a:t>10/14/2023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DCB1AA3-7A7A-4BB2-BD67-34D573418FAA}"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7A87FD8-DDA2-44C1-A170-09498D7D0C2F}" type="datetimeFigureOut">
              <a:rPr lang="en-US" smtClean="0"/>
              <a:pPr/>
              <a:t>10/14/2023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8DCB1AA3-7A7A-4BB2-BD67-34D573418FAA}"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A87FD8-DDA2-44C1-A170-09498D7D0C2F}" type="datetimeFigureOut">
              <a:rPr lang="en-US" smtClean="0"/>
              <a:pPr/>
              <a:t>10/14/2023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CB1AA3-7A7A-4BB2-BD67-34D573418FAA}"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7A87FD8-DDA2-44C1-A170-09498D7D0C2F}" type="datetimeFigureOut">
              <a:rPr lang="en-US" smtClean="0"/>
              <a:pPr/>
              <a:t>10/14/2023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CB1AA3-7A7A-4BB2-BD67-34D573418FAA}"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7A87FD8-DDA2-44C1-A170-09498D7D0C2F}" type="datetimeFigureOut">
              <a:rPr lang="en-US" smtClean="0"/>
              <a:pPr/>
              <a:t>10/14/2023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DCB1AA3-7A7A-4BB2-BD67-34D573418F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video" Target="file:///C:\Users\Administrator\Desktop\VID-20231014-WA0022.mp4" TargetMode="Externa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ideo" Target="file:///C:\Users\Administrator\Desktop\InShot_20231014_171401495.mp4"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593790" y="1819809"/>
            <a:ext cx="5049780" cy="1323439"/>
          </a:xfrm>
          <a:prstGeom prst="rect">
            <a:avLst/>
          </a:prstGeom>
          <a:noFill/>
        </p:spPr>
        <p:txBody>
          <a:bodyPr wrap="none" rtlCol="0">
            <a:spAutoFit/>
            <a:scene3d>
              <a:camera prst="orthographicFront"/>
              <a:lightRig rig="threePt" dir="t"/>
            </a:scene3d>
            <a:sp3d extrusionH="57150">
              <a:bevelT w="38100" h="38100"/>
            </a:sp3d>
          </a:bodyPr>
          <a:lstStyle/>
          <a:p>
            <a:r>
              <a:rPr lang="en-US" sz="8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WELCOME</a:t>
            </a:r>
            <a:endParaRPr lang="en-US" sz="8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7715304" cy="6286544"/>
          </a:xfrm>
        </p:spPr>
        <p:txBody>
          <a:bodyPr>
            <a:normAutofit fontScale="92500" lnSpcReduction="10000"/>
          </a:bodyPr>
          <a:lstStyle/>
          <a:p>
            <a:r>
              <a:rPr lang="en-US" b="1" dirty="0" smtClean="0"/>
              <a:t>1.Sales Revenue:</a:t>
            </a:r>
            <a:endParaRPr lang="en-US" dirty="0" smtClean="0"/>
          </a:p>
          <a:p>
            <a:pPr>
              <a:buNone/>
            </a:pPr>
            <a:r>
              <a:rPr lang="en-US" sz="2200" dirty="0" smtClean="0"/>
              <a:t>    Measure monthly, quarterly, and yearly sales revenue to track the brand's financial performance.</a:t>
            </a:r>
          </a:p>
          <a:p>
            <a:endParaRPr lang="en-US" dirty="0" smtClean="0"/>
          </a:p>
          <a:p>
            <a:r>
              <a:rPr lang="en-US" b="1" dirty="0" smtClean="0"/>
              <a:t>2.Customer Satisfaction Score (CSAT):</a:t>
            </a:r>
          </a:p>
          <a:p>
            <a:pPr>
              <a:buNone/>
            </a:pPr>
            <a:r>
              <a:rPr lang="en-US" sz="2200" dirty="0" smtClean="0"/>
              <a:t>    Regularly assess customer satisfaction through surveys or feedback to gauge the brand's effectiveness in meeting customer expectations.</a:t>
            </a:r>
          </a:p>
          <a:p>
            <a:endParaRPr lang="en-US" dirty="0" smtClean="0"/>
          </a:p>
          <a:p>
            <a:r>
              <a:rPr lang="en-US" b="1" dirty="0" smtClean="0"/>
              <a:t>3.Average Order Value (AOV):</a:t>
            </a:r>
          </a:p>
          <a:p>
            <a:pPr>
              <a:buNone/>
            </a:pPr>
            <a:r>
              <a:rPr lang="en-US" sz="2200" dirty="0" smtClean="0"/>
              <a:t>    Monitor the average amount customers spend per order to understand purchasing behavior and optimize pricing strategies.</a:t>
            </a:r>
          </a:p>
          <a:p>
            <a:endParaRPr lang="en-US" dirty="0" smtClean="0"/>
          </a:p>
          <a:p>
            <a:r>
              <a:rPr lang="en-US" b="1" dirty="0" smtClean="0"/>
              <a:t>4.Sustainability Metrics:</a:t>
            </a:r>
          </a:p>
          <a:p>
            <a:pPr>
              <a:buNone/>
            </a:pPr>
            <a:r>
              <a:rPr lang="en-US" sz="2400" dirty="0" smtClean="0"/>
              <a:t>   </a:t>
            </a:r>
            <a:r>
              <a:rPr lang="en-US" sz="2200" dirty="0" smtClean="0"/>
              <a:t>Track and report on sustainability goals, including carbon footprint reduction, eco-friendly product lines, and responsible sourcing initiatives.</a:t>
            </a:r>
            <a:endParaRPr lang="en-US" sz="2200" dirty="0"/>
          </a:p>
        </p:txBody>
      </p:sp>
    </p:spTree>
  </p:cSld>
  <p:clrMapOvr>
    <a:masterClrMapping/>
  </p:clrMapOvr>
  <p:transition advTm="10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929618" cy="6429420"/>
          </a:xfrm>
        </p:spPr>
        <p:txBody>
          <a:bodyPr>
            <a:normAutofit/>
          </a:bodyPr>
          <a:lstStyle/>
          <a:p>
            <a:pPr>
              <a:buFont typeface="Wingdings" pitchFamily="2" charset="2"/>
              <a:buChar char="Ø"/>
            </a:pPr>
            <a:r>
              <a:rPr lang="en-US" sz="3000" b="1" dirty="0" smtClean="0">
                <a:solidFill>
                  <a:schemeClr val="accent1">
                    <a:lumMod val="50000"/>
                  </a:schemeClr>
                </a:solidFill>
              </a:rPr>
              <a:t>Competitor analysis:</a:t>
            </a:r>
            <a:endParaRPr lang="en-US" sz="3000" dirty="0" smtClean="0">
              <a:solidFill>
                <a:schemeClr val="accent1">
                  <a:lumMod val="50000"/>
                </a:schemeClr>
              </a:solidFill>
            </a:endParaRPr>
          </a:p>
          <a:p>
            <a:pPr>
              <a:buNone/>
            </a:pPr>
            <a:r>
              <a:rPr lang="en-US" b="1" u="sng" dirty="0" smtClean="0"/>
              <a:t>1.Vanheusen:</a:t>
            </a:r>
          </a:p>
          <a:p>
            <a:pPr marL="514350" indent="-514350">
              <a:buNone/>
            </a:pPr>
            <a:endParaRPr lang="en-US" b="1" u="sng" dirty="0" smtClean="0"/>
          </a:p>
          <a:p>
            <a:pPr>
              <a:buNone/>
            </a:pPr>
            <a:endParaRPr lang="en-US" sz="3200" b="1" dirty="0" smtClean="0"/>
          </a:p>
        </p:txBody>
      </p:sp>
      <p:graphicFrame>
        <p:nvGraphicFramePr>
          <p:cNvPr id="4" name="Table 3"/>
          <p:cNvGraphicFramePr>
            <a:graphicFrameLocks noGrp="1"/>
          </p:cNvGraphicFramePr>
          <p:nvPr/>
        </p:nvGraphicFramePr>
        <p:xfrm>
          <a:off x="214282" y="1285860"/>
          <a:ext cx="7858184" cy="4336706"/>
        </p:xfrm>
        <a:graphic>
          <a:graphicData uri="http://schemas.openxmlformats.org/drawingml/2006/table">
            <a:tbl>
              <a:tblPr firstRow="1" bandRow="1">
                <a:tableStyleId>{5C22544A-7EE6-4342-B048-85BDC9FD1C3A}</a:tableStyleId>
              </a:tblPr>
              <a:tblGrid>
                <a:gridCol w="1964546"/>
                <a:gridCol w="2035982"/>
                <a:gridCol w="1893110"/>
                <a:gridCol w="1964546"/>
              </a:tblGrid>
              <a:tr h="679106">
                <a:tc>
                  <a:txBody>
                    <a:bodyPr/>
                    <a:lstStyle/>
                    <a:p>
                      <a:pPr algn="ctr"/>
                      <a:r>
                        <a:rPr lang="en-US" dirty="0" smtClean="0"/>
                        <a:t>STRENGTHS</a:t>
                      </a:r>
                      <a:endParaRPr lang="en-US" dirty="0"/>
                    </a:p>
                  </a:txBody>
                  <a:tcPr>
                    <a:solidFill>
                      <a:schemeClr val="accent1">
                        <a:lumMod val="75000"/>
                      </a:schemeClr>
                    </a:solidFill>
                  </a:tcPr>
                </a:tc>
                <a:tc>
                  <a:txBody>
                    <a:bodyPr/>
                    <a:lstStyle/>
                    <a:p>
                      <a:pPr algn="ctr"/>
                      <a:r>
                        <a:rPr lang="en-US" dirty="0" smtClean="0"/>
                        <a:t>WEAKNESSES</a:t>
                      </a:r>
                      <a:endParaRPr lang="en-US" dirty="0"/>
                    </a:p>
                  </a:txBody>
                  <a:tcPr>
                    <a:solidFill>
                      <a:srgbClr val="F25212"/>
                    </a:solidFill>
                  </a:tcPr>
                </a:tc>
                <a:tc>
                  <a:txBody>
                    <a:bodyPr/>
                    <a:lstStyle/>
                    <a:p>
                      <a:pPr algn="ctr"/>
                      <a:r>
                        <a:rPr lang="en-US" dirty="0" smtClean="0"/>
                        <a:t>OPPORTUNITIES</a:t>
                      </a:r>
                      <a:endParaRPr lang="en-US" dirty="0"/>
                    </a:p>
                  </a:txBody>
                  <a:tcPr>
                    <a:solidFill>
                      <a:srgbClr val="00B050"/>
                    </a:solidFill>
                  </a:tcPr>
                </a:tc>
                <a:tc>
                  <a:txBody>
                    <a:bodyPr/>
                    <a:lstStyle/>
                    <a:p>
                      <a:pPr algn="ctr"/>
                      <a:r>
                        <a:rPr lang="en-US" dirty="0" smtClean="0"/>
                        <a:t>THREATS</a:t>
                      </a:r>
                      <a:endParaRPr lang="en-US" dirty="0"/>
                    </a:p>
                  </a:txBody>
                  <a:tcPr>
                    <a:solidFill>
                      <a:srgbClr val="7030A0"/>
                    </a:solidFill>
                  </a:tcPr>
                </a:tc>
              </a:tr>
              <a:tr h="2821380">
                <a:tc>
                  <a:txBody>
                    <a:bodyPr/>
                    <a:lstStyle/>
                    <a:p>
                      <a:pPr>
                        <a:buFont typeface="Wingdings" pitchFamily="2" charset="2"/>
                        <a:buChar char="§"/>
                      </a:pPr>
                      <a:r>
                        <a:rPr lang="en-US" sz="1800" dirty="0" smtClean="0"/>
                        <a:t>The brand has a wide category of clothing for both men and women in corporate wear.</a:t>
                      </a:r>
                    </a:p>
                    <a:p>
                      <a:pPr>
                        <a:buFont typeface="Wingdings" pitchFamily="2" charset="2"/>
                        <a:buChar char="§"/>
                      </a:pPr>
                      <a:r>
                        <a:rPr lang="en-US" sz="1800" dirty="0" smtClean="0"/>
                        <a:t>Many international popular celebrities have endorsed Van Heusen.</a:t>
                      </a:r>
                    </a:p>
                    <a:p>
                      <a:endParaRPr lang="en-US" dirty="0"/>
                    </a:p>
                  </a:txBody>
                  <a:tcPr>
                    <a:solidFill>
                      <a:schemeClr val="accent1">
                        <a:lumMod val="20000"/>
                        <a:lumOff val="80000"/>
                      </a:schemeClr>
                    </a:solidFill>
                  </a:tcPr>
                </a:tc>
                <a:tc>
                  <a:txBody>
                    <a:bodyPr/>
                    <a:lstStyle/>
                    <a:p>
                      <a:pPr algn="l">
                        <a:lnSpc>
                          <a:spcPct val="100000"/>
                        </a:lnSpc>
                        <a:buFont typeface="Wingdings" pitchFamily="2" charset="2"/>
                        <a:buChar char="§"/>
                      </a:pPr>
                      <a:r>
                        <a:rPr lang="en-US" sz="1800" dirty="0" smtClean="0"/>
                        <a:t>The brand has to   deal with a lot of</a:t>
                      </a:r>
                      <a:r>
                        <a:rPr lang="en-US" sz="1800" baseline="0" dirty="0" smtClean="0"/>
                        <a:t> </a:t>
                      </a:r>
                      <a:r>
                        <a:rPr lang="en-US" sz="1800" dirty="0" smtClean="0"/>
                        <a:t>replica and pirated products which hurts its brand.</a:t>
                      </a:r>
                    </a:p>
                    <a:p>
                      <a:pPr>
                        <a:buFont typeface="Wingdings" pitchFamily="2" charset="2"/>
                        <a:buChar char="§"/>
                      </a:pPr>
                      <a:r>
                        <a:rPr lang="en-US" sz="1800" dirty="0" smtClean="0"/>
                        <a:t>Strong competition means market share growth is slow.</a:t>
                      </a:r>
                    </a:p>
                    <a:p>
                      <a:endParaRPr lang="en-US" dirty="0"/>
                    </a:p>
                  </a:txBody>
                  <a:tcPr>
                    <a:solidFill>
                      <a:srgbClr val="FAC8B4"/>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dirty="0" smtClean="0"/>
                        <a:t>The brand can increase global penetration into the emerging economies.</a:t>
                      </a:r>
                    </a:p>
                    <a:p>
                      <a:pPr>
                        <a:buFont typeface="Wingdings" pitchFamily="2" charset="2"/>
                        <a:buChar char="§"/>
                      </a:pPr>
                      <a:endParaRPr lang="en-US" dirty="0"/>
                    </a:p>
                  </a:txBody>
                  <a:tcPr>
                    <a:solidFill>
                      <a:schemeClr val="accent5">
                        <a:lumMod val="60000"/>
                        <a:lumOff val="40000"/>
                      </a:schemeClr>
                    </a:solidFill>
                  </a:tcPr>
                </a:tc>
                <a:tc>
                  <a:txBody>
                    <a:bodyPr/>
                    <a:lstStyle/>
                    <a:p>
                      <a:pPr>
                        <a:buFont typeface="Wingdings" pitchFamily="2" charset="2"/>
                        <a:buChar char="§"/>
                      </a:pPr>
                      <a:r>
                        <a:rPr lang="en-US" sz="1800" dirty="0" smtClean="0"/>
                        <a:t>Similar designs available in other brands hence switching cost is less.</a:t>
                      </a:r>
                    </a:p>
                    <a:p>
                      <a:pPr>
                        <a:buFont typeface="Wingdings" pitchFamily="2" charset="2"/>
                        <a:buChar char="§"/>
                      </a:pPr>
                      <a:r>
                        <a:rPr lang="en-US" sz="1800" dirty="0" smtClean="0"/>
                        <a:t>Local market poses a risk.</a:t>
                      </a:r>
                    </a:p>
                    <a:p>
                      <a:pPr>
                        <a:buFont typeface="Wingdings" pitchFamily="2" charset="2"/>
                        <a:buChar char="§"/>
                      </a:pPr>
                      <a:endParaRPr lang="en-US" dirty="0"/>
                    </a:p>
                  </a:txBody>
                  <a:tcPr>
                    <a:solidFill>
                      <a:srgbClr val="EEBFFD"/>
                    </a:solidFill>
                  </a:tcPr>
                </a:tc>
              </a:tr>
            </a:tbl>
          </a:graphicData>
        </a:graphic>
      </p:graphicFrame>
      <p:sp>
        <p:nvSpPr>
          <p:cNvPr id="5" name="TextBox 4"/>
          <p:cNvSpPr txBox="1"/>
          <p:nvPr/>
        </p:nvSpPr>
        <p:spPr>
          <a:xfrm>
            <a:off x="285720" y="5786454"/>
            <a:ext cx="7981672" cy="738664"/>
          </a:xfrm>
          <a:prstGeom prst="rect">
            <a:avLst/>
          </a:prstGeom>
          <a:noFill/>
        </p:spPr>
        <p:txBody>
          <a:bodyPr wrap="none" rtlCol="0">
            <a:spAutoFit/>
          </a:bodyPr>
          <a:lstStyle/>
          <a:p>
            <a:pPr>
              <a:buNone/>
            </a:pPr>
            <a:r>
              <a:rPr lang="en-US" sz="2400" b="1" dirty="0" smtClean="0"/>
              <a:t>USP:</a:t>
            </a:r>
          </a:p>
          <a:p>
            <a:pPr>
              <a:buFont typeface="Arial" pitchFamily="34" charset="0"/>
              <a:buChar char="•"/>
            </a:pPr>
            <a:r>
              <a:rPr lang="en-US" dirty="0" smtClean="0"/>
              <a:t>The brand is known for its corporate clothing with clean fashionable cuts.</a:t>
            </a:r>
          </a:p>
        </p:txBody>
      </p:sp>
    </p:spTree>
  </p:cSld>
  <p:clrMapOvr>
    <a:masterClrMapping/>
  </p:clrMapOvr>
  <p:transition advTm="1000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001056" cy="6429420"/>
          </a:xfrm>
        </p:spPr>
        <p:txBody>
          <a:bodyPr>
            <a:normAutofit/>
          </a:bodyPr>
          <a:lstStyle/>
          <a:p>
            <a:pPr>
              <a:buFont typeface="Wingdings" pitchFamily="2" charset="2"/>
              <a:buChar char="Ø"/>
            </a:pPr>
            <a:r>
              <a:rPr lang="en-US" sz="2800" b="1" u="sng" dirty="0" smtClean="0"/>
              <a:t>2.Louis Philippe:</a:t>
            </a:r>
            <a:endParaRPr lang="en-US" sz="2800" b="1" dirty="0" smtClean="0"/>
          </a:p>
          <a:p>
            <a:endParaRPr lang="en-US" sz="2800" dirty="0" smtClean="0"/>
          </a:p>
          <a:p>
            <a:pPr>
              <a:buNone/>
            </a:pPr>
            <a:endParaRPr lang="en-US" dirty="0" smtClean="0"/>
          </a:p>
        </p:txBody>
      </p:sp>
      <p:graphicFrame>
        <p:nvGraphicFramePr>
          <p:cNvPr id="4" name="Table 3"/>
          <p:cNvGraphicFramePr>
            <a:graphicFrameLocks noGrp="1"/>
          </p:cNvGraphicFramePr>
          <p:nvPr/>
        </p:nvGraphicFramePr>
        <p:xfrm>
          <a:off x="214282" y="785794"/>
          <a:ext cx="7858180" cy="5026109"/>
        </p:xfrm>
        <a:graphic>
          <a:graphicData uri="http://schemas.openxmlformats.org/drawingml/2006/table">
            <a:tbl>
              <a:tblPr firstRow="1" bandRow="1">
                <a:tableStyleId>{5C22544A-7EE6-4342-B048-85BDC9FD1C3A}</a:tableStyleId>
              </a:tblPr>
              <a:tblGrid>
                <a:gridCol w="1964545"/>
                <a:gridCol w="1821669"/>
                <a:gridCol w="2000264"/>
                <a:gridCol w="2071702"/>
              </a:tblGrid>
              <a:tr h="545549">
                <a:tc>
                  <a:txBody>
                    <a:bodyPr/>
                    <a:lstStyle/>
                    <a:p>
                      <a:pPr algn="ctr"/>
                      <a:r>
                        <a:rPr lang="en-US" dirty="0" smtClean="0"/>
                        <a:t>STRENGTHS</a:t>
                      </a:r>
                      <a:endParaRPr lang="en-US" dirty="0"/>
                    </a:p>
                  </a:txBody>
                  <a:tcPr>
                    <a:solidFill>
                      <a:srgbClr val="0070C0"/>
                    </a:solidFill>
                  </a:tcPr>
                </a:tc>
                <a:tc>
                  <a:txBody>
                    <a:bodyPr/>
                    <a:lstStyle/>
                    <a:p>
                      <a:pPr algn="ctr"/>
                      <a:r>
                        <a:rPr lang="en-US" dirty="0" smtClean="0"/>
                        <a:t>WEAKNESSES</a:t>
                      </a:r>
                      <a:endParaRPr lang="en-US" dirty="0"/>
                    </a:p>
                  </a:txBody>
                  <a:tcPr>
                    <a:solidFill>
                      <a:srgbClr val="F25212"/>
                    </a:solidFill>
                  </a:tcPr>
                </a:tc>
                <a:tc>
                  <a:txBody>
                    <a:bodyPr/>
                    <a:lstStyle/>
                    <a:p>
                      <a:pPr algn="ctr"/>
                      <a:r>
                        <a:rPr lang="en-US" dirty="0" smtClean="0"/>
                        <a:t>OPPORTUNTIES</a:t>
                      </a:r>
                      <a:endParaRPr lang="en-US" dirty="0"/>
                    </a:p>
                  </a:txBody>
                  <a:tcPr>
                    <a:solidFill>
                      <a:srgbClr val="00B050"/>
                    </a:solidFill>
                  </a:tcPr>
                </a:tc>
                <a:tc>
                  <a:txBody>
                    <a:bodyPr/>
                    <a:lstStyle/>
                    <a:p>
                      <a:pPr algn="ctr"/>
                      <a:r>
                        <a:rPr lang="en-US" dirty="0" smtClean="0"/>
                        <a:t>THREATS</a:t>
                      </a:r>
                      <a:endParaRPr lang="en-US" dirty="0"/>
                    </a:p>
                  </a:txBody>
                  <a:tcPr>
                    <a:solidFill>
                      <a:srgbClr val="7030A0"/>
                    </a:solidFill>
                  </a:tcPr>
                </a:tc>
              </a:tr>
              <a:tr h="4383672">
                <a:tc>
                  <a:txBody>
                    <a:bodyPr/>
                    <a:lstStyle/>
                    <a:p>
                      <a:pPr>
                        <a:buFont typeface="Wingdings" pitchFamily="2" charset="2"/>
                        <a:buChar char="§"/>
                      </a:pPr>
                      <a:r>
                        <a:rPr lang="en-US" dirty="0" smtClean="0"/>
                        <a:t>Louis Philippe is a brand leader in formal and quasi-formal wear.</a:t>
                      </a:r>
                    </a:p>
                    <a:p>
                      <a:pPr>
                        <a:buFont typeface="Wingdings" pitchFamily="2" charset="2"/>
                        <a:buChar char="§"/>
                      </a:pPr>
                      <a:r>
                        <a:rPr lang="en-US" dirty="0" smtClean="0"/>
                        <a:t>Good advertising and brand visibility.</a:t>
                      </a:r>
                    </a:p>
                    <a:p>
                      <a:endParaRPr lang="en-US"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dirty="0" smtClean="0"/>
                        <a:t>Global penetration is limited as compared to a few other international brands .</a:t>
                      </a:r>
                    </a:p>
                    <a:p>
                      <a:pPr>
                        <a:buFont typeface="Wingdings" pitchFamily="2" charset="2"/>
                        <a:buChar char="§"/>
                      </a:pPr>
                      <a:endParaRPr lang="en-US" dirty="0"/>
                    </a:p>
                  </a:txBody>
                  <a:tcPr>
                    <a:solidFill>
                      <a:srgbClr val="F79D79"/>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dirty="0" smtClean="0"/>
                        <a:t>Global expansion would offer more opportunities.</a:t>
                      </a:r>
                    </a:p>
                    <a:p>
                      <a:endParaRPr lang="en-US" dirty="0"/>
                    </a:p>
                  </a:txBody>
                  <a:tcPr>
                    <a:solidFill>
                      <a:schemeClr val="accent5">
                        <a:lumMod val="60000"/>
                        <a:lumOff val="40000"/>
                      </a:schemeClr>
                    </a:solidFill>
                  </a:tcPr>
                </a:tc>
                <a:tc>
                  <a:txBody>
                    <a:bodyPr/>
                    <a:lstStyle/>
                    <a:p>
                      <a:pPr>
                        <a:buFont typeface="Wingdings" pitchFamily="2" charset="2"/>
                        <a:buChar char="§"/>
                      </a:pPr>
                      <a:r>
                        <a:rPr lang="en-US" dirty="0" smtClean="0"/>
                        <a:t>New brands coming in pose major threat due to competitive pricing. </a:t>
                      </a:r>
                    </a:p>
                    <a:p>
                      <a:pPr>
                        <a:buFont typeface="Wingdings" pitchFamily="2" charset="2"/>
                        <a:buChar char="§"/>
                      </a:pPr>
                      <a:r>
                        <a:rPr lang="en-US" dirty="0" smtClean="0"/>
                        <a:t>Similar patterns and variety  designs available at lesser price from other         brands give the customers other options thus making the cost very less.</a:t>
                      </a:r>
                    </a:p>
                    <a:p>
                      <a:endParaRPr lang="en-US" dirty="0"/>
                    </a:p>
                  </a:txBody>
                  <a:tcPr>
                    <a:solidFill>
                      <a:srgbClr val="EEBFFD"/>
                    </a:solidFill>
                  </a:tcPr>
                </a:tc>
              </a:tr>
            </a:tbl>
          </a:graphicData>
        </a:graphic>
      </p:graphicFrame>
      <p:sp>
        <p:nvSpPr>
          <p:cNvPr id="6" name="TextBox 5"/>
          <p:cNvSpPr txBox="1"/>
          <p:nvPr/>
        </p:nvSpPr>
        <p:spPr>
          <a:xfrm>
            <a:off x="214282" y="5903893"/>
            <a:ext cx="8143932" cy="954107"/>
          </a:xfrm>
          <a:prstGeom prst="rect">
            <a:avLst/>
          </a:prstGeom>
          <a:noFill/>
        </p:spPr>
        <p:txBody>
          <a:bodyPr wrap="square" rtlCol="0">
            <a:spAutoFit/>
          </a:bodyPr>
          <a:lstStyle/>
          <a:p>
            <a:pPr>
              <a:buNone/>
            </a:pPr>
            <a:r>
              <a:rPr lang="en-US" sz="2000" b="1" dirty="0" smtClean="0"/>
              <a:t>USP:</a:t>
            </a:r>
          </a:p>
          <a:p>
            <a:pPr>
              <a:buFont typeface="Arial" pitchFamily="34" charset="0"/>
              <a:buChar char="•"/>
            </a:pPr>
            <a:r>
              <a:rPr lang="en-US" dirty="0" smtClean="0"/>
              <a:t> It Symbolizes elegance, class, status, and a lifestyle that is distinctly     majestic.</a:t>
            </a:r>
            <a:endParaRPr lang="en-US" dirty="0"/>
          </a:p>
        </p:txBody>
      </p:sp>
    </p:spTree>
  </p:cSld>
  <p:clrMapOvr>
    <a:masterClrMapping/>
  </p:clrMapOvr>
  <p:transition advTm="10000">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001056" cy="6643710"/>
          </a:xfrm>
        </p:spPr>
        <p:txBody>
          <a:bodyPr>
            <a:normAutofit/>
          </a:bodyPr>
          <a:lstStyle/>
          <a:p>
            <a:pPr>
              <a:buFont typeface="Wingdings" pitchFamily="2" charset="2"/>
              <a:buChar char="Ø"/>
            </a:pPr>
            <a:r>
              <a:rPr lang="en-US" sz="2800" b="1" u="sng" dirty="0" smtClean="0"/>
              <a:t>3.Peter England :</a:t>
            </a:r>
            <a:endParaRPr lang="en-US" sz="2800" b="1" dirty="0" smtClean="0"/>
          </a:p>
          <a:p>
            <a:endParaRPr lang="en-US" dirty="0" smtClean="0"/>
          </a:p>
          <a:p>
            <a:endParaRPr lang="en-US" dirty="0"/>
          </a:p>
        </p:txBody>
      </p:sp>
      <p:graphicFrame>
        <p:nvGraphicFramePr>
          <p:cNvPr id="4" name="Table 3"/>
          <p:cNvGraphicFramePr>
            <a:graphicFrameLocks noGrp="1"/>
          </p:cNvGraphicFramePr>
          <p:nvPr/>
        </p:nvGraphicFramePr>
        <p:xfrm>
          <a:off x="214282" y="857233"/>
          <a:ext cx="7786744" cy="4501584"/>
        </p:xfrm>
        <a:graphic>
          <a:graphicData uri="http://schemas.openxmlformats.org/drawingml/2006/table">
            <a:tbl>
              <a:tblPr firstRow="1" bandRow="1">
                <a:tableStyleId>{5C22544A-7EE6-4342-B048-85BDC9FD1C3A}</a:tableStyleId>
              </a:tblPr>
              <a:tblGrid>
                <a:gridCol w="2143140"/>
                <a:gridCol w="1785950"/>
                <a:gridCol w="1910968"/>
                <a:gridCol w="1946686"/>
              </a:tblGrid>
              <a:tr h="569664">
                <a:tc>
                  <a:txBody>
                    <a:bodyPr/>
                    <a:lstStyle/>
                    <a:p>
                      <a:pPr algn="ctr"/>
                      <a:r>
                        <a:rPr lang="en-US" dirty="0" smtClean="0"/>
                        <a:t>STRENGTHS</a:t>
                      </a:r>
                      <a:endParaRPr lang="en-US" dirty="0"/>
                    </a:p>
                  </a:txBody>
                  <a:tcPr>
                    <a:solidFill>
                      <a:srgbClr val="0070C0"/>
                    </a:solidFill>
                  </a:tcPr>
                </a:tc>
                <a:tc>
                  <a:txBody>
                    <a:bodyPr/>
                    <a:lstStyle/>
                    <a:p>
                      <a:pPr algn="ctr"/>
                      <a:r>
                        <a:rPr lang="en-US" dirty="0" smtClean="0"/>
                        <a:t>WEAKNESSES</a:t>
                      </a:r>
                      <a:endParaRPr lang="en-US" dirty="0"/>
                    </a:p>
                  </a:txBody>
                  <a:tcPr>
                    <a:solidFill>
                      <a:srgbClr val="F25212"/>
                    </a:solidFill>
                  </a:tcPr>
                </a:tc>
                <a:tc>
                  <a:txBody>
                    <a:bodyPr/>
                    <a:lstStyle/>
                    <a:p>
                      <a:pPr algn="ctr"/>
                      <a:r>
                        <a:rPr lang="en-US" dirty="0" smtClean="0"/>
                        <a:t>OPPORTUNITIES</a:t>
                      </a:r>
                      <a:endParaRPr lang="en-US" dirty="0"/>
                    </a:p>
                  </a:txBody>
                  <a:tcPr>
                    <a:solidFill>
                      <a:srgbClr val="00B050"/>
                    </a:solidFill>
                  </a:tcPr>
                </a:tc>
                <a:tc>
                  <a:txBody>
                    <a:bodyPr/>
                    <a:lstStyle/>
                    <a:p>
                      <a:pPr algn="ctr"/>
                      <a:r>
                        <a:rPr lang="en-US" dirty="0" smtClean="0"/>
                        <a:t>THREATS</a:t>
                      </a:r>
                      <a:endParaRPr lang="en-US" dirty="0"/>
                    </a:p>
                  </a:txBody>
                  <a:tcPr>
                    <a:solidFill>
                      <a:srgbClr val="7030A0"/>
                    </a:solidFill>
                  </a:tcPr>
                </a:tc>
              </a:tr>
              <a:tr h="3859492">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dirty="0" smtClean="0"/>
                        <a:t> It was voted among India's Most Trusted Brands.</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dirty="0" smtClean="0"/>
                        <a:t>Premium fashion and international fashion also available. </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dirty="0" smtClean="0"/>
                        <a:t>One of the largest menswear brand in India with nearly 6 million garments sold every year.</a:t>
                      </a:r>
                    </a:p>
                    <a:p>
                      <a:pPr>
                        <a:buNone/>
                      </a:pPr>
                      <a:endParaRPr lang="en-US"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dirty="0" smtClean="0"/>
                        <a:t>Global penetration is limited as compared to a few other international brands.</a:t>
                      </a:r>
                    </a:p>
                    <a:p>
                      <a:pPr>
                        <a:buFont typeface="Wingdings" pitchFamily="2" charset="2"/>
                        <a:buChar char="§"/>
                      </a:pPr>
                      <a:endParaRPr lang="en-US" dirty="0"/>
                    </a:p>
                  </a:txBody>
                  <a:tcPr>
                    <a:solidFill>
                      <a:srgbClr val="F79D79"/>
                    </a:solidFill>
                  </a:tcPr>
                </a:tc>
                <a:tc>
                  <a:txBody>
                    <a:bodyPr/>
                    <a:lstStyle/>
                    <a:p>
                      <a:pPr>
                        <a:buFont typeface="Wingdings" pitchFamily="2" charset="2"/>
                        <a:buChar char="§"/>
                      </a:pPr>
                      <a:r>
                        <a:rPr lang="en-US" dirty="0" smtClean="0"/>
                        <a:t>It Can diversify into Indian wear as well.</a:t>
                      </a:r>
                    </a:p>
                    <a:p>
                      <a:pPr>
                        <a:buFont typeface="Wingdings" pitchFamily="2" charset="2"/>
                        <a:buChar char="§"/>
                      </a:pPr>
                      <a:r>
                        <a:rPr lang="en-US" dirty="0" smtClean="0"/>
                        <a:t>Increase global reach would be beneficial for brand growth .</a:t>
                      </a:r>
                    </a:p>
                    <a:p>
                      <a:endParaRPr lang="en-US" dirty="0"/>
                    </a:p>
                  </a:txBody>
                  <a:tcPr>
                    <a:solidFill>
                      <a:schemeClr val="accent5">
                        <a:lumMod val="60000"/>
                        <a:lumOff val="40000"/>
                      </a:schemeClr>
                    </a:solidFill>
                  </a:tcPr>
                </a:tc>
                <a:tc>
                  <a:txBody>
                    <a:bodyPr/>
                    <a:lstStyle/>
                    <a:p>
                      <a:pPr>
                        <a:buFont typeface="Wingdings" pitchFamily="2" charset="2"/>
                        <a:buChar char="§"/>
                      </a:pPr>
                      <a:r>
                        <a:rPr lang="en-US" dirty="0" smtClean="0"/>
                        <a:t>New brands coming in pose major threat because of similar pricing.</a:t>
                      </a:r>
                    </a:p>
                    <a:p>
                      <a:pPr>
                        <a:buFont typeface="Wingdings" pitchFamily="2" charset="2"/>
                        <a:buChar char="§"/>
                      </a:pPr>
                      <a:r>
                        <a:rPr lang="en-US" dirty="0" smtClean="0"/>
                        <a:t>Similar patterns and verity available at lesser price with other brands or local market.</a:t>
                      </a:r>
                      <a:endParaRPr lang="en-US" sz="2400" b="1" dirty="0" smtClean="0"/>
                    </a:p>
                    <a:p>
                      <a:endParaRPr lang="en-US" dirty="0"/>
                    </a:p>
                  </a:txBody>
                  <a:tcPr>
                    <a:solidFill>
                      <a:srgbClr val="EEBFFD"/>
                    </a:solidFill>
                  </a:tcPr>
                </a:tc>
              </a:tr>
            </a:tbl>
          </a:graphicData>
        </a:graphic>
      </p:graphicFrame>
      <p:sp>
        <p:nvSpPr>
          <p:cNvPr id="5" name="TextBox 4"/>
          <p:cNvSpPr txBox="1"/>
          <p:nvPr/>
        </p:nvSpPr>
        <p:spPr>
          <a:xfrm>
            <a:off x="285720" y="5500702"/>
            <a:ext cx="2773901" cy="1015663"/>
          </a:xfrm>
          <a:prstGeom prst="rect">
            <a:avLst/>
          </a:prstGeom>
          <a:noFill/>
        </p:spPr>
        <p:txBody>
          <a:bodyPr wrap="none" rtlCol="0">
            <a:spAutoFit/>
          </a:bodyPr>
          <a:lstStyle/>
          <a:p>
            <a:pPr>
              <a:buNone/>
            </a:pPr>
            <a:r>
              <a:rPr lang="en-US" sz="2400" b="1" dirty="0" smtClean="0"/>
              <a:t>USP:</a:t>
            </a:r>
          </a:p>
          <a:p>
            <a:pPr>
              <a:buFont typeface="Arial" pitchFamily="34" charset="0"/>
              <a:buChar char="•"/>
            </a:pPr>
            <a:r>
              <a:rPr lang="en-US" dirty="0" smtClean="0"/>
              <a:t> Mid-priced value  </a:t>
            </a:r>
          </a:p>
          <a:p>
            <a:pPr>
              <a:buFont typeface="Arial" pitchFamily="34" charset="0"/>
              <a:buChar char="•"/>
            </a:pPr>
            <a:r>
              <a:rPr lang="en-US" dirty="0" smtClean="0"/>
              <a:t> Readymade men’s wear</a:t>
            </a:r>
          </a:p>
        </p:txBody>
      </p:sp>
    </p:spTree>
  </p:cSld>
  <p:clrMapOvr>
    <a:masterClrMapping/>
  </p:clrMapOvr>
  <p:transition advTm="10000">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14313" y="285750"/>
            <a:ext cx="7715250" cy="6286500"/>
          </a:xfrm>
        </p:spPr>
        <p:txBody>
          <a:bodyPr/>
          <a:lstStyle/>
          <a:p>
            <a:pPr>
              <a:buFont typeface="Wingdings" pitchFamily="2" charset="2"/>
              <a:buChar char="Ø"/>
            </a:pPr>
            <a:r>
              <a:rPr lang="en-US" sz="2800" b="1" dirty="0" smtClean="0">
                <a:solidFill>
                  <a:schemeClr val="accent1">
                    <a:lumMod val="50000"/>
                  </a:schemeClr>
                </a:solidFill>
              </a:rPr>
              <a:t>Buyer's/ Audience's persona:</a:t>
            </a:r>
          </a:p>
          <a:p>
            <a:r>
              <a:rPr lang="en-US" sz="2000" dirty="0" smtClean="0"/>
              <a:t>Allen </a:t>
            </a:r>
            <a:r>
              <a:rPr lang="en-US" sz="2000" dirty="0" err="1" smtClean="0"/>
              <a:t>Solly</a:t>
            </a:r>
            <a:r>
              <a:rPr lang="en-US" sz="2000" dirty="0" smtClean="0"/>
              <a:t> targets Urban Men Upper class and upper middle class.</a:t>
            </a:r>
          </a:p>
          <a:p>
            <a:r>
              <a:rPr lang="en-US" sz="2000" dirty="0" smtClean="0"/>
              <a:t>youngsters of age 22-23 yrs have started entering the workforce. The brand wanted to be more relevant to the new young working class.</a:t>
            </a:r>
          </a:p>
          <a:p>
            <a:r>
              <a:rPr lang="en-US" sz="2000" dirty="0" smtClean="0"/>
              <a:t>The segment that they focus on for marketing is Young fashion for Women and Men.</a:t>
            </a:r>
          </a:p>
          <a:p>
            <a:endParaRPr lang="en-US" sz="2400" dirty="0" smtClean="0"/>
          </a:p>
        </p:txBody>
      </p:sp>
      <p:pic>
        <p:nvPicPr>
          <p:cNvPr id="3" name="Picture 2" descr="allen-solly-brand-audit-21-638.jpg"/>
          <p:cNvPicPr>
            <a:picLocks noChangeAspect="1"/>
          </p:cNvPicPr>
          <p:nvPr/>
        </p:nvPicPr>
        <p:blipFill>
          <a:blip r:embed="rId2" cstate="print"/>
          <a:stretch>
            <a:fillRect/>
          </a:stretch>
        </p:blipFill>
        <p:spPr>
          <a:xfrm>
            <a:off x="714348" y="3214686"/>
            <a:ext cx="6786610" cy="3348037"/>
          </a:xfrm>
          <a:prstGeom prst="rect">
            <a:avLst/>
          </a:prstGeom>
        </p:spPr>
      </p:pic>
    </p:spTree>
  </p:cSld>
  <p:clrMapOvr>
    <a:masterClrMapping/>
  </p:clrMapOvr>
  <p:transition advTm="10000">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86742" cy="6429420"/>
          </a:xfrm>
        </p:spPr>
        <p:txBody>
          <a:bodyPr/>
          <a:lstStyle/>
          <a:p>
            <a:pPr>
              <a:lnSpc>
                <a:spcPct val="150000"/>
              </a:lnSpc>
              <a:buFont typeface="Wingdings" pitchFamily="2" charset="2"/>
              <a:buChar char="Ø"/>
            </a:pPr>
            <a:r>
              <a:rPr lang="en-US" sz="2800" b="1" dirty="0" smtClean="0"/>
              <a:t>Segmentation:</a:t>
            </a:r>
            <a:r>
              <a:rPr lang="en-US" sz="3200" b="1" dirty="0" smtClean="0"/>
              <a:t>	</a:t>
            </a:r>
          </a:p>
          <a:p>
            <a:r>
              <a:rPr lang="en-US" sz="2400" dirty="0" smtClean="0"/>
              <a:t>Young fashion conscious  Women and Men.</a:t>
            </a:r>
          </a:p>
          <a:p>
            <a:endParaRPr lang="en-US" dirty="0" smtClean="0"/>
          </a:p>
          <a:p>
            <a:pPr>
              <a:buFont typeface="Wingdings" pitchFamily="2" charset="2"/>
              <a:buChar char="Ø"/>
            </a:pPr>
            <a:r>
              <a:rPr lang="en-US" sz="2800" b="1" dirty="0" smtClean="0"/>
              <a:t>Target group:</a:t>
            </a:r>
          </a:p>
          <a:p>
            <a:r>
              <a:rPr lang="en-US" sz="2400" dirty="0" smtClean="0"/>
              <a:t>Urban Men Upper class and upper middle class.</a:t>
            </a:r>
          </a:p>
          <a:p>
            <a:endParaRPr lang="en-US" dirty="0"/>
          </a:p>
        </p:txBody>
      </p:sp>
    </p:spTree>
  </p:cSld>
  <p:clrMapOvr>
    <a:masterClrMapping/>
  </p:clrMapOvr>
  <p:transition advTm="7000">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ctrTitle"/>
          </p:nvPr>
        </p:nvSpPr>
        <p:spPr>
          <a:xfrm>
            <a:off x="3395690" y="642918"/>
            <a:ext cx="5105400" cy="1466840"/>
          </a:xfrm>
        </p:spPr>
        <p:txBody>
          <a:bodyPr/>
          <a:lstStyle/>
          <a:p>
            <a:pPr algn="ctr"/>
            <a:r>
              <a:rPr lang="en-US" u="sng" dirty="0" smtClean="0">
                <a:solidFill>
                  <a:schemeClr val="accent3">
                    <a:lumMod val="60000"/>
                    <a:lumOff val="40000"/>
                  </a:schemeClr>
                </a:solidFill>
              </a:rPr>
              <a:t>PART-2</a:t>
            </a:r>
            <a:endParaRPr lang="en-US" u="sng" dirty="0">
              <a:solidFill>
                <a:schemeClr val="accent3">
                  <a:lumMod val="60000"/>
                  <a:lumOff val="40000"/>
                </a:schemeClr>
              </a:solidFill>
            </a:endParaRPr>
          </a:p>
        </p:txBody>
      </p:sp>
      <p:sp>
        <p:nvSpPr>
          <p:cNvPr id="5" name="Subtitle 4"/>
          <p:cNvSpPr>
            <a:spLocks noGrp="1"/>
          </p:cNvSpPr>
          <p:nvPr>
            <p:ph type="subTitle" idx="1"/>
          </p:nvPr>
        </p:nvSpPr>
        <p:spPr>
          <a:xfrm>
            <a:off x="3071802" y="2571744"/>
            <a:ext cx="6000792" cy="2212244"/>
          </a:xfrm>
        </p:spPr>
        <p:txBody>
          <a:bodyPr>
            <a:normAutofit/>
          </a:bodyPr>
          <a:lstStyle/>
          <a:p>
            <a:pPr algn="ctr"/>
            <a:r>
              <a:rPr lang="en-US" sz="2800" b="1" dirty="0" smtClean="0">
                <a:solidFill>
                  <a:schemeClr val="tx1"/>
                </a:solidFill>
              </a:rPr>
              <a:t>Search Engine Optimization(SEO)</a:t>
            </a:r>
          </a:p>
          <a:p>
            <a:pPr algn="ctr"/>
            <a:r>
              <a:rPr lang="en-US" sz="2800" b="1" dirty="0" smtClean="0">
                <a:solidFill>
                  <a:schemeClr val="tx1"/>
                </a:solidFill>
              </a:rPr>
              <a:t>&amp;</a:t>
            </a:r>
          </a:p>
          <a:p>
            <a:pPr algn="ctr"/>
            <a:r>
              <a:rPr lang="en-US" sz="2800" b="1" dirty="0" smtClean="0">
                <a:solidFill>
                  <a:schemeClr val="tx1"/>
                </a:solidFill>
              </a:rPr>
              <a:t>Keyword Research</a:t>
            </a:r>
            <a:endParaRPr lang="en-US" sz="2800" b="1" dirty="0">
              <a:solidFill>
                <a:schemeClr val="tx1"/>
              </a:solidFill>
            </a:endParaRPr>
          </a:p>
        </p:txBody>
      </p:sp>
    </p:spTree>
  </p:cSld>
  <p:clrMapOvr>
    <a:masterClrMapping/>
  </p:clrMapOvr>
  <p:transition advTm="5000">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4282" y="862988"/>
          <a:ext cx="7929618" cy="5837760"/>
        </p:xfrm>
        <a:graphic>
          <a:graphicData uri="http://schemas.openxmlformats.org/drawingml/2006/table">
            <a:tbl>
              <a:tblPr firstRow="1" bandRow="1">
                <a:tableStyleId>{7E9639D4-E3E2-4D34-9284-5A2195B3D0D7}</a:tableStyleId>
              </a:tblPr>
              <a:tblGrid>
                <a:gridCol w="364246"/>
                <a:gridCol w="3059670"/>
                <a:gridCol w="2258328"/>
                <a:gridCol w="1311287"/>
                <a:gridCol w="936087"/>
              </a:tblGrid>
              <a:tr h="288000">
                <a:tc>
                  <a:txBody>
                    <a:bodyPr/>
                    <a:lstStyle/>
                    <a:p>
                      <a:pPr algn="l"/>
                      <a:endParaRPr lang="en-US"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l"/>
                      <a:r>
                        <a:rPr lang="en-US" sz="1600" b="0" dirty="0" smtClean="0">
                          <a:ln>
                            <a:solidFill>
                              <a:schemeClr val="tx1"/>
                            </a:solidFill>
                          </a:ln>
                          <a:solidFill>
                            <a:schemeClr val="tx1"/>
                          </a:solidFill>
                        </a:rPr>
                        <a:t>Keyword</a:t>
                      </a:r>
                      <a:r>
                        <a:rPr lang="en-US" sz="1600" b="0" baseline="0" dirty="0" smtClean="0">
                          <a:ln>
                            <a:solidFill>
                              <a:schemeClr val="tx1"/>
                            </a:solidFill>
                          </a:ln>
                          <a:solidFill>
                            <a:schemeClr val="tx1"/>
                          </a:solidFill>
                        </a:rPr>
                        <a:t> research</a:t>
                      </a:r>
                      <a:endParaRPr lang="en-US" sz="1600" b="0"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sz="1600" b="0" dirty="0" err="1" smtClean="0">
                          <a:ln>
                            <a:solidFill>
                              <a:schemeClr val="tx1"/>
                            </a:solidFill>
                          </a:ln>
                          <a:solidFill>
                            <a:schemeClr val="tx1"/>
                          </a:solidFill>
                        </a:rPr>
                        <a:t>Avg.monthly</a:t>
                      </a:r>
                      <a:r>
                        <a:rPr lang="en-US" sz="1600" b="0" dirty="0" smtClean="0">
                          <a:ln>
                            <a:solidFill>
                              <a:schemeClr val="tx1"/>
                            </a:solidFill>
                          </a:ln>
                          <a:solidFill>
                            <a:schemeClr val="tx1"/>
                          </a:solidFill>
                        </a:rPr>
                        <a:t> searches</a:t>
                      </a:r>
                      <a:endParaRPr lang="en-US" sz="1600" b="0"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sz="1600" b="0" dirty="0" err="1" smtClean="0">
                          <a:ln>
                            <a:solidFill>
                              <a:schemeClr val="tx1"/>
                            </a:solidFill>
                          </a:ln>
                          <a:solidFill>
                            <a:schemeClr val="tx1"/>
                          </a:solidFill>
                        </a:rPr>
                        <a:t>Competiton</a:t>
                      </a:r>
                      <a:endParaRPr lang="en-US" sz="1600" b="0"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sz="1600" b="0" dirty="0" smtClean="0">
                          <a:ln>
                            <a:solidFill>
                              <a:schemeClr val="tx1"/>
                            </a:solidFill>
                          </a:ln>
                          <a:solidFill>
                            <a:schemeClr val="tx1"/>
                          </a:solidFill>
                        </a:rPr>
                        <a:t>Values</a:t>
                      </a:r>
                      <a:endParaRPr lang="en-US" sz="1600" b="0"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88000">
                <a:tc>
                  <a:txBody>
                    <a:bodyPr/>
                    <a:lstStyle/>
                    <a:p>
                      <a:pPr algn="l"/>
                      <a:r>
                        <a:rPr lang="en-US" sz="1200" dirty="0" smtClean="0">
                          <a:ln>
                            <a:solidFill>
                              <a:schemeClr val="tx1"/>
                            </a:solidFill>
                          </a:ln>
                        </a:rPr>
                        <a:t>1</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How to buy clothes for men</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810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69</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29</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2</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Men in women clothing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780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54</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17</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3</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Women in men’s clothes</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620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30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14</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4</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Men wearing women clothes in public</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444</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12</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23</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5</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How to buy clothes for kids</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583</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17</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73</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6</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How to buy clothes for women online</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420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54</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22</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7</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Kids wearing women’s clothes</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420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66</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47</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8</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Men’s wearing kids clothes</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400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13</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342</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9</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Women’s clothes</a:t>
                      </a:r>
                      <a:r>
                        <a:rPr lang="en-US" sz="1100" i="0" spc="0" baseline="0" dirty="0" smtClean="0">
                          <a:ln>
                            <a:solidFill>
                              <a:schemeClr val="tx1"/>
                            </a:solidFill>
                          </a:ln>
                        </a:rPr>
                        <a:t> for men</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340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14</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228</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10</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Naked men women clothing</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510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17</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256</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11</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Naked women clothes men</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640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17</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482</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12</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Clothes women like on men</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200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54</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25</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13</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Clothes men like</a:t>
                      </a:r>
                      <a:r>
                        <a:rPr lang="en-US" sz="1100" i="0" spc="0" baseline="0" dirty="0" smtClean="0">
                          <a:ln>
                            <a:solidFill>
                              <a:schemeClr val="tx1"/>
                            </a:solidFill>
                          </a:ln>
                        </a:rPr>
                        <a:t> on women</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180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69</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19</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14</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Men caught dressing in</a:t>
                      </a:r>
                      <a:r>
                        <a:rPr lang="en-US" sz="1100" i="0" spc="0" baseline="0" dirty="0" smtClean="0">
                          <a:ln>
                            <a:solidFill>
                              <a:schemeClr val="tx1"/>
                            </a:solidFill>
                          </a:ln>
                        </a:rPr>
                        <a:t> women</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220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12</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528</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15</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Women</a:t>
                      </a:r>
                      <a:r>
                        <a:rPr lang="en-US" sz="1100" i="0" spc="0" baseline="0" dirty="0" smtClean="0">
                          <a:ln>
                            <a:solidFill>
                              <a:schemeClr val="tx1"/>
                            </a:solidFill>
                          </a:ln>
                        </a:rPr>
                        <a:t> caught dressing in men</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190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17</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184</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16</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Guide for buying men’s clothes</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270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43</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64</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17</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Guide</a:t>
                      </a:r>
                      <a:r>
                        <a:rPr lang="en-US" sz="1100" i="0" spc="0" baseline="0" dirty="0" smtClean="0">
                          <a:ln>
                            <a:solidFill>
                              <a:schemeClr val="tx1"/>
                            </a:solidFill>
                          </a:ln>
                        </a:rPr>
                        <a:t> for buying  women’s clothes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160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18</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180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18</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Men clothes made for women</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170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18</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494</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00">
                <a:tc>
                  <a:txBody>
                    <a:bodyPr/>
                    <a:lstStyle/>
                    <a:p>
                      <a:pPr algn="l"/>
                      <a:r>
                        <a:rPr lang="en-US" sz="1200" dirty="0" smtClean="0">
                          <a:ln>
                            <a:solidFill>
                              <a:schemeClr val="tx1"/>
                            </a:solidFill>
                          </a:ln>
                        </a:rPr>
                        <a:t>19</a:t>
                      </a:r>
                      <a:endParaRPr lang="en-US" sz="120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Festival clothes for kids</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400</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81</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US" sz="1100" i="0" spc="0" dirty="0" smtClean="0">
                          <a:ln>
                            <a:solidFill>
                              <a:schemeClr val="tx1"/>
                            </a:solidFill>
                          </a:ln>
                        </a:rPr>
                        <a:t>52</a:t>
                      </a:r>
                      <a:endParaRPr lang="en-US" sz="1100" i="0" spc="0" dirty="0">
                        <a:ln>
                          <a:solidFill>
                            <a:schemeClr val="tx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7" name="TextBox 6"/>
          <p:cNvSpPr txBox="1"/>
          <p:nvPr/>
        </p:nvSpPr>
        <p:spPr>
          <a:xfrm>
            <a:off x="71406" y="71414"/>
            <a:ext cx="6163867" cy="646331"/>
          </a:xfrm>
          <a:prstGeom prst="rect">
            <a:avLst/>
          </a:prstGeom>
          <a:noFill/>
        </p:spPr>
        <p:txBody>
          <a:bodyPr wrap="none" rtlCol="0">
            <a:spAutoFit/>
          </a:bodyPr>
          <a:lstStyle/>
          <a:p>
            <a:pPr>
              <a:buFont typeface="Wingdings" pitchFamily="2" charset="2"/>
              <a:buChar char="Ø"/>
            </a:pPr>
            <a:r>
              <a:rPr lang="en-US" sz="3600" b="1" dirty="0" smtClean="0">
                <a:solidFill>
                  <a:schemeClr val="accent1">
                    <a:lumMod val="50000"/>
                  </a:schemeClr>
                </a:solidFill>
              </a:rPr>
              <a:t>SEO &amp; keyword research: </a:t>
            </a:r>
          </a:p>
        </p:txBody>
      </p:sp>
    </p:spTree>
  </p:cSld>
  <p:clrMapOvr>
    <a:masterClrMapping/>
  </p:clrMapOvr>
  <p:transition advTm="10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7715304" cy="6286544"/>
          </a:xfrm>
        </p:spPr>
        <p:txBody>
          <a:bodyPr anchor="t">
            <a:normAutofit/>
          </a:bodyPr>
          <a:lstStyle/>
          <a:p>
            <a:pPr>
              <a:buFont typeface="Wingdings" pitchFamily="2" charset="2"/>
              <a:buChar char="Ø"/>
            </a:pPr>
            <a:r>
              <a:rPr lang="en-US" b="1" dirty="0" smtClean="0"/>
              <a:t>SEO audit: </a:t>
            </a:r>
            <a:endParaRPr lang="en-US" dirty="0" smtClean="0"/>
          </a:p>
          <a:p>
            <a:r>
              <a:rPr lang="en-US" sz="2000" dirty="0" smtClean="0"/>
              <a:t>Allen </a:t>
            </a:r>
            <a:r>
              <a:rPr lang="en-US" sz="2000" dirty="0" err="1" smtClean="0"/>
              <a:t>Solly</a:t>
            </a:r>
            <a:r>
              <a:rPr lang="en-US" sz="2000" dirty="0" smtClean="0"/>
              <a:t> aims to increase its online visibility, attract relevant traffic.</a:t>
            </a:r>
          </a:p>
          <a:p>
            <a:r>
              <a:rPr lang="en-US" sz="2000" dirty="0" smtClean="0"/>
              <a:t>Our commitment  is to optimizing various aspects of our website.</a:t>
            </a:r>
          </a:p>
          <a:p>
            <a:pPr>
              <a:buFont typeface="Wingdings" pitchFamily="2" charset="2"/>
              <a:buChar char="Ø"/>
            </a:pPr>
            <a:r>
              <a:rPr lang="en-US" b="1" dirty="0" smtClean="0"/>
              <a:t>Website efficiency:</a:t>
            </a:r>
          </a:p>
          <a:p>
            <a:r>
              <a:rPr lang="en-US" sz="2000" dirty="0" smtClean="0"/>
              <a:t>Website ranks 72/100  and improved more .</a:t>
            </a:r>
          </a:p>
          <a:p>
            <a:r>
              <a:rPr lang="en-US" sz="2000" dirty="0" smtClean="0"/>
              <a:t>SEO can be improved more to attain more  than current performances.</a:t>
            </a:r>
          </a:p>
          <a:p>
            <a:pPr>
              <a:buFont typeface="Wingdings" pitchFamily="2" charset="2"/>
              <a:buChar char="Ø"/>
            </a:pPr>
            <a:r>
              <a:rPr lang="en-US" b="1" dirty="0" smtClean="0"/>
              <a:t>Keyword research:</a:t>
            </a:r>
            <a:endParaRPr lang="en-US" dirty="0" smtClean="0"/>
          </a:p>
          <a:p>
            <a:r>
              <a:rPr lang="en-US" sz="2000" dirty="0" smtClean="0"/>
              <a:t>Allen </a:t>
            </a:r>
            <a:r>
              <a:rPr lang="en-US" sz="2000" dirty="0" err="1" smtClean="0"/>
              <a:t>Solly</a:t>
            </a:r>
            <a:r>
              <a:rPr lang="en-US" sz="2000" dirty="0" smtClean="0"/>
              <a:t> outlet</a:t>
            </a:r>
          </a:p>
          <a:p>
            <a:r>
              <a:rPr lang="en-US" sz="2000" dirty="0" smtClean="0"/>
              <a:t>Allen </a:t>
            </a:r>
            <a:r>
              <a:rPr lang="en-US" sz="2000" dirty="0" err="1" smtClean="0"/>
              <a:t>Solly</a:t>
            </a:r>
            <a:r>
              <a:rPr lang="en-US" sz="2000" dirty="0" smtClean="0"/>
              <a:t> t- shirts </a:t>
            </a:r>
          </a:p>
          <a:p>
            <a:r>
              <a:rPr lang="en-US" sz="2000" dirty="0" smtClean="0"/>
              <a:t>Allen </a:t>
            </a:r>
            <a:r>
              <a:rPr lang="en-US" sz="2000" dirty="0" err="1" smtClean="0"/>
              <a:t>Solly</a:t>
            </a:r>
            <a:r>
              <a:rPr lang="en-US" sz="2000" dirty="0" smtClean="0"/>
              <a:t> online etc.</a:t>
            </a:r>
          </a:p>
          <a:p>
            <a:pPr>
              <a:buFont typeface="Wingdings" pitchFamily="2" charset="2"/>
              <a:buChar char="Ø"/>
            </a:pPr>
            <a:r>
              <a:rPr lang="en-US" b="1" dirty="0" smtClean="0"/>
              <a:t>Long tail keyword for Allen </a:t>
            </a:r>
            <a:r>
              <a:rPr lang="en-US" b="1" dirty="0" err="1" smtClean="0"/>
              <a:t>Solly</a:t>
            </a:r>
            <a:r>
              <a:rPr lang="en-US" b="1" dirty="0" smtClean="0"/>
              <a:t>:</a:t>
            </a:r>
          </a:p>
          <a:p>
            <a:r>
              <a:rPr lang="en-US" sz="2000" dirty="0" smtClean="0"/>
              <a:t>“Fashion world near you”</a:t>
            </a:r>
          </a:p>
          <a:p>
            <a:r>
              <a:rPr lang="en-US" sz="2000" dirty="0" smtClean="0"/>
              <a:t>“Summer dresses for women by Allen </a:t>
            </a:r>
            <a:r>
              <a:rPr lang="en-US" sz="2000" dirty="0" err="1" smtClean="0"/>
              <a:t>Solly</a:t>
            </a:r>
            <a:r>
              <a:rPr lang="en-US" sz="2000" dirty="0" smtClean="0"/>
              <a:t>”</a:t>
            </a:r>
          </a:p>
          <a:p>
            <a:endParaRPr lang="en-US" dirty="0"/>
          </a:p>
        </p:txBody>
      </p:sp>
    </p:spTree>
  </p:cSld>
  <p:clrMapOvr>
    <a:masterClrMapping/>
  </p:clrMapOvr>
  <p:transition advTm="10000">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arsha.JPG"/>
          <p:cNvPicPr>
            <a:picLocks noGrp="1" noChangeAspect="1"/>
          </p:cNvPicPr>
          <p:nvPr>
            <p:ph idx="1"/>
          </p:nvPr>
        </p:nvPicPr>
        <p:blipFill>
          <a:blip r:embed="rId2" cstate="print"/>
          <a:stretch>
            <a:fillRect/>
          </a:stretch>
        </p:blipFill>
        <p:spPr>
          <a:xfrm>
            <a:off x="457200" y="1021069"/>
            <a:ext cx="7239000" cy="4747599"/>
          </a:xfrm>
        </p:spPr>
      </p:pic>
    </p:spTree>
  </p:cSld>
  <p:clrMapOvr>
    <a:masterClrMapping/>
  </p:clrMapOvr>
  <p:transition advTm="9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4942" y="1357298"/>
            <a:ext cx="3929058" cy="1485912"/>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cap="none" spc="50" dirty="0" smtClean="0">
                <a:ln w="11430">
                  <a:solidFill>
                    <a:schemeClr val="tx1">
                      <a:lumMod val="85000"/>
                    </a:schemeClr>
                  </a:solidFill>
                </a:ln>
                <a:solidFill>
                  <a:schemeClr val="accent1">
                    <a:lumMod val="75000"/>
                  </a:schemeClr>
                </a:solidFill>
                <a:effectLst>
                  <a:outerShdw blurRad="76200" dist="50800" dir="5400000" algn="tl" rotWithShape="0">
                    <a:srgbClr val="000000">
                      <a:alpha val="65000"/>
                    </a:srgbClr>
                  </a:outerShdw>
                  <a:reflection blurRad="6350" stA="50000" endA="300" endPos="50000" dist="29997" dir="5400000" sy="-100000" algn="bl" rotWithShape="0"/>
                </a:effectLst>
              </a:rPr>
              <a:t>ALLEN SOLLY</a:t>
            </a:r>
            <a:endParaRPr lang="en-US" sz="4800" cap="none" spc="50" dirty="0">
              <a:ln w="11430">
                <a:solidFill>
                  <a:schemeClr val="tx1">
                    <a:lumMod val="85000"/>
                  </a:schemeClr>
                </a:solidFill>
              </a:ln>
              <a:solidFill>
                <a:schemeClr val="accent1">
                  <a:lumMod val="75000"/>
                </a:schemeClr>
              </a:solidFill>
              <a:effectLst>
                <a:outerShdw blurRad="76200" dist="50800" dir="5400000" algn="tl" rotWithShape="0">
                  <a:srgbClr val="000000">
                    <a:alpha val="65000"/>
                  </a:srgbClr>
                </a:outerShdw>
                <a:reflection blurRad="6350" stA="50000" endA="300" endPos="50000" dist="29997" dir="5400000" sy="-100000" algn="bl" rotWithShape="0"/>
              </a:effectLst>
            </a:endParaRPr>
          </a:p>
        </p:txBody>
      </p:sp>
      <p:pic>
        <p:nvPicPr>
          <p:cNvPr id="7" name="Picture Placeholder 6" descr="Allen-Solly-900x0.png"/>
          <p:cNvPicPr>
            <a:picLocks noGrp="1" noChangeAspect="1"/>
          </p:cNvPicPr>
          <p:nvPr>
            <p:ph type="pic" idx="1"/>
          </p:nvPr>
        </p:nvPicPr>
        <p:blipFill>
          <a:blip r:embed="rId2" cstate="print">
            <a:lum bright="70000" contrast="-70000"/>
          </a:blip>
          <a:srcRect t="19" b="19"/>
          <a:stretch>
            <a:fillRect/>
          </a:stretch>
        </p:blipFill>
        <p:spPr>
          <a:xfrm>
            <a:off x="571472" y="1071546"/>
            <a:ext cx="4206240" cy="4206240"/>
          </a:xfrm>
        </p:spPr>
      </p:pic>
      <p:sp>
        <p:nvSpPr>
          <p:cNvPr id="5" name="TextBox 4"/>
          <p:cNvSpPr txBox="1"/>
          <p:nvPr/>
        </p:nvSpPr>
        <p:spPr>
          <a:xfrm>
            <a:off x="3714744" y="214290"/>
            <a:ext cx="3180166" cy="400110"/>
          </a:xfrm>
          <a:prstGeom prst="rect">
            <a:avLst/>
          </a:prstGeom>
          <a:noFill/>
        </p:spPr>
        <p:txBody>
          <a:bodyPr wrap="none" rtlCol="0">
            <a:spAutoFit/>
          </a:bodyPr>
          <a:lstStyle/>
          <a:p>
            <a:r>
              <a:rPr lang="en-US" sz="2000" b="1" i="1" dirty="0" smtClean="0"/>
              <a:t>DIGITAL MARKETING FOR</a:t>
            </a:r>
            <a:endParaRPr lang="en-US" sz="2000" b="1" i="1" dirty="0"/>
          </a:p>
        </p:txBody>
      </p:sp>
    </p:spTree>
  </p:cSld>
  <p:clrMapOvr>
    <a:masterClrMapping/>
  </p:clrMapOvr>
  <p:transition advClick="0" advTm="5000">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arsha 2.JPG"/>
          <p:cNvPicPr>
            <a:picLocks noGrp="1" noChangeAspect="1"/>
          </p:cNvPicPr>
          <p:nvPr>
            <p:ph idx="1"/>
          </p:nvPr>
        </p:nvPicPr>
        <p:blipFill>
          <a:blip r:embed="rId2" cstate="print"/>
          <a:stretch>
            <a:fillRect/>
          </a:stretch>
        </p:blipFill>
        <p:spPr>
          <a:xfrm>
            <a:off x="404834" y="144586"/>
            <a:ext cx="7239000" cy="3212976"/>
          </a:xfrm>
        </p:spPr>
      </p:pic>
      <p:pic>
        <p:nvPicPr>
          <p:cNvPr id="6" name="Content Placeholder 3" descr="v 3.JPG"/>
          <p:cNvPicPr>
            <a:picLocks noChangeAspect="1"/>
          </p:cNvPicPr>
          <p:nvPr/>
        </p:nvPicPr>
        <p:blipFill>
          <a:blip r:embed="rId3" cstate="print"/>
          <a:stretch>
            <a:fillRect/>
          </a:stretch>
        </p:blipFill>
        <p:spPr>
          <a:xfrm>
            <a:off x="476272" y="3402210"/>
            <a:ext cx="7239000" cy="3384376"/>
          </a:xfrm>
          <a:prstGeom prst="rect">
            <a:avLst/>
          </a:prstGeom>
        </p:spPr>
      </p:pic>
    </p:spTree>
  </p:cSld>
  <p:clrMapOvr>
    <a:masterClrMapping/>
  </p:clrMapOvr>
  <p:transition advTm="9000">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v4.JPG"/>
          <p:cNvPicPr>
            <a:picLocks noGrp="1" noChangeAspect="1"/>
          </p:cNvPicPr>
          <p:nvPr>
            <p:ph idx="1"/>
          </p:nvPr>
        </p:nvPicPr>
        <p:blipFill>
          <a:blip r:embed="rId2" cstate="print"/>
          <a:stretch>
            <a:fillRect/>
          </a:stretch>
        </p:blipFill>
        <p:spPr>
          <a:xfrm>
            <a:off x="251520" y="145156"/>
            <a:ext cx="7488832" cy="3140968"/>
          </a:xfrm>
        </p:spPr>
      </p:pic>
      <p:pic>
        <p:nvPicPr>
          <p:cNvPr id="7" name="Picture 6" descr="v 5.JPG"/>
          <p:cNvPicPr>
            <a:picLocks noChangeAspect="1"/>
          </p:cNvPicPr>
          <p:nvPr/>
        </p:nvPicPr>
        <p:blipFill>
          <a:blip r:embed="rId3" cstate="print"/>
          <a:stretch>
            <a:fillRect/>
          </a:stretch>
        </p:blipFill>
        <p:spPr>
          <a:xfrm>
            <a:off x="179512" y="3375917"/>
            <a:ext cx="7762875" cy="3410669"/>
          </a:xfrm>
          <a:prstGeom prst="rect">
            <a:avLst/>
          </a:prstGeom>
        </p:spPr>
      </p:pic>
    </p:spTree>
  </p:cSld>
  <p:clrMapOvr>
    <a:masterClrMapping/>
  </p:clrMapOvr>
  <p:transition advTm="9000">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G_20231012_171255.jpg"/>
          <p:cNvPicPr>
            <a:picLocks noChangeAspect="1"/>
          </p:cNvPicPr>
          <p:nvPr/>
        </p:nvPicPr>
        <p:blipFill>
          <a:blip r:embed="rId2" cstate="print"/>
          <a:stretch>
            <a:fillRect/>
          </a:stretch>
        </p:blipFill>
        <p:spPr>
          <a:xfrm>
            <a:off x="444682" y="3500438"/>
            <a:ext cx="3851068" cy="3143272"/>
          </a:xfrm>
          <a:prstGeom prst="rect">
            <a:avLst/>
          </a:prstGeom>
          <a:ln>
            <a:solidFill>
              <a:schemeClr val="tx1">
                <a:lumMod val="95000"/>
                <a:lumOff val="5000"/>
              </a:schemeClr>
            </a:solidFill>
          </a:ln>
        </p:spPr>
      </p:pic>
      <p:pic>
        <p:nvPicPr>
          <p:cNvPr id="6" name="Picture 5" descr="IMG_20231012_171320.jpg"/>
          <p:cNvPicPr>
            <a:picLocks noChangeAspect="1"/>
          </p:cNvPicPr>
          <p:nvPr/>
        </p:nvPicPr>
        <p:blipFill>
          <a:blip r:embed="rId3" cstate="print"/>
          <a:stretch>
            <a:fillRect/>
          </a:stretch>
        </p:blipFill>
        <p:spPr>
          <a:xfrm>
            <a:off x="4572000" y="3500438"/>
            <a:ext cx="3286148" cy="3121442"/>
          </a:xfrm>
          <a:prstGeom prst="rect">
            <a:avLst/>
          </a:prstGeom>
          <a:ln>
            <a:solidFill>
              <a:schemeClr val="tx1">
                <a:lumMod val="95000"/>
                <a:lumOff val="5000"/>
              </a:schemeClr>
            </a:solidFill>
          </a:ln>
        </p:spPr>
      </p:pic>
      <p:graphicFrame>
        <p:nvGraphicFramePr>
          <p:cNvPr id="8" name="Table 7"/>
          <p:cNvGraphicFramePr>
            <a:graphicFrameLocks noGrp="1"/>
          </p:cNvGraphicFramePr>
          <p:nvPr/>
        </p:nvGraphicFramePr>
        <p:xfrm>
          <a:off x="357158" y="214290"/>
          <a:ext cx="7572430" cy="3100249"/>
        </p:xfrm>
        <a:graphic>
          <a:graphicData uri="http://schemas.openxmlformats.org/drawingml/2006/table">
            <a:tbl>
              <a:tblPr firstRow="1" bandRow="1">
                <a:tableStyleId>{5C22544A-7EE6-4342-B048-85BDC9FD1C3A}</a:tableStyleId>
              </a:tblPr>
              <a:tblGrid>
                <a:gridCol w="357190"/>
                <a:gridCol w="2143140"/>
                <a:gridCol w="2143140"/>
                <a:gridCol w="1428760"/>
                <a:gridCol w="1500200"/>
              </a:tblGrid>
              <a:tr h="428628">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600" b="1" dirty="0" smtClean="0">
                          <a:solidFill>
                            <a:schemeClr val="tx1"/>
                          </a:solidFill>
                        </a:rPr>
                        <a:t>Relevant keyword</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400" dirty="0" err="1" smtClean="0">
                          <a:solidFill>
                            <a:schemeClr val="tx1"/>
                          </a:solidFill>
                        </a:rPr>
                        <a:t>Avg.monthly</a:t>
                      </a:r>
                      <a:r>
                        <a:rPr lang="en-US" sz="1400" dirty="0" smtClean="0">
                          <a:solidFill>
                            <a:schemeClr val="tx1"/>
                          </a:solidFill>
                        </a:rPr>
                        <a:t> searches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600" dirty="0" smtClean="0">
                          <a:solidFill>
                            <a:schemeClr val="tx1"/>
                          </a:solidFill>
                        </a:rPr>
                        <a:t>competition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400" dirty="0" smtClean="0">
                          <a:solidFill>
                            <a:schemeClr val="tx1"/>
                          </a:solidFill>
                        </a:rPr>
                        <a:t>Indexed values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99960">
                <a:tc>
                  <a:txBody>
                    <a:bodyPr/>
                    <a:lstStyle/>
                    <a:p>
                      <a:r>
                        <a:rPr lang="en-US" sz="1100" b="1" dirty="0" smtClean="0"/>
                        <a:t>1</a:t>
                      </a:r>
                      <a:endParaRPr lang="en-US"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b="1" dirty="0" smtClean="0"/>
                        <a:t>Buy clothes for men</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b="1" dirty="0" smtClean="0"/>
                        <a:t>810</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t>High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99960">
                <a:tc>
                  <a:txBody>
                    <a:bodyPr/>
                    <a:lstStyle/>
                    <a:p>
                      <a:r>
                        <a:rPr lang="en-US" sz="1100" b="1" dirty="0" smtClean="0"/>
                        <a:t>2</a:t>
                      </a:r>
                      <a:endParaRPr lang="en-US"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b="1" dirty="0" smtClean="0"/>
                        <a:t>Kids clothes online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b="1" dirty="0" smtClean="0"/>
                        <a:t>583</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t>High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99960">
                <a:tc>
                  <a:txBody>
                    <a:bodyPr/>
                    <a:lstStyle/>
                    <a:p>
                      <a:r>
                        <a:rPr lang="en-US" sz="1100" b="1" dirty="0" smtClean="0"/>
                        <a:t>3</a:t>
                      </a:r>
                      <a:endParaRPr lang="en-US"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b="1" dirty="0" smtClean="0"/>
                        <a:t>Buy women clothes online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b="1" dirty="0" smtClean="0"/>
                        <a:t>710</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t>High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783639">
                <a:tc>
                  <a:txBody>
                    <a:bodyPr/>
                    <a:lstStyle/>
                    <a:p>
                      <a:r>
                        <a:rPr lang="en-US" sz="1100" b="1" dirty="0" smtClean="0"/>
                        <a:t>4</a:t>
                      </a:r>
                      <a:endParaRPr lang="en-US"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b="1" dirty="0" smtClean="0">
                          <a:solidFill>
                            <a:srgbClr val="C00000"/>
                          </a:solidFill>
                        </a:rPr>
                        <a:t>Meta title</a:t>
                      </a:r>
                    </a:p>
                    <a:p>
                      <a:r>
                        <a:rPr lang="en-US" sz="1200" b="1" dirty="0" smtClean="0"/>
                        <a:t>Buy kids, men &amp;</a:t>
                      </a:r>
                      <a:r>
                        <a:rPr lang="en-US" sz="1200" b="1" baseline="0" dirty="0" smtClean="0"/>
                        <a:t> women </a:t>
                      </a:r>
                      <a:r>
                        <a:rPr lang="en-US" sz="1200" b="1" baseline="0" dirty="0" err="1" smtClean="0"/>
                        <a:t>clothesonline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t>30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988102">
                <a:tc>
                  <a:txBody>
                    <a:bodyPr/>
                    <a:lstStyle/>
                    <a:p>
                      <a:r>
                        <a:rPr lang="en-US" sz="1100" b="1" dirty="0" smtClean="0"/>
                        <a:t>5</a:t>
                      </a:r>
                      <a:endParaRPr lang="en-US"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b="1" dirty="0" smtClean="0">
                          <a:solidFill>
                            <a:srgbClr val="C00000"/>
                          </a:solidFill>
                        </a:rPr>
                        <a:t>Meta </a:t>
                      </a:r>
                      <a:r>
                        <a:rPr lang="en-US" sz="1600" b="1" dirty="0" err="1" smtClean="0">
                          <a:solidFill>
                            <a:srgbClr val="C00000"/>
                          </a:solidFill>
                        </a:rPr>
                        <a:t>desc</a:t>
                      </a:r>
                      <a:endParaRPr lang="en-US" sz="1600" b="1" dirty="0" smtClean="0">
                        <a:solidFill>
                          <a:srgbClr val="C00000"/>
                        </a:solidFill>
                      </a:endParaRPr>
                    </a:p>
                    <a:p>
                      <a:r>
                        <a:rPr lang="en-US" sz="1200" b="1" dirty="0" smtClean="0"/>
                        <a:t>Buy</a:t>
                      </a:r>
                      <a:r>
                        <a:rPr lang="en-US" sz="1200" b="1" baseline="0" dirty="0" smtClean="0"/>
                        <a:t> latest men, women, kids wear online at heavy discounts and offers</a:t>
                      </a:r>
                      <a:endParaRPr lang="en-US" sz="1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t>56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cSld>
  <p:clrMapOvr>
    <a:masterClrMapping/>
  </p:clrMapOvr>
  <p:transition advTm="9000">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86742" cy="6429420"/>
          </a:xfrm>
        </p:spPr>
        <p:txBody>
          <a:bodyPr/>
          <a:lstStyle/>
          <a:p>
            <a:pPr>
              <a:buFont typeface="Wingdings" pitchFamily="2" charset="2"/>
              <a:buChar char="Ø"/>
            </a:pPr>
            <a:r>
              <a:rPr lang="en-US" sz="2800" b="1" dirty="0" smtClean="0"/>
              <a:t>On page </a:t>
            </a:r>
            <a:r>
              <a:rPr lang="en-US" sz="2800" b="1" dirty="0" err="1" smtClean="0"/>
              <a:t>optimisation</a:t>
            </a:r>
            <a:r>
              <a:rPr lang="en-US" sz="2800" b="1" dirty="0" smtClean="0"/>
              <a:t>:</a:t>
            </a:r>
          </a:p>
          <a:p>
            <a:r>
              <a:rPr lang="en-US" sz="2400" dirty="0" smtClean="0"/>
              <a:t>The domain score of Allen </a:t>
            </a:r>
            <a:r>
              <a:rPr lang="en-US" sz="2400" dirty="0" err="1" smtClean="0"/>
              <a:t>Solly</a:t>
            </a:r>
            <a:r>
              <a:rPr lang="en-US" sz="2400" dirty="0" smtClean="0"/>
              <a:t>  website is 43  with organic search  traffic reaching 653.4k visits and paid search traffic bringing 14.8k  new visitors to the  website.</a:t>
            </a:r>
            <a:endParaRPr lang="en-US" sz="2400" dirty="0"/>
          </a:p>
        </p:txBody>
      </p:sp>
      <p:pic>
        <p:nvPicPr>
          <p:cNvPr id="3074" name="Picture 2" descr="C:\Users\Administrator\Downloads\WhatsApp Image 2023-10-11 at 9.50.46 PM.jpeg"/>
          <p:cNvPicPr>
            <a:picLocks noChangeAspect="1" noChangeArrowheads="1"/>
          </p:cNvPicPr>
          <p:nvPr/>
        </p:nvPicPr>
        <p:blipFill>
          <a:blip r:embed="rId2" cstate="print">
            <a:lum/>
          </a:blip>
          <a:srcRect/>
          <a:stretch>
            <a:fillRect/>
          </a:stretch>
        </p:blipFill>
        <p:spPr bwMode="auto">
          <a:xfrm>
            <a:off x="0" y="2285992"/>
            <a:ext cx="8072462" cy="4357718"/>
          </a:xfrm>
          <a:prstGeom prst="rect">
            <a:avLst/>
          </a:prstGeom>
          <a:noFill/>
        </p:spPr>
      </p:pic>
    </p:spTree>
  </p:cSld>
  <p:clrMapOvr>
    <a:masterClrMapping/>
  </p:clrMapOvr>
  <p:transition advTm="10000">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15304" cy="6429420"/>
          </a:xfrm>
        </p:spPr>
        <p:txBody>
          <a:bodyPr/>
          <a:lstStyle/>
          <a:p>
            <a:r>
              <a:rPr lang="en-US" dirty="0" smtClean="0"/>
              <a:t>Most of the best  </a:t>
            </a:r>
            <a:r>
              <a:rPr lang="en-US" dirty="0" err="1" smtClean="0"/>
              <a:t>backlinks</a:t>
            </a:r>
            <a:r>
              <a:rPr lang="en-US" dirty="0" smtClean="0"/>
              <a:t>  sites where they have submitted links by Allen </a:t>
            </a:r>
            <a:r>
              <a:rPr lang="en-US" dirty="0" err="1" smtClean="0"/>
              <a:t>Solly</a:t>
            </a:r>
            <a:r>
              <a:rPr lang="en-US" dirty="0" smtClean="0"/>
              <a:t> are shown below</a:t>
            </a:r>
            <a:endParaRPr lang="en-US" dirty="0"/>
          </a:p>
        </p:txBody>
      </p:sp>
      <p:pic>
        <p:nvPicPr>
          <p:cNvPr id="2050" name="Picture 2" descr="C:\Users\Administrator\Downloads\WhatsApp Image 2023-10-11 at 9.51.36 PM.jpeg"/>
          <p:cNvPicPr>
            <a:picLocks noChangeAspect="1" noChangeArrowheads="1"/>
          </p:cNvPicPr>
          <p:nvPr/>
        </p:nvPicPr>
        <p:blipFill>
          <a:blip r:embed="rId2" cstate="print"/>
          <a:srcRect t="2027"/>
          <a:stretch>
            <a:fillRect/>
          </a:stretch>
        </p:blipFill>
        <p:spPr bwMode="auto">
          <a:xfrm>
            <a:off x="0" y="1500174"/>
            <a:ext cx="8143900" cy="4929222"/>
          </a:xfrm>
          <a:prstGeom prst="rect">
            <a:avLst/>
          </a:prstGeom>
          <a:noFill/>
        </p:spPr>
      </p:pic>
    </p:spTree>
  </p:cSld>
  <p:clrMapOvr>
    <a:masterClrMapping/>
  </p:clrMapOvr>
  <p:transition advTm="10000">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15304" cy="6429420"/>
          </a:xfrm>
        </p:spPr>
        <p:txBody>
          <a:bodyPr/>
          <a:lstStyle/>
          <a:p>
            <a:r>
              <a:rPr lang="en-US" dirty="0" smtClean="0"/>
              <a:t>We use 44.3% of informational keywords resulting in 162.7k visitors  to the website however 4.6 % navigational  keywords bring  them far more  traffic  with 182.6k  total visitors  in the current month </a:t>
            </a:r>
          </a:p>
          <a:p>
            <a:endParaRPr lang="en-US" dirty="0"/>
          </a:p>
        </p:txBody>
      </p:sp>
      <p:pic>
        <p:nvPicPr>
          <p:cNvPr id="1026" name="Picture 2" descr="C:\Users\Administrator\Downloads\WhatsApp Image 2023-10-11 at 9.52.06 PM.jpeg"/>
          <p:cNvPicPr>
            <a:picLocks noChangeAspect="1" noChangeArrowheads="1"/>
          </p:cNvPicPr>
          <p:nvPr/>
        </p:nvPicPr>
        <p:blipFill>
          <a:blip r:embed="rId2" cstate="print"/>
          <a:srcRect/>
          <a:stretch>
            <a:fillRect/>
          </a:stretch>
        </p:blipFill>
        <p:spPr bwMode="auto">
          <a:xfrm>
            <a:off x="214282" y="2357430"/>
            <a:ext cx="7858180" cy="4214842"/>
          </a:xfrm>
          <a:prstGeom prst="rect">
            <a:avLst/>
          </a:prstGeom>
          <a:noFill/>
        </p:spPr>
      </p:pic>
    </p:spTree>
  </p:cSld>
  <p:clrMapOvr>
    <a:masterClrMapping/>
  </p:clrMapOvr>
  <p:transition advTm="10000">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57554" y="642918"/>
            <a:ext cx="5105400" cy="1428760"/>
          </a:xfrm>
        </p:spPr>
        <p:txBody>
          <a:bodyPr/>
          <a:lstStyle/>
          <a:p>
            <a:pPr algn="ctr"/>
            <a:r>
              <a:rPr lang="en-US" u="sng" dirty="0" smtClean="0">
                <a:solidFill>
                  <a:schemeClr val="accent3">
                    <a:lumMod val="60000"/>
                    <a:lumOff val="40000"/>
                  </a:schemeClr>
                </a:solidFill>
              </a:rPr>
              <a:t>PART-3</a:t>
            </a:r>
            <a:endParaRPr lang="en-US" u="sng" dirty="0">
              <a:solidFill>
                <a:schemeClr val="accent3">
                  <a:lumMod val="60000"/>
                  <a:lumOff val="40000"/>
                </a:schemeClr>
              </a:solidFill>
            </a:endParaRPr>
          </a:p>
        </p:txBody>
      </p:sp>
      <p:sp>
        <p:nvSpPr>
          <p:cNvPr id="5" name="Subtitle 4"/>
          <p:cNvSpPr>
            <a:spLocks noGrp="1"/>
          </p:cNvSpPr>
          <p:nvPr>
            <p:ph type="subTitle" idx="1"/>
          </p:nvPr>
        </p:nvSpPr>
        <p:spPr>
          <a:xfrm>
            <a:off x="3354442" y="2571744"/>
            <a:ext cx="5114778" cy="2069368"/>
          </a:xfrm>
        </p:spPr>
        <p:txBody>
          <a:bodyPr>
            <a:normAutofit/>
          </a:bodyPr>
          <a:lstStyle/>
          <a:p>
            <a:pPr algn="ctr"/>
            <a:r>
              <a:rPr lang="en-US" sz="2800" b="1" dirty="0" smtClean="0">
                <a:solidFill>
                  <a:schemeClr val="tx1"/>
                </a:solidFill>
              </a:rPr>
              <a:t>Content ideas </a:t>
            </a:r>
          </a:p>
          <a:p>
            <a:pPr algn="ctr"/>
            <a:r>
              <a:rPr lang="en-US" sz="2800" b="1" dirty="0" smtClean="0">
                <a:solidFill>
                  <a:schemeClr val="tx1"/>
                </a:solidFill>
              </a:rPr>
              <a:t>And</a:t>
            </a:r>
          </a:p>
          <a:p>
            <a:pPr algn="ctr"/>
            <a:r>
              <a:rPr lang="en-US" sz="2800" b="1" dirty="0" smtClean="0">
                <a:solidFill>
                  <a:schemeClr val="tx1"/>
                </a:solidFill>
              </a:rPr>
              <a:t>Marketing Strategies</a:t>
            </a:r>
            <a:endParaRPr lang="en-US" sz="2800" b="1" dirty="0">
              <a:solidFill>
                <a:schemeClr val="tx1"/>
              </a:solidFill>
            </a:endParaRPr>
          </a:p>
        </p:txBody>
      </p:sp>
    </p:spTree>
  </p:cSld>
  <p:clrMapOvr>
    <a:masterClrMapping/>
  </p:clrMapOvr>
  <p:transition advTm="5000">
    <p:cover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481918" cy="6429420"/>
          </a:xfrm>
        </p:spPr>
        <p:txBody>
          <a:bodyPr>
            <a:normAutofit/>
          </a:bodyPr>
          <a:lstStyle/>
          <a:p>
            <a:pPr>
              <a:buFont typeface="Wingdings" pitchFamily="2" charset="2"/>
              <a:buChar char="Ø"/>
            </a:pPr>
            <a:r>
              <a:rPr lang="en-US" sz="2800" b="1" dirty="0" smtClean="0">
                <a:solidFill>
                  <a:schemeClr val="accent1">
                    <a:lumMod val="50000"/>
                  </a:schemeClr>
                </a:solidFill>
              </a:rPr>
              <a:t>Content  ideas and market strategies:</a:t>
            </a:r>
          </a:p>
          <a:p>
            <a:pPr>
              <a:buFont typeface="Wingdings" pitchFamily="2" charset="2"/>
              <a:buChar char="§"/>
            </a:pPr>
            <a:r>
              <a:rPr lang="en-US" sz="2800" b="1" u="sng" dirty="0" smtClean="0">
                <a:solidFill>
                  <a:schemeClr val="tx1">
                    <a:lumMod val="95000"/>
                    <a:lumOff val="5000"/>
                  </a:schemeClr>
                </a:solidFill>
              </a:rPr>
              <a:t>Content </a:t>
            </a:r>
            <a:r>
              <a:rPr lang="en-US" sz="2800" b="1" u="sng" dirty="0" err="1" smtClean="0">
                <a:solidFill>
                  <a:schemeClr val="tx1">
                    <a:lumMod val="95000"/>
                    <a:lumOff val="5000"/>
                  </a:schemeClr>
                </a:solidFill>
              </a:rPr>
              <a:t>calender</a:t>
            </a:r>
            <a:r>
              <a:rPr lang="en-US" sz="2800" b="1" u="sng" dirty="0" smtClean="0">
                <a:solidFill>
                  <a:schemeClr val="tx1">
                    <a:lumMod val="95000"/>
                    <a:lumOff val="5000"/>
                  </a:schemeClr>
                </a:solidFill>
              </a:rPr>
              <a:t>:</a:t>
            </a:r>
          </a:p>
          <a:p>
            <a:pPr>
              <a:buFont typeface="Wingdings" pitchFamily="2" charset="2"/>
              <a:buChar char="Ø"/>
            </a:pPr>
            <a:endParaRPr lang="en-US" sz="2800" b="1" dirty="0" smtClean="0"/>
          </a:p>
          <a:p>
            <a:endParaRPr lang="en-US" dirty="0" smtClean="0"/>
          </a:p>
        </p:txBody>
      </p:sp>
      <p:pic>
        <p:nvPicPr>
          <p:cNvPr id="4099" name="Picture 3" descr="C:\Users\Administrator\Desktop\20231011_184619_0000.jpg"/>
          <p:cNvPicPr>
            <a:picLocks noChangeAspect="1" noChangeArrowheads="1"/>
          </p:cNvPicPr>
          <p:nvPr/>
        </p:nvPicPr>
        <p:blipFill>
          <a:blip r:embed="rId2" cstate="print"/>
          <a:stretch>
            <a:fillRect/>
          </a:stretch>
        </p:blipFill>
        <p:spPr bwMode="auto">
          <a:xfrm>
            <a:off x="0" y="1643050"/>
            <a:ext cx="8143900" cy="5000660"/>
          </a:xfrm>
          <a:prstGeom prst="rect">
            <a:avLst/>
          </a:prstGeom>
          <a:noFill/>
        </p:spPr>
      </p:pic>
    </p:spTree>
  </p:cSld>
  <p:clrMapOvr>
    <a:masterClrMapping/>
  </p:clrMapOvr>
  <p:transition advTm="8000">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86742" cy="6429420"/>
          </a:xfrm>
        </p:spPr>
        <p:txBody>
          <a:bodyPr anchor="ctr">
            <a:normAutofit/>
          </a:bodyPr>
          <a:lstStyle/>
          <a:p>
            <a:pPr>
              <a:buFont typeface="Wingdings" pitchFamily="2" charset="2"/>
              <a:buChar char="Ø"/>
            </a:pPr>
            <a:r>
              <a:rPr lang="en-US" sz="2800" b="1" dirty="0" smtClean="0"/>
              <a:t>Next marketing strategies:</a:t>
            </a:r>
          </a:p>
          <a:p>
            <a:r>
              <a:rPr lang="en-US" sz="1800" dirty="0" smtClean="0"/>
              <a:t>In the fashion industry, Allen </a:t>
            </a:r>
            <a:r>
              <a:rPr lang="en-US" sz="1800" dirty="0" err="1" smtClean="0"/>
              <a:t>Solly</a:t>
            </a:r>
            <a:r>
              <a:rPr lang="en-US" sz="1800" dirty="0" smtClean="0"/>
              <a:t> employs various marketing methods, but the marketing mix structure is the one we'll focus on.</a:t>
            </a:r>
          </a:p>
          <a:p>
            <a:r>
              <a:rPr lang="en-US" sz="1800" dirty="0" smtClean="0"/>
              <a:t>The marketing department at Allen </a:t>
            </a:r>
            <a:r>
              <a:rPr lang="en-US" sz="1800" dirty="0" err="1" smtClean="0"/>
              <a:t>Solly</a:t>
            </a:r>
            <a:r>
              <a:rPr lang="en-US" sz="1800" dirty="0" smtClean="0"/>
              <a:t> comprises four individuals, each of whom is in charge of a distinct aspect of the marketing mix. The pricing approach varies greatly depending on the season.</a:t>
            </a:r>
          </a:p>
          <a:p>
            <a:endParaRPr lang="en-US" sz="1800" dirty="0" smtClean="0"/>
          </a:p>
          <a:p>
            <a:pPr>
              <a:buFont typeface="Wingdings" pitchFamily="2" charset="2"/>
              <a:buChar char="Ø"/>
            </a:pPr>
            <a:r>
              <a:rPr lang="en-US" b="1" dirty="0" smtClean="0"/>
              <a:t>1.Product Strategy of Allen </a:t>
            </a:r>
            <a:r>
              <a:rPr lang="en-US" b="1" dirty="0" err="1" smtClean="0"/>
              <a:t>Solly</a:t>
            </a:r>
            <a:r>
              <a:rPr lang="en-US" b="1" dirty="0" smtClean="0"/>
              <a:t> :</a:t>
            </a:r>
          </a:p>
          <a:p>
            <a:r>
              <a:rPr lang="en-US" sz="1900" dirty="0" smtClean="0"/>
              <a:t>Allen </a:t>
            </a:r>
            <a:r>
              <a:rPr lang="en-US" sz="1900" dirty="0" err="1" smtClean="0"/>
              <a:t>Solly</a:t>
            </a:r>
            <a:r>
              <a:rPr lang="en-US" sz="1900" dirty="0" smtClean="0"/>
              <a:t> is a textile retailer that manufactures, imports, and exports clothing for men, women, and children.</a:t>
            </a:r>
          </a:p>
          <a:p>
            <a:r>
              <a:rPr lang="en-US" sz="1900" dirty="0" smtClean="0"/>
              <a:t>Allen </a:t>
            </a:r>
            <a:r>
              <a:rPr lang="en-US" sz="1900" dirty="0" err="1" smtClean="0"/>
              <a:t>Solly</a:t>
            </a:r>
            <a:r>
              <a:rPr lang="en-US" sz="1900" dirty="0" smtClean="0"/>
              <a:t> has stores in 11 cities in India, 100 stores across 40 cities in 24 countries, and 2,300 collection </a:t>
            </a:r>
            <a:r>
              <a:rPr lang="en-US" sz="1900" dirty="0" err="1" smtClean="0"/>
              <a:t>centres</a:t>
            </a:r>
            <a:r>
              <a:rPr lang="en-US" sz="1900" dirty="0" smtClean="0"/>
              <a:t> and franchise counters.</a:t>
            </a:r>
          </a:p>
          <a:p>
            <a:r>
              <a:rPr lang="en-US" sz="1900" dirty="0" smtClean="0"/>
              <a:t>Allen </a:t>
            </a:r>
            <a:r>
              <a:rPr lang="en-US" sz="1900" dirty="0" err="1" smtClean="0"/>
              <a:t>Solly's</a:t>
            </a:r>
            <a:r>
              <a:rPr lang="en-US" sz="1900" dirty="0" smtClean="0"/>
              <a:t> product lineup includes casuals, formals and </a:t>
            </a:r>
            <a:r>
              <a:rPr lang="en-US" sz="1900" dirty="0" err="1" smtClean="0"/>
              <a:t>kidswear</a:t>
            </a:r>
            <a:r>
              <a:rPr lang="en-US" sz="1900" dirty="0" smtClean="0"/>
              <a:t>. The company is known for its exclusive range of formals. Women's </a:t>
            </a:r>
            <a:r>
              <a:rPr lang="en-US" sz="1900" dirty="0" err="1" smtClean="0"/>
              <a:t>Kurtis</a:t>
            </a:r>
            <a:r>
              <a:rPr lang="en-US" sz="1900" dirty="0" smtClean="0"/>
              <a:t>, </a:t>
            </a:r>
            <a:r>
              <a:rPr lang="en-US" sz="1900" dirty="0" err="1" smtClean="0"/>
              <a:t>sarees</a:t>
            </a:r>
            <a:r>
              <a:rPr lang="en-US" sz="1900" dirty="0" smtClean="0"/>
              <a:t>, suits, trousers and shirts are popular products.</a:t>
            </a:r>
          </a:p>
          <a:p>
            <a:endParaRPr lang="en-US" dirty="0"/>
          </a:p>
        </p:txBody>
      </p:sp>
    </p:spTree>
  </p:cSld>
  <p:clrMapOvr>
    <a:masterClrMapping/>
  </p:clrMapOvr>
  <p:transition advTm="10000">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7715304" cy="6357982"/>
          </a:xfrm>
        </p:spPr>
        <p:txBody>
          <a:bodyPr anchor="ctr">
            <a:normAutofit/>
          </a:bodyPr>
          <a:lstStyle/>
          <a:p>
            <a:pPr>
              <a:buFont typeface="Wingdings" pitchFamily="2" charset="2"/>
              <a:buChar char="Ø"/>
            </a:pPr>
            <a:r>
              <a:rPr lang="en-US" sz="2400" b="1" dirty="0" smtClean="0"/>
              <a:t>2. Pricing Strategy of Allen </a:t>
            </a:r>
            <a:r>
              <a:rPr lang="en-US" sz="2400" b="1" dirty="0" err="1" smtClean="0"/>
              <a:t>Solly</a:t>
            </a:r>
            <a:r>
              <a:rPr lang="en-US" sz="2400" b="1" dirty="0" smtClean="0"/>
              <a:t>:</a:t>
            </a:r>
          </a:p>
          <a:p>
            <a:r>
              <a:rPr lang="en-US" sz="1800" dirty="0" smtClean="0"/>
              <a:t>Allen </a:t>
            </a:r>
            <a:r>
              <a:rPr lang="en-US" sz="1800" dirty="0" err="1" smtClean="0"/>
              <a:t>Solly</a:t>
            </a:r>
            <a:r>
              <a:rPr lang="en-US" sz="1800" dirty="0" smtClean="0"/>
              <a:t> focuses on its pricing strategy, especially keeping in mind. the young working population and their purchasing power.</a:t>
            </a:r>
          </a:p>
          <a:p>
            <a:r>
              <a:rPr lang="en-US" sz="1800" dirty="0" smtClean="0"/>
              <a:t>Ideas of "Friday dressing" were introduced to encourage active people to look cool in the office.</a:t>
            </a:r>
          </a:p>
          <a:p>
            <a:endParaRPr lang="en-US" sz="1800" dirty="0" smtClean="0"/>
          </a:p>
          <a:p>
            <a:pPr>
              <a:buFont typeface="Wingdings" pitchFamily="2" charset="2"/>
              <a:buChar char="Ø"/>
            </a:pPr>
            <a:r>
              <a:rPr lang="en-US" sz="2400" b="1" dirty="0" smtClean="0"/>
              <a:t>3.Promotion &amp; Advertising Strategy: </a:t>
            </a:r>
          </a:p>
          <a:p>
            <a:r>
              <a:rPr lang="en-US" sz="1800" dirty="0" smtClean="0"/>
              <a:t>A renowned footwear brand in India, Allen </a:t>
            </a:r>
            <a:r>
              <a:rPr lang="en-US" sz="1800" dirty="0" err="1" smtClean="0"/>
              <a:t>Solly</a:t>
            </a:r>
            <a:r>
              <a:rPr lang="en-US" sz="1800" dirty="0" smtClean="0"/>
              <a:t> successfully markets its shoes through specific marketing strategies.</a:t>
            </a:r>
          </a:p>
          <a:p>
            <a:r>
              <a:rPr lang="en-US" sz="1800" dirty="0" smtClean="0"/>
              <a:t>Allen </a:t>
            </a:r>
            <a:r>
              <a:rPr lang="en-US" sz="1800" dirty="0" err="1" smtClean="0"/>
              <a:t>Solly</a:t>
            </a:r>
            <a:r>
              <a:rPr lang="en-US" sz="1800" dirty="0" smtClean="0"/>
              <a:t> employs a variety of marketing methods to promote its products. </a:t>
            </a:r>
          </a:p>
          <a:p>
            <a:r>
              <a:rPr lang="en-US" sz="1800" dirty="0" smtClean="0"/>
              <a:t>One of the key methods is a corporate partnership, including online promotions, and pre- Friday debuts are all strategies.</a:t>
            </a:r>
          </a:p>
          <a:p>
            <a:pPr>
              <a:buFont typeface="Wingdings" pitchFamily="2" charset="2"/>
              <a:buChar char="Ø"/>
            </a:pPr>
            <a:r>
              <a:rPr lang="en-US" sz="2400" b="1" dirty="0" smtClean="0"/>
              <a:t>4.Facebook strategy:</a:t>
            </a:r>
          </a:p>
          <a:p>
            <a:r>
              <a:rPr lang="en-US" sz="1800" dirty="0" smtClean="0"/>
              <a:t> </a:t>
            </a:r>
            <a:r>
              <a:rPr lang="en-US" sz="1800" dirty="0" err="1" smtClean="0"/>
              <a:t>Facebook's</a:t>
            </a:r>
            <a:r>
              <a:rPr lang="en-US" sz="1800" dirty="0" smtClean="0"/>
              <a:t> strategy is essential for fashion brands like Allen </a:t>
            </a:r>
            <a:r>
              <a:rPr lang="en-US" sz="1800" dirty="0" err="1" smtClean="0"/>
              <a:t>Solly</a:t>
            </a:r>
            <a:r>
              <a:rPr lang="en-US" sz="1800" dirty="0" smtClean="0"/>
              <a:t> to stay relevant and profitable.</a:t>
            </a:r>
          </a:p>
          <a:p>
            <a:endParaRPr lang="en-US" dirty="0"/>
          </a:p>
        </p:txBody>
      </p:sp>
    </p:spTree>
  </p:cSld>
  <p:clrMapOvr>
    <a:masterClrMapping/>
  </p:clrMapOvr>
  <p:transition advTm="10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571472" y="1071546"/>
            <a:ext cx="7124728" cy="4714908"/>
          </a:xfrm>
          <a:ln w="28575">
            <a:solidFill>
              <a:schemeClr val="tx2">
                <a:lumMod val="75000"/>
              </a:schemeClr>
            </a:solidFill>
          </a:ln>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t>VARSHA GURUGUBELLI (TEAM LEADER)</a:t>
            </a:r>
          </a:p>
          <a:p>
            <a:pPr algn="ctr">
              <a:buNone/>
            </a:pPr>
            <a:r>
              <a:rPr lang="en-US" dirty="0" smtClean="0"/>
              <a:t>DUMMU RAJU (Team member)</a:t>
            </a:r>
          </a:p>
          <a:p>
            <a:pPr algn="ctr">
              <a:buNone/>
            </a:pPr>
            <a:r>
              <a:rPr lang="en-US" dirty="0" smtClean="0"/>
              <a:t>DALLI SRAVANI (Team member)</a:t>
            </a:r>
          </a:p>
          <a:p>
            <a:pPr algn="ctr">
              <a:buNone/>
            </a:pPr>
            <a:r>
              <a:rPr lang="en-US" dirty="0" smtClean="0"/>
              <a:t>GINNI NAVYA (Team member)</a:t>
            </a:r>
          </a:p>
          <a:p>
            <a:pPr algn="ctr">
              <a:buNone/>
            </a:pPr>
            <a:r>
              <a:rPr lang="en-US" dirty="0" smtClean="0"/>
              <a:t>DOLAI VIJAY LAKSHMI (Team member)</a:t>
            </a:r>
          </a:p>
          <a:p>
            <a:pPr algn="ctr">
              <a:buNone/>
            </a:pPr>
            <a:endParaRPr lang="en-US" dirty="0"/>
          </a:p>
        </p:txBody>
      </p:sp>
      <p:sp>
        <p:nvSpPr>
          <p:cNvPr id="12" name="Title 8"/>
          <p:cNvSpPr txBox="1">
            <a:spLocks/>
          </p:cNvSpPr>
          <p:nvPr/>
        </p:nvSpPr>
        <p:spPr>
          <a:xfrm>
            <a:off x="428596" y="1357306"/>
            <a:ext cx="7239000" cy="642934"/>
          </a:xfrm>
          <a:prstGeom prst="rect">
            <a:avLst/>
          </a:prstGeom>
        </p:spPr>
        <p:txBody>
          <a:bodyPr vert="horz" lIns="45720" tIns="0" rIns="45720" bIns="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all" spc="0" normalizeH="0" baseline="0" noProof="0" dirty="0" smtClean="0">
                <a:ln w="500">
                  <a:solidFill>
                    <a:schemeClr val="tx2">
                      <a:shade val="20000"/>
                      <a:satMod val="120000"/>
                    </a:schemeClr>
                  </a:solidFill>
                </a:ln>
                <a:solidFill>
                  <a:schemeClr val="tx1"/>
                </a:solidFill>
                <a:effectLst/>
                <a:uLnTx/>
                <a:uFillTx/>
                <a:latin typeface="+mj-lt"/>
                <a:ea typeface="+mj-ea"/>
                <a:cs typeface="+mj-cs"/>
              </a:rPr>
              <a:t>Team details</a:t>
            </a:r>
            <a:endParaRPr kumimoji="0" lang="en-US" sz="4000" b="1" i="0" u="sng" strike="noStrike" kern="1200" cap="all" spc="0" normalizeH="0" baseline="0" noProof="0" dirty="0">
              <a:ln w="500">
                <a:solidFill>
                  <a:schemeClr val="tx2">
                    <a:shade val="20000"/>
                    <a:satMod val="120000"/>
                  </a:schemeClr>
                </a:solidFill>
              </a:ln>
              <a:solidFill>
                <a:schemeClr val="tx1"/>
              </a:solidFill>
              <a:effectLst/>
              <a:uLnTx/>
              <a:uFillTx/>
              <a:latin typeface="+mj-lt"/>
              <a:ea typeface="+mj-ea"/>
              <a:cs typeface="+mj-cs"/>
            </a:endParaRPr>
          </a:p>
        </p:txBody>
      </p:sp>
    </p:spTree>
  </p:cSld>
  <p:clrMapOvr>
    <a:masterClrMapping/>
  </p:clrMapOvr>
  <p:transition advTm="8000">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86742" cy="6429420"/>
          </a:xfrm>
        </p:spPr>
        <p:txBody>
          <a:bodyPr>
            <a:normAutofit/>
          </a:bodyPr>
          <a:lstStyle/>
          <a:p>
            <a:pPr>
              <a:buFont typeface="Wingdings" pitchFamily="2" charset="2"/>
              <a:buChar char="Ø"/>
            </a:pPr>
            <a:r>
              <a:rPr lang="en-US" sz="2400" b="1" dirty="0" smtClean="0"/>
              <a:t>5.Website Strategies:</a:t>
            </a:r>
          </a:p>
          <a:p>
            <a:r>
              <a:rPr lang="en-US" sz="1800" dirty="0" smtClean="0"/>
              <a:t>Fashion is an industry that requires a lot of creativity, but it also requires a lot of networking.</a:t>
            </a:r>
          </a:p>
          <a:p>
            <a:r>
              <a:rPr lang="en-US" sz="1800" dirty="0" smtClean="0"/>
              <a:t>A website strategy is crucial for any fashion brand</a:t>
            </a:r>
          </a:p>
          <a:p>
            <a:r>
              <a:rPr lang="en-US" sz="1800" dirty="0" smtClean="0"/>
              <a:t>Allen </a:t>
            </a:r>
            <a:r>
              <a:rPr lang="en-US" sz="1800" dirty="0" err="1" smtClean="0"/>
              <a:t>Solly</a:t>
            </a:r>
            <a:r>
              <a:rPr lang="en-US" sz="1800" dirty="0" smtClean="0"/>
              <a:t> publishes marketing, branding, business development, and social media articles.</a:t>
            </a:r>
          </a:p>
          <a:p>
            <a:r>
              <a:rPr lang="en-US" sz="1800" dirty="0" smtClean="0"/>
              <a:t>Allen </a:t>
            </a:r>
            <a:r>
              <a:rPr lang="en-US" sz="1800" dirty="0" err="1" smtClean="0"/>
              <a:t>Solly</a:t>
            </a:r>
            <a:r>
              <a:rPr lang="en-US" sz="1800" dirty="0" smtClean="0"/>
              <a:t> was an expert in website marketing who wanted to share his knowledge with other business owners.</a:t>
            </a:r>
          </a:p>
          <a:p>
            <a:endParaRPr lang="en-US" sz="1800" dirty="0" smtClean="0"/>
          </a:p>
          <a:p>
            <a:endParaRPr lang="en-US" dirty="0"/>
          </a:p>
        </p:txBody>
      </p:sp>
      <p:pic>
        <p:nvPicPr>
          <p:cNvPr id="4" name="Picture 3" descr="IMG_20231012_121217.jpg"/>
          <p:cNvPicPr>
            <a:picLocks noChangeAspect="1"/>
          </p:cNvPicPr>
          <p:nvPr/>
        </p:nvPicPr>
        <p:blipFill>
          <a:blip r:embed="rId2" cstate="print"/>
          <a:stretch>
            <a:fillRect/>
          </a:stretch>
        </p:blipFill>
        <p:spPr>
          <a:xfrm>
            <a:off x="1142976" y="3071810"/>
            <a:ext cx="6072230" cy="3367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prst="relaxedInset"/>
          </a:sp3d>
        </p:spPr>
      </p:pic>
    </p:spTree>
  </p:cSld>
  <p:clrMapOvr>
    <a:masterClrMapping/>
  </p:clrMapOvr>
  <p:transition advTm="10000">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66868" y="714356"/>
            <a:ext cx="5105400" cy="1357322"/>
          </a:xfrm>
        </p:spPr>
        <p:txBody>
          <a:bodyPr/>
          <a:lstStyle/>
          <a:p>
            <a:pPr algn="ctr"/>
            <a:r>
              <a:rPr lang="en-US" u="sng" dirty="0" smtClean="0">
                <a:solidFill>
                  <a:schemeClr val="accent3">
                    <a:lumMod val="60000"/>
                    <a:lumOff val="40000"/>
                  </a:schemeClr>
                </a:solidFill>
              </a:rPr>
              <a:t>PART-4</a:t>
            </a:r>
            <a:endParaRPr lang="en-US" u="sng" dirty="0">
              <a:solidFill>
                <a:schemeClr val="accent3">
                  <a:lumMod val="60000"/>
                  <a:lumOff val="40000"/>
                </a:schemeClr>
              </a:solidFill>
            </a:endParaRPr>
          </a:p>
        </p:txBody>
      </p:sp>
      <p:sp>
        <p:nvSpPr>
          <p:cNvPr id="5" name="Subtitle 4"/>
          <p:cNvSpPr>
            <a:spLocks noGrp="1"/>
          </p:cNvSpPr>
          <p:nvPr>
            <p:ph type="subTitle" idx="1"/>
          </p:nvPr>
        </p:nvSpPr>
        <p:spPr>
          <a:xfrm>
            <a:off x="3457750" y="2571744"/>
            <a:ext cx="5114778" cy="2069368"/>
          </a:xfrm>
        </p:spPr>
        <p:txBody>
          <a:bodyPr>
            <a:normAutofit/>
          </a:bodyPr>
          <a:lstStyle/>
          <a:p>
            <a:pPr algn="ctr"/>
            <a:r>
              <a:rPr lang="en-US" sz="2800" b="1" dirty="0" smtClean="0">
                <a:solidFill>
                  <a:schemeClr val="tx1"/>
                </a:solidFill>
              </a:rPr>
              <a:t>Content Creation and </a:t>
            </a:r>
            <a:r>
              <a:rPr lang="en-US" sz="2800" b="1" dirty="0" err="1" smtClean="0">
                <a:solidFill>
                  <a:schemeClr val="tx1"/>
                </a:solidFill>
              </a:rPr>
              <a:t>Curation</a:t>
            </a:r>
            <a:endParaRPr lang="en-US" sz="2800" b="1" dirty="0">
              <a:solidFill>
                <a:schemeClr val="tx1"/>
              </a:solidFill>
            </a:endParaRPr>
          </a:p>
        </p:txBody>
      </p:sp>
    </p:spTree>
  </p:cSld>
  <p:clrMapOvr>
    <a:masterClrMapping/>
  </p:clrMapOvr>
  <p:transition advTm="5000">
    <p:cover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62916"/>
            <a:ext cx="2357454" cy="608630"/>
          </a:xfrm>
        </p:spPr>
        <p:txBody>
          <a:bodyPr>
            <a:normAutofit/>
          </a:bodyPr>
          <a:lstStyle/>
          <a:p>
            <a:pPr algn="ctr"/>
            <a:r>
              <a:rPr lang="en-US" sz="2000" b="0" i="1" u="sng" dirty="0" smtClean="0">
                <a:solidFill>
                  <a:schemeClr val="tx1"/>
                </a:solidFill>
              </a:rPr>
              <a:t>POST CREATION:</a:t>
            </a:r>
            <a:endParaRPr lang="en-US" sz="2000" b="0" i="1" u="sng" dirty="0">
              <a:solidFill>
                <a:schemeClr val="tx1"/>
              </a:solidFill>
            </a:endParaRPr>
          </a:p>
        </p:txBody>
      </p:sp>
      <p:graphicFrame>
        <p:nvGraphicFramePr>
          <p:cNvPr id="10" name="Table 9"/>
          <p:cNvGraphicFramePr>
            <a:graphicFrameLocks noGrp="1"/>
          </p:cNvGraphicFramePr>
          <p:nvPr/>
        </p:nvGraphicFramePr>
        <p:xfrm>
          <a:off x="357158" y="1500174"/>
          <a:ext cx="7572428" cy="4214842"/>
        </p:xfrm>
        <a:graphic>
          <a:graphicData uri="http://schemas.openxmlformats.org/drawingml/2006/table">
            <a:tbl>
              <a:tblPr firstRow="1" bandRow="1">
                <a:tableStyleId>{5C22544A-7EE6-4342-B048-85BDC9FD1C3A}</a:tableStyleId>
              </a:tblPr>
              <a:tblGrid>
                <a:gridCol w="7572428"/>
              </a:tblGrid>
              <a:tr h="4214842">
                <a:tc>
                  <a:txBody>
                    <a:bodyPr/>
                    <a:lstStyle/>
                    <a:p>
                      <a:pPr algn="l"/>
                      <a:r>
                        <a:rPr lang="en-US" i="1" dirty="0" smtClean="0"/>
                        <a:t>         </a:t>
                      </a:r>
                      <a:r>
                        <a:rPr lang="en-US" sz="2000" i="0" dirty="0" smtClean="0">
                          <a:solidFill>
                            <a:schemeClr val="tx1">
                              <a:lumMod val="95000"/>
                              <a:lumOff val="5000"/>
                            </a:schemeClr>
                          </a:solidFill>
                        </a:rPr>
                        <a:t>“Fashion Revolution: The Legacy of Allen </a:t>
                      </a:r>
                      <a:r>
                        <a:rPr lang="en-US" sz="2000" i="0" dirty="0" err="1" smtClean="0">
                          <a:solidFill>
                            <a:schemeClr val="tx1">
                              <a:lumMod val="95000"/>
                              <a:lumOff val="5000"/>
                            </a:schemeClr>
                          </a:solidFill>
                        </a:rPr>
                        <a:t>Solly</a:t>
                      </a:r>
                      <a:r>
                        <a:rPr lang="en-US" sz="2000" i="0" dirty="0" smtClean="0">
                          <a:solidFill>
                            <a:schemeClr val="tx1">
                              <a:lumMod val="95000"/>
                              <a:lumOff val="5000"/>
                            </a:schemeClr>
                          </a:solidFill>
                        </a:rPr>
                        <a:t>”</a:t>
                      </a:r>
                    </a:p>
                    <a:p>
                      <a:pPr algn="l"/>
                      <a:r>
                        <a:rPr lang="en-US" sz="2000" i="0" dirty="0" smtClean="0">
                          <a:solidFill>
                            <a:schemeClr val="tx1">
                              <a:lumMod val="95000"/>
                              <a:lumOff val="5000"/>
                            </a:schemeClr>
                          </a:solidFill>
                        </a:rPr>
                        <a:t>                          </a:t>
                      </a:r>
                    </a:p>
                    <a:p>
                      <a:pPr algn="l"/>
                      <a:r>
                        <a:rPr lang="en-US" sz="2000" i="0" dirty="0" smtClean="0">
                          <a:solidFill>
                            <a:schemeClr val="tx1">
                              <a:lumMod val="95000"/>
                              <a:lumOff val="5000"/>
                            </a:schemeClr>
                          </a:solidFill>
                        </a:rPr>
                        <a:t>           </a:t>
                      </a:r>
                    </a:p>
                    <a:p>
                      <a:pPr algn="l"/>
                      <a:endParaRPr lang="en-US" sz="2000" i="0" dirty="0" smtClean="0">
                        <a:solidFill>
                          <a:schemeClr val="tx1">
                            <a:lumMod val="95000"/>
                            <a:lumOff val="5000"/>
                          </a:schemeClr>
                        </a:solidFill>
                      </a:endParaRPr>
                    </a:p>
                    <a:p>
                      <a:pPr algn="l"/>
                      <a:endParaRPr lang="en-US" sz="2000" i="0" dirty="0" smtClean="0">
                        <a:solidFill>
                          <a:schemeClr val="tx1">
                            <a:lumMod val="95000"/>
                            <a:lumOff val="5000"/>
                          </a:schemeClr>
                        </a:solidFill>
                      </a:endParaRPr>
                    </a:p>
                    <a:p>
                      <a:pPr algn="l"/>
                      <a:endParaRPr lang="en-US" sz="2000" i="0" dirty="0" smtClean="0">
                        <a:solidFill>
                          <a:schemeClr val="tx1">
                            <a:lumMod val="95000"/>
                            <a:lumOff val="5000"/>
                          </a:schemeClr>
                        </a:solidFill>
                      </a:endParaRPr>
                    </a:p>
                    <a:p>
                      <a:pPr algn="l"/>
                      <a:endParaRPr lang="en-US" sz="2000" i="0" dirty="0" smtClean="0">
                        <a:solidFill>
                          <a:schemeClr val="tx1">
                            <a:lumMod val="95000"/>
                            <a:lumOff val="5000"/>
                          </a:schemeClr>
                        </a:solidFill>
                      </a:endParaRPr>
                    </a:p>
                    <a:p>
                      <a:pPr algn="l"/>
                      <a:endParaRPr lang="en-US" sz="2000" i="0" dirty="0" smtClean="0">
                        <a:solidFill>
                          <a:schemeClr val="tx1">
                            <a:lumMod val="95000"/>
                            <a:lumOff val="5000"/>
                          </a:schemeClr>
                        </a:solidFill>
                      </a:endParaRPr>
                    </a:p>
                    <a:p>
                      <a:pPr algn="l"/>
                      <a:endParaRPr lang="en-US" sz="2000" i="0" dirty="0" smtClean="0">
                        <a:solidFill>
                          <a:schemeClr val="tx1">
                            <a:lumMod val="95000"/>
                            <a:lumOff val="5000"/>
                          </a:schemeClr>
                        </a:solidFill>
                      </a:endParaRPr>
                    </a:p>
                  </a:txBody>
                  <a:tcPr>
                    <a:solidFill>
                      <a:schemeClr val="bg1">
                        <a:lumMod val="85000"/>
                      </a:schemeClr>
                    </a:solidFill>
                  </a:tcPr>
                </a:tc>
              </a:tr>
            </a:tbl>
          </a:graphicData>
        </a:graphic>
      </p:graphicFrame>
      <p:pic>
        <p:nvPicPr>
          <p:cNvPr id="12" name="Picture 11" descr="Allen-Solly-900x0.png"/>
          <p:cNvPicPr>
            <a:picLocks noChangeAspect="1"/>
          </p:cNvPicPr>
          <p:nvPr/>
        </p:nvPicPr>
        <p:blipFill>
          <a:blip r:embed="rId2" cstate="print"/>
          <a:stretch>
            <a:fillRect/>
          </a:stretch>
        </p:blipFill>
        <p:spPr>
          <a:xfrm>
            <a:off x="285720" y="1785926"/>
            <a:ext cx="2286016" cy="2214578"/>
          </a:xfrm>
          <a:prstGeom prst="rect">
            <a:avLst/>
          </a:prstGeom>
        </p:spPr>
      </p:pic>
      <p:pic>
        <p:nvPicPr>
          <p:cNvPr id="13" name="Picture 12" descr="IMG-20231012-WA0103.jpg"/>
          <p:cNvPicPr>
            <a:picLocks noChangeAspect="1"/>
          </p:cNvPicPr>
          <p:nvPr/>
        </p:nvPicPr>
        <p:blipFill>
          <a:blip r:embed="rId3" cstate="print"/>
          <a:stretch>
            <a:fillRect/>
          </a:stretch>
        </p:blipFill>
        <p:spPr>
          <a:xfrm>
            <a:off x="5572132" y="3571876"/>
            <a:ext cx="2286016" cy="1970796"/>
          </a:xfrm>
          <a:prstGeom prst="rect">
            <a:avLst/>
          </a:prstGeom>
        </p:spPr>
      </p:pic>
      <p:sp>
        <p:nvSpPr>
          <p:cNvPr id="14" name="TextBox 13"/>
          <p:cNvSpPr txBox="1"/>
          <p:nvPr/>
        </p:nvSpPr>
        <p:spPr>
          <a:xfrm>
            <a:off x="500034" y="3714752"/>
            <a:ext cx="2286016" cy="1969770"/>
          </a:xfrm>
          <a:prstGeom prst="rect">
            <a:avLst/>
          </a:prstGeom>
          <a:noFill/>
        </p:spPr>
        <p:txBody>
          <a:bodyPr wrap="square" rtlCol="0">
            <a:spAutoFit/>
          </a:bodyPr>
          <a:lstStyle/>
          <a:p>
            <a:r>
              <a:rPr lang="en-US" sz="3200" dirty="0" smtClean="0"/>
              <a:t>A</a:t>
            </a:r>
            <a:r>
              <a:rPr lang="en-US" dirty="0" smtClean="0"/>
              <a:t>llen </a:t>
            </a:r>
            <a:r>
              <a:rPr lang="en-US" dirty="0" err="1" smtClean="0"/>
              <a:t>Solly</a:t>
            </a:r>
            <a:r>
              <a:rPr lang="en-US" dirty="0" smtClean="0"/>
              <a:t> is an Indian brand that falls under the </a:t>
            </a:r>
            <a:r>
              <a:rPr lang="en-US" dirty="0" err="1" smtClean="0"/>
              <a:t>Aditya</a:t>
            </a:r>
            <a:r>
              <a:rPr lang="en-US" dirty="0" smtClean="0"/>
              <a:t> Birla Group. It is known for its casual and formal</a:t>
            </a:r>
            <a:endParaRPr lang="en-US" dirty="0"/>
          </a:p>
        </p:txBody>
      </p:sp>
      <p:sp>
        <p:nvSpPr>
          <p:cNvPr id="15" name="TextBox 14"/>
          <p:cNvSpPr txBox="1"/>
          <p:nvPr/>
        </p:nvSpPr>
        <p:spPr>
          <a:xfrm>
            <a:off x="2714612" y="2000240"/>
            <a:ext cx="2643206" cy="3693319"/>
          </a:xfrm>
          <a:prstGeom prst="rect">
            <a:avLst/>
          </a:prstGeom>
          <a:noFill/>
        </p:spPr>
        <p:txBody>
          <a:bodyPr wrap="square" rtlCol="0">
            <a:spAutoFit/>
          </a:bodyPr>
          <a:lstStyle/>
          <a:p>
            <a:r>
              <a:rPr lang="en-US" dirty="0" smtClean="0"/>
              <a:t>clothing lines. The brand is recognized for its innovative and contemporary designs, often blending fashion with a touch of professionalism. Established in 1993, Allen </a:t>
            </a:r>
            <a:r>
              <a:rPr lang="en-US" dirty="0" err="1" smtClean="0"/>
              <a:t>Solly</a:t>
            </a:r>
            <a:r>
              <a:rPr lang="en-US" dirty="0" smtClean="0"/>
              <a:t> has become a prominent name in the fashion industry, appealing to both young professionals and</a:t>
            </a:r>
            <a:endParaRPr lang="en-US" dirty="0"/>
          </a:p>
        </p:txBody>
      </p:sp>
      <p:sp>
        <p:nvSpPr>
          <p:cNvPr id="16" name="TextBox 15"/>
          <p:cNvSpPr txBox="1"/>
          <p:nvPr/>
        </p:nvSpPr>
        <p:spPr>
          <a:xfrm>
            <a:off x="5572132" y="2000240"/>
            <a:ext cx="2286016" cy="1477328"/>
          </a:xfrm>
          <a:prstGeom prst="rect">
            <a:avLst/>
          </a:prstGeom>
          <a:noFill/>
        </p:spPr>
        <p:txBody>
          <a:bodyPr wrap="square" numCol="1" rtlCol="0">
            <a:spAutoFit/>
          </a:bodyPr>
          <a:lstStyle/>
          <a:p>
            <a:r>
              <a:rPr lang="en-US" dirty="0" smtClean="0"/>
              <a:t>those seeking stylish yet comfortable attire. Getting dresses that fits them just right…</a:t>
            </a:r>
            <a:endParaRPr lang="en-US" dirty="0"/>
          </a:p>
        </p:txBody>
      </p:sp>
      <p:sp>
        <p:nvSpPr>
          <p:cNvPr id="17" name="TextBox 16"/>
          <p:cNvSpPr txBox="1"/>
          <p:nvPr/>
        </p:nvSpPr>
        <p:spPr>
          <a:xfrm>
            <a:off x="285720" y="1071546"/>
            <a:ext cx="2674130" cy="461665"/>
          </a:xfrm>
          <a:prstGeom prst="rect">
            <a:avLst/>
          </a:prstGeom>
          <a:noFill/>
        </p:spPr>
        <p:txBody>
          <a:bodyPr wrap="none" rtlCol="0">
            <a:spAutoFit/>
          </a:bodyPr>
          <a:lstStyle/>
          <a:p>
            <a:pPr>
              <a:buFont typeface="Wingdings" pitchFamily="2" charset="2"/>
              <a:buChar char="Ø"/>
            </a:pPr>
            <a:r>
              <a:rPr lang="en-US" sz="2400" b="1" dirty="0" smtClean="0"/>
              <a:t>Format 1:</a:t>
            </a:r>
            <a:r>
              <a:rPr lang="en-US" dirty="0" smtClean="0"/>
              <a:t> </a:t>
            </a:r>
            <a:r>
              <a:rPr lang="en-US" sz="2000" dirty="0" smtClean="0"/>
              <a:t>Article</a:t>
            </a:r>
            <a:endParaRPr lang="en-US" sz="2000" dirty="0"/>
          </a:p>
        </p:txBody>
      </p:sp>
      <p:sp>
        <p:nvSpPr>
          <p:cNvPr id="18" name="TextBox 17"/>
          <p:cNvSpPr txBox="1"/>
          <p:nvPr/>
        </p:nvSpPr>
        <p:spPr>
          <a:xfrm>
            <a:off x="357158" y="5643578"/>
            <a:ext cx="7545720" cy="1015663"/>
          </a:xfrm>
          <a:prstGeom prst="rect">
            <a:avLst/>
          </a:prstGeom>
          <a:noFill/>
        </p:spPr>
        <p:txBody>
          <a:bodyPr wrap="none" rtlCol="0">
            <a:spAutoFit/>
          </a:bodyPr>
          <a:lstStyle/>
          <a:p>
            <a:r>
              <a:rPr lang="en-US" sz="2400" b="1" dirty="0" smtClean="0"/>
              <a:t>Caption: </a:t>
            </a:r>
          </a:p>
          <a:p>
            <a:r>
              <a:rPr lang="en-US" dirty="0" smtClean="0"/>
              <a:t>“The Allen </a:t>
            </a:r>
            <a:r>
              <a:rPr lang="en-US" dirty="0" err="1" smtClean="0"/>
              <a:t>Solly</a:t>
            </a:r>
            <a:r>
              <a:rPr lang="en-US" dirty="0" smtClean="0"/>
              <a:t> Experience: A blend of Fashion, Comfort,</a:t>
            </a:r>
          </a:p>
          <a:p>
            <a:r>
              <a:rPr lang="en-US" dirty="0" smtClean="0"/>
              <a:t>  And Confidence. Discover the secret to a stylish life. #</a:t>
            </a:r>
            <a:r>
              <a:rPr lang="en-US" dirty="0" err="1" smtClean="0"/>
              <a:t>AllenSollyMagic</a:t>
            </a:r>
            <a:endParaRPr lang="en-US" dirty="0"/>
          </a:p>
        </p:txBody>
      </p:sp>
      <p:sp>
        <p:nvSpPr>
          <p:cNvPr id="11" name="TextBox 10"/>
          <p:cNvSpPr txBox="1"/>
          <p:nvPr/>
        </p:nvSpPr>
        <p:spPr>
          <a:xfrm>
            <a:off x="1142976" y="71414"/>
            <a:ext cx="6215106" cy="584775"/>
          </a:xfrm>
          <a:prstGeom prst="rect">
            <a:avLst/>
          </a:prstGeom>
          <a:noFill/>
        </p:spPr>
        <p:txBody>
          <a:bodyPr wrap="square" rtlCol="0">
            <a:spAutoFit/>
          </a:bodyPr>
          <a:lstStyle/>
          <a:p>
            <a:r>
              <a:rPr lang="en-US" sz="3200" b="1" dirty="0" smtClean="0">
                <a:solidFill>
                  <a:schemeClr val="accent1">
                    <a:lumMod val="50000"/>
                  </a:schemeClr>
                </a:solidFill>
              </a:rPr>
              <a:t>Content creation and </a:t>
            </a:r>
            <a:r>
              <a:rPr lang="en-US" sz="3200" b="1" dirty="0" err="1" smtClean="0">
                <a:solidFill>
                  <a:schemeClr val="accent1">
                    <a:lumMod val="50000"/>
                  </a:schemeClr>
                </a:solidFill>
              </a:rPr>
              <a:t>Curation</a:t>
            </a:r>
            <a:endParaRPr lang="en-US" sz="3200" b="1" dirty="0">
              <a:solidFill>
                <a:schemeClr val="accent1">
                  <a:lumMod val="50000"/>
                </a:schemeClr>
              </a:solidFill>
            </a:endParaRPr>
          </a:p>
        </p:txBody>
      </p:sp>
    </p:spTree>
  </p:cSld>
  <p:clrMapOvr>
    <a:masterClrMapping/>
  </p:clrMapOvr>
  <p:transition advTm="10000">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15304" cy="6429420"/>
          </a:xfrm>
        </p:spPr>
        <p:txBody>
          <a:bodyPr>
            <a:normAutofit/>
          </a:bodyPr>
          <a:lstStyle/>
          <a:p>
            <a:pPr>
              <a:buFont typeface="Wingdings" pitchFamily="2" charset="2"/>
              <a:buChar char="Ø"/>
            </a:pPr>
            <a:r>
              <a:rPr lang="en-US" sz="2400" b="1" dirty="0" smtClean="0"/>
              <a:t>Format 2: </a:t>
            </a:r>
            <a:r>
              <a:rPr lang="en-US" sz="2400" dirty="0" smtClean="0"/>
              <a:t>Story / Post</a:t>
            </a:r>
            <a:endParaRPr lang="en-US" sz="2400" dirty="0"/>
          </a:p>
        </p:txBody>
      </p:sp>
      <p:pic>
        <p:nvPicPr>
          <p:cNvPr id="4" name="Picture 3" descr="Screenshot_2023-10-12-21-04-23-61.jpg"/>
          <p:cNvPicPr>
            <a:picLocks noChangeAspect="1"/>
          </p:cNvPicPr>
          <p:nvPr/>
        </p:nvPicPr>
        <p:blipFill>
          <a:blip r:embed="rId2" cstate="print"/>
          <a:stretch>
            <a:fillRect/>
          </a:stretch>
        </p:blipFill>
        <p:spPr>
          <a:xfrm rot="422713">
            <a:off x="934839" y="1249712"/>
            <a:ext cx="3138434" cy="3788568"/>
          </a:xfrm>
          <a:prstGeom prst="rect">
            <a:avLst/>
          </a:prstGeom>
          <a:ln>
            <a:noFill/>
          </a:ln>
          <a:effectLst>
            <a:outerShdw blurRad="190500" algn="tl" rotWithShape="0">
              <a:srgbClr val="000000">
                <a:alpha val="70000"/>
              </a:srgbClr>
            </a:outerShdw>
          </a:effectLst>
        </p:spPr>
      </p:pic>
      <p:pic>
        <p:nvPicPr>
          <p:cNvPr id="5" name="Picture 4" descr="Screenshot_2023-10-12-20-55-28-40.jpg"/>
          <p:cNvPicPr>
            <a:picLocks noChangeAspect="1"/>
          </p:cNvPicPr>
          <p:nvPr/>
        </p:nvPicPr>
        <p:blipFill>
          <a:blip r:embed="rId3" cstate="print"/>
          <a:stretch>
            <a:fillRect/>
          </a:stretch>
        </p:blipFill>
        <p:spPr>
          <a:xfrm rot="20759790">
            <a:off x="4580408" y="687398"/>
            <a:ext cx="3368868" cy="5206782"/>
          </a:xfrm>
          <a:prstGeom prst="rect">
            <a:avLst/>
          </a:prstGeom>
          <a:ln>
            <a:noFill/>
          </a:ln>
          <a:effectLst>
            <a:outerShdw blurRad="190500" algn="tl" rotWithShape="0">
              <a:srgbClr val="000000">
                <a:alpha val="70000"/>
              </a:srgbClr>
            </a:outerShdw>
          </a:effectLst>
        </p:spPr>
      </p:pic>
      <p:sp>
        <p:nvSpPr>
          <p:cNvPr id="6" name="TextBox 5"/>
          <p:cNvSpPr txBox="1"/>
          <p:nvPr/>
        </p:nvSpPr>
        <p:spPr>
          <a:xfrm>
            <a:off x="714348" y="5143512"/>
            <a:ext cx="2968057" cy="923330"/>
          </a:xfrm>
          <a:prstGeom prst="rect">
            <a:avLst/>
          </a:prstGeom>
          <a:noFill/>
        </p:spPr>
        <p:txBody>
          <a:bodyPr wrap="none" rtlCol="0">
            <a:spAutoFit/>
          </a:bodyPr>
          <a:lstStyle/>
          <a:p>
            <a:r>
              <a:rPr lang="en-US" i="1" dirty="0" smtClean="0"/>
              <a:t>#</a:t>
            </a:r>
            <a:r>
              <a:rPr lang="en-US" i="1" dirty="0" err="1" smtClean="0"/>
              <a:t>ModernElegance</a:t>
            </a:r>
            <a:endParaRPr lang="en-US" i="1" dirty="0" smtClean="0"/>
          </a:p>
          <a:p>
            <a:r>
              <a:rPr lang="en-US" i="1" dirty="0" smtClean="0"/>
              <a:t>#</a:t>
            </a:r>
            <a:r>
              <a:rPr lang="en-US" i="1" dirty="0" err="1" smtClean="0"/>
              <a:t>VersatileStyle</a:t>
            </a:r>
            <a:r>
              <a:rPr lang="en-US" i="1" dirty="0" smtClean="0"/>
              <a:t> #</a:t>
            </a:r>
            <a:r>
              <a:rPr lang="en-US" i="1" dirty="0" err="1" smtClean="0"/>
              <a:t>AllenSolly</a:t>
            </a:r>
            <a:endParaRPr lang="en-US" i="1" dirty="0" smtClean="0"/>
          </a:p>
          <a:p>
            <a:r>
              <a:rPr lang="en-US" i="1" dirty="0" smtClean="0"/>
              <a:t>#</a:t>
            </a:r>
            <a:r>
              <a:rPr lang="en-US" i="1" dirty="0" err="1" smtClean="0"/>
              <a:t>StyleUnveiled</a:t>
            </a:r>
            <a:endParaRPr lang="en-US" i="1" dirty="0"/>
          </a:p>
        </p:txBody>
      </p:sp>
    </p:spTree>
  </p:cSld>
  <p:clrMapOvr>
    <a:masterClrMapping/>
  </p:clrMapOvr>
  <p:transition advTm="8000">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86742" cy="6429420"/>
          </a:xfrm>
        </p:spPr>
        <p:txBody>
          <a:bodyPr/>
          <a:lstStyle/>
          <a:p>
            <a:pPr>
              <a:buFont typeface="Wingdings" pitchFamily="2" charset="2"/>
              <a:buChar char="Ø"/>
            </a:pPr>
            <a:r>
              <a:rPr lang="en-US" sz="2400" b="1" dirty="0" smtClean="0"/>
              <a:t>Format 3:</a:t>
            </a:r>
            <a:r>
              <a:rPr lang="en-US" sz="2400" dirty="0" smtClean="0"/>
              <a:t> Meme</a:t>
            </a:r>
            <a:endParaRPr lang="en-US" sz="2400" dirty="0"/>
          </a:p>
        </p:txBody>
      </p:sp>
      <p:pic>
        <p:nvPicPr>
          <p:cNvPr id="4" name="Picture 3" descr="IMG-20231012-WA0099.jpg"/>
          <p:cNvPicPr>
            <a:picLocks noChangeAspect="1"/>
          </p:cNvPicPr>
          <p:nvPr/>
        </p:nvPicPr>
        <p:blipFill>
          <a:blip r:embed="rId2" cstate="print"/>
          <a:srcRect t="1471"/>
          <a:stretch>
            <a:fillRect/>
          </a:stretch>
        </p:blipFill>
        <p:spPr>
          <a:xfrm>
            <a:off x="357158" y="785794"/>
            <a:ext cx="7500990" cy="4786346"/>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85720" y="5643578"/>
            <a:ext cx="7786742" cy="1077218"/>
          </a:xfrm>
          <a:prstGeom prst="rect">
            <a:avLst/>
          </a:prstGeom>
          <a:noFill/>
        </p:spPr>
        <p:txBody>
          <a:bodyPr wrap="square" rtlCol="0">
            <a:spAutoFit/>
          </a:bodyPr>
          <a:lstStyle/>
          <a:p>
            <a:r>
              <a:rPr lang="en-US" sz="2400" b="1" dirty="0" smtClean="0"/>
              <a:t>Caption:</a:t>
            </a:r>
          </a:p>
          <a:p>
            <a:r>
              <a:rPr lang="en-US" sz="2000" dirty="0" smtClean="0"/>
              <a:t>“Dressed in Allen </a:t>
            </a:r>
            <a:r>
              <a:rPr lang="en-US" sz="2000" dirty="0" err="1" smtClean="0"/>
              <a:t>Solly</a:t>
            </a:r>
            <a:r>
              <a:rPr lang="en-US" sz="2000" dirty="0" smtClean="0"/>
              <a:t>, feeling like you can conquer the world.🌍 #</a:t>
            </a:r>
            <a:r>
              <a:rPr lang="en-US" sz="2000" dirty="0" err="1" smtClean="0"/>
              <a:t>FashionEmpowerment</a:t>
            </a:r>
            <a:r>
              <a:rPr lang="en-US" sz="2000" dirty="0" smtClean="0"/>
              <a:t> #</a:t>
            </a:r>
            <a:r>
              <a:rPr lang="en-US" sz="2000" dirty="0" err="1" smtClean="0"/>
              <a:t>AllenSollyFeels</a:t>
            </a:r>
            <a:r>
              <a:rPr lang="en-US" sz="2000" dirty="0" smtClean="0"/>
              <a:t>"</a:t>
            </a:r>
            <a:endParaRPr lang="en-US" sz="2000" dirty="0"/>
          </a:p>
        </p:txBody>
      </p:sp>
    </p:spTree>
  </p:cSld>
  <p:clrMapOvr>
    <a:masterClrMapping/>
  </p:clrMapOvr>
  <p:transition advTm="9000">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71546"/>
            <a:ext cx="7239000" cy="5572164"/>
          </a:xfrm>
        </p:spPr>
        <p:txBody>
          <a:bodyPr anchor="t"/>
          <a:lstStyle/>
          <a:p>
            <a:r>
              <a:rPr lang="en-US" dirty="0" smtClean="0"/>
              <a:t>https://instagram.com/stories/allensolly.india/3211283458198670564?igshid=NjZiM2M3MzIxNA==</a:t>
            </a:r>
            <a:endParaRPr lang="en-US" dirty="0"/>
          </a:p>
        </p:txBody>
      </p:sp>
      <p:pic>
        <p:nvPicPr>
          <p:cNvPr id="7" name="Picture 2" descr="C:\Users\Administrator\Downloads\20231011_195049_0000.jpg"/>
          <p:cNvPicPr>
            <a:picLocks noChangeAspect="1" noChangeArrowheads="1"/>
          </p:cNvPicPr>
          <p:nvPr/>
        </p:nvPicPr>
        <p:blipFill>
          <a:blip r:embed="rId2" cstate="print"/>
          <a:srcRect/>
          <a:stretch>
            <a:fillRect/>
          </a:stretch>
        </p:blipFill>
        <p:spPr bwMode="auto">
          <a:xfrm>
            <a:off x="4857752" y="2357430"/>
            <a:ext cx="2857520" cy="4286280"/>
          </a:xfrm>
          <a:prstGeom prst="rect">
            <a:avLst/>
          </a:prstGeom>
          <a:ln>
            <a:noFill/>
          </a:ln>
          <a:effectLst>
            <a:outerShdw blurRad="190500" algn="tl" rotWithShape="0">
              <a:srgbClr val="000000">
                <a:alpha val="70000"/>
              </a:srgbClr>
            </a:outerShdw>
          </a:effectLst>
        </p:spPr>
      </p:pic>
      <p:sp>
        <p:nvSpPr>
          <p:cNvPr id="8" name="TextBox 7"/>
          <p:cNvSpPr txBox="1"/>
          <p:nvPr/>
        </p:nvSpPr>
        <p:spPr>
          <a:xfrm>
            <a:off x="1857356" y="357166"/>
            <a:ext cx="3714776" cy="523220"/>
          </a:xfrm>
          <a:prstGeom prst="rect">
            <a:avLst/>
          </a:prstGeom>
          <a:noFill/>
        </p:spPr>
        <p:txBody>
          <a:bodyPr wrap="square" rtlCol="0">
            <a:spAutoFit/>
          </a:bodyPr>
          <a:lstStyle/>
          <a:p>
            <a:pPr algn="ctr"/>
            <a:r>
              <a:rPr lang="en-US" sz="2800" b="1" u="sng" dirty="0" err="1" smtClean="0">
                <a:solidFill>
                  <a:schemeClr val="accent1">
                    <a:lumMod val="50000"/>
                  </a:schemeClr>
                </a:solidFill>
              </a:rPr>
              <a:t>Instagram</a:t>
            </a:r>
            <a:r>
              <a:rPr lang="en-US" sz="2800" b="1" u="sng" dirty="0" smtClean="0">
                <a:solidFill>
                  <a:schemeClr val="accent1">
                    <a:lumMod val="50000"/>
                  </a:schemeClr>
                </a:solidFill>
              </a:rPr>
              <a:t> Story</a:t>
            </a:r>
            <a:endParaRPr lang="en-US" sz="2800" b="1" u="sng" dirty="0">
              <a:solidFill>
                <a:schemeClr val="accent1">
                  <a:lumMod val="50000"/>
                </a:schemeClr>
              </a:solidFill>
            </a:endParaRPr>
          </a:p>
        </p:txBody>
      </p:sp>
      <p:pic>
        <p:nvPicPr>
          <p:cNvPr id="6" name="Picture 5" descr="Screenshot_2023-10-12-17-25-37-06.jpg"/>
          <p:cNvPicPr>
            <a:picLocks noChangeAspect="1"/>
          </p:cNvPicPr>
          <p:nvPr/>
        </p:nvPicPr>
        <p:blipFill>
          <a:blip r:embed="rId3" cstate="print"/>
          <a:srcRect t="12599" b="24107"/>
          <a:stretch>
            <a:fillRect/>
          </a:stretch>
        </p:blipFill>
        <p:spPr>
          <a:xfrm>
            <a:off x="1288536" y="2445256"/>
            <a:ext cx="2857520" cy="414340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8000">
    <p:newsfla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23-10-12-17-25-28-92.jpg"/>
          <p:cNvPicPr>
            <a:picLocks noChangeAspect="1"/>
          </p:cNvPicPr>
          <p:nvPr/>
        </p:nvPicPr>
        <p:blipFill>
          <a:blip r:embed="rId3" cstate="print"/>
          <a:srcRect t="3124" b="12500"/>
          <a:stretch>
            <a:fillRect/>
          </a:stretch>
        </p:blipFill>
        <p:spPr>
          <a:xfrm rot="21125535">
            <a:off x="5558208" y="1807371"/>
            <a:ext cx="2869661" cy="4804657"/>
          </a:xfrm>
          <a:prstGeom prst="rect">
            <a:avLst/>
          </a:prstGeom>
        </p:spPr>
      </p:pic>
      <p:pic>
        <p:nvPicPr>
          <p:cNvPr id="6" name="VID-20231014-WA0022.mp4">
            <a:hlinkClick r:id="" action="ppaction://media"/>
          </p:cNvPr>
          <p:cNvPicPr>
            <a:picLocks noRot="1" noChangeAspect="1"/>
          </p:cNvPicPr>
          <p:nvPr>
            <a:videoFile r:link="rId1"/>
          </p:nvPr>
        </p:nvPicPr>
        <p:blipFill>
          <a:blip r:embed="rId4"/>
          <a:stretch>
            <a:fillRect/>
          </a:stretch>
        </p:blipFill>
        <p:spPr>
          <a:xfrm>
            <a:off x="1285852" y="1857363"/>
            <a:ext cx="3357586" cy="4871791"/>
          </a:xfrm>
          <a:prstGeom prst="rect">
            <a:avLst/>
          </a:prstGeom>
        </p:spPr>
      </p:pic>
      <p:sp>
        <p:nvSpPr>
          <p:cNvPr id="5" name="TextBox 4"/>
          <p:cNvSpPr txBox="1"/>
          <p:nvPr/>
        </p:nvSpPr>
        <p:spPr>
          <a:xfrm>
            <a:off x="500034" y="928670"/>
            <a:ext cx="7500990" cy="830997"/>
          </a:xfrm>
          <a:prstGeom prst="rect">
            <a:avLst/>
          </a:prstGeom>
          <a:noFill/>
        </p:spPr>
        <p:txBody>
          <a:bodyPr wrap="square" rtlCol="0">
            <a:spAutoFit/>
          </a:bodyPr>
          <a:lstStyle/>
          <a:p>
            <a:pPr>
              <a:buFont typeface="Wingdings" pitchFamily="2" charset="2"/>
              <a:buChar char="Ø"/>
            </a:pPr>
            <a:r>
              <a:rPr lang="en-US" sz="2400" dirty="0" smtClean="0"/>
              <a:t>https://</a:t>
            </a:r>
            <a:r>
              <a:rPr lang="en-US" sz="2400" dirty="0" smtClean="0"/>
              <a:t>instagram.com/stories/allensolly.india/321331009210668903 7?igshid=MTc4MmM1YmI2Ng</a:t>
            </a:r>
            <a:r>
              <a:rPr lang="en-US" sz="2400" dirty="0" smtClean="0"/>
              <a:t>==</a:t>
            </a:r>
            <a:endParaRPr lang="en-US" sz="2400" dirty="0"/>
          </a:p>
        </p:txBody>
      </p:sp>
      <p:sp>
        <p:nvSpPr>
          <p:cNvPr id="7" name="TextBox 6"/>
          <p:cNvSpPr txBox="1"/>
          <p:nvPr/>
        </p:nvSpPr>
        <p:spPr>
          <a:xfrm>
            <a:off x="1785918" y="285728"/>
            <a:ext cx="4815742" cy="523220"/>
          </a:xfrm>
          <a:prstGeom prst="rect">
            <a:avLst/>
          </a:prstGeom>
          <a:noFill/>
        </p:spPr>
        <p:txBody>
          <a:bodyPr wrap="none" rtlCol="0">
            <a:spAutoFit/>
          </a:bodyPr>
          <a:lstStyle/>
          <a:p>
            <a:r>
              <a:rPr lang="en-US" sz="2800" b="1" u="sng" dirty="0" err="1" smtClean="0">
                <a:solidFill>
                  <a:schemeClr val="tx2">
                    <a:lumMod val="50000"/>
                  </a:schemeClr>
                </a:solidFill>
              </a:rPr>
              <a:t>Instagram</a:t>
            </a:r>
            <a:r>
              <a:rPr lang="en-US" sz="2800" b="1" u="sng" dirty="0" smtClean="0">
                <a:solidFill>
                  <a:schemeClr val="tx2">
                    <a:lumMod val="50000"/>
                  </a:schemeClr>
                </a:solidFill>
              </a:rPr>
              <a:t> Story(video) link</a:t>
            </a:r>
            <a:endParaRPr lang="en-US" sz="2800" b="1" u="sng" dirty="0">
              <a:solidFill>
                <a:schemeClr val="tx2">
                  <a:lumMod val="50000"/>
                </a:schemeClr>
              </a:solidFill>
            </a:endParaRPr>
          </a:p>
        </p:txBody>
      </p:sp>
    </p:spTree>
  </p:cSld>
  <p:clrMapOvr>
    <a:masterClrMapping/>
  </p:clrMapOvr>
  <p:transition advTm="6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Shot_20231014_171401495.mp4">
            <a:hlinkClick r:id="" action="ppaction://media"/>
          </p:cNvPr>
          <p:cNvPicPr>
            <a:picLocks noGrp="1" noRot="1" noChangeAspect="1"/>
          </p:cNvPicPr>
          <p:nvPr>
            <p:ph idx="1"/>
            <a:videoFile r:link="rId1"/>
          </p:nvPr>
        </p:nvPicPr>
        <p:blipFill>
          <a:blip r:embed="rId3"/>
          <a:stretch>
            <a:fillRect/>
          </a:stretch>
        </p:blipFill>
        <p:spPr>
          <a:xfrm>
            <a:off x="2357422" y="785794"/>
            <a:ext cx="4429156" cy="6000792"/>
          </a:xfrm>
          <a:prstGeom prst="rect">
            <a:avLst/>
          </a:prstGeom>
        </p:spPr>
      </p:pic>
      <p:sp>
        <p:nvSpPr>
          <p:cNvPr id="6" name="TextBox 5"/>
          <p:cNvSpPr txBox="1"/>
          <p:nvPr/>
        </p:nvSpPr>
        <p:spPr>
          <a:xfrm>
            <a:off x="142844" y="142852"/>
            <a:ext cx="2666114" cy="584775"/>
          </a:xfrm>
          <a:prstGeom prst="rect">
            <a:avLst/>
          </a:prstGeom>
          <a:noFill/>
        </p:spPr>
        <p:txBody>
          <a:bodyPr wrap="none" rtlCol="0">
            <a:spAutoFit/>
          </a:bodyPr>
          <a:lstStyle/>
          <a:p>
            <a:r>
              <a:rPr lang="en-US" sz="3200" b="1" u="sng" dirty="0" smtClean="0">
                <a:solidFill>
                  <a:schemeClr val="tx2">
                    <a:lumMod val="50000"/>
                  </a:schemeClr>
                </a:solidFill>
              </a:rPr>
              <a:t>TEAM VIDEO:</a:t>
            </a:r>
            <a:endParaRPr lang="en-US" sz="3200" b="1" u="sng" dirty="0">
              <a:solidFill>
                <a:schemeClr val="tx2">
                  <a:lumMod val="50000"/>
                </a:schemeClr>
              </a:solidFill>
            </a:endParaRPr>
          </a:p>
        </p:txBody>
      </p:sp>
    </p:spTree>
  </p:cSld>
  <p:clrMapOvr>
    <a:masterClrMapping/>
  </p:clrMapOvr>
  <p:transition advTm="534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rot="20803205">
            <a:off x="2389664" y="2126471"/>
            <a:ext cx="3669416" cy="707886"/>
          </a:xfrm>
          <a:prstGeom prst="rect">
            <a:avLst/>
          </a:prstGeom>
          <a:noFill/>
        </p:spPr>
        <p:txBody>
          <a:bodyPr wrap="square" rtlCol="0">
            <a:prstTxWarp prst="textPlain">
              <a:avLst/>
            </a:prstTxWarp>
            <a:spAutoFit/>
          </a:bodyPr>
          <a:lstStyle/>
          <a:p>
            <a:pPr algn="ctr"/>
            <a:r>
              <a:rPr lang="en-US" sz="4000" b="1" cap="all" dirty="0" smtClean="0">
                <a:ln w="9000" cmpd="sng">
                  <a:solidFill>
                    <a:schemeClr val="accent2">
                      <a:lumMod val="20000"/>
                      <a:lumOff val="80000"/>
                    </a:schemeClr>
                  </a:solidFill>
                  <a:prstDash val="solid"/>
                </a:ln>
                <a:solidFill>
                  <a:schemeClr val="accent2">
                    <a:lumMod val="40000"/>
                    <a:lumOff val="60000"/>
                  </a:schemeClr>
                </a:solidFill>
                <a:effectLst>
                  <a:reflection blurRad="12700" stA="28000" endPos="45000" dist="1000" dir="5400000" sy="-100000" algn="bl" rotWithShape="0"/>
                </a:effectLst>
                <a:latin typeface="Adobe Garamond Pro Bold" pitchFamily="18" charset="0"/>
                <a:cs typeface="Calibri" pitchFamily="34" charset="0"/>
              </a:rPr>
              <a:t>Thank you</a:t>
            </a:r>
            <a:endParaRPr lang="en-US" sz="4000" b="1" cap="all" dirty="0">
              <a:ln w="9000" cmpd="sng">
                <a:solidFill>
                  <a:schemeClr val="accent2">
                    <a:lumMod val="20000"/>
                    <a:lumOff val="80000"/>
                  </a:schemeClr>
                </a:solidFill>
                <a:prstDash val="solid"/>
              </a:ln>
              <a:solidFill>
                <a:schemeClr val="accent2">
                  <a:lumMod val="40000"/>
                  <a:lumOff val="60000"/>
                </a:schemeClr>
              </a:solidFill>
              <a:effectLst>
                <a:reflection blurRad="12700" stA="28000" endPos="45000" dist="1000" dir="5400000" sy="-100000" algn="bl" rotWithShape="0"/>
              </a:effectLst>
              <a:latin typeface="Adobe Garamond Pro Bold" pitchFamily="18" charset="0"/>
              <a:cs typeface="Calibri" pitchFamily="34" charset="0"/>
            </a:endParaRPr>
          </a:p>
        </p:txBody>
      </p:sp>
      <p:sp>
        <p:nvSpPr>
          <p:cNvPr id="3" name="TextBox 2"/>
          <p:cNvSpPr txBox="1"/>
          <p:nvPr/>
        </p:nvSpPr>
        <p:spPr>
          <a:xfrm>
            <a:off x="214282" y="5000636"/>
            <a:ext cx="2191626" cy="1631216"/>
          </a:xfrm>
          <a:prstGeom prst="rect">
            <a:avLst/>
          </a:prstGeom>
          <a:noFill/>
        </p:spPr>
        <p:txBody>
          <a:bodyPr wrap="none" rtlCol="0">
            <a:spAutoFit/>
          </a:bodyPr>
          <a:lstStyle/>
          <a:p>
            <a:r>
              <a:rPr lang="en-US" sz="2000" b="1" u="sng" dirty="0" smtClean="0">
                <a:solidFill>
                  <a:schemeClr val="bg1">
                    <a:lumMod val="75000"/>
                  </a:schemeClr>
                </a:solidFill>
              </a:rPr>
              <a:t>Project done by:</a:t>
            </a:r>
          </a:p>
          <a:p>
            <a:r>
              <a:rPr lang="en-US" sz="1600" i="1" dirty="0" err="1" smtClean="0">
                <a:solidFill>
                  <a:schemeClr val="bg1">
                    <a:lumMod val="75000"/>
                  </a:schemeClr>
                </a:solidFill>
              </a:rPr>
              <a:t>Varsha</a:t>
            </a:r>
            <a:r>
              <a:rPr lang="en-US" sz="1600" i="1" dirty="0" smtClean="0">
                <a:solidFill>
                  <a:schemeClr val="bg1">
                    <a:lumMod val="75000"/>
                  </a:schemeClr>
                </a:solidFill>
              </a:rPr>
              <a:t>  </a:t>
            </a:r>
            <a:r>
              <a:rPr lang="en-US" sz="1600" i="1" dirty="0" err="1" smtClean="0">
                <a:solidFill>
                  <a:schemeClr val="bg1">
                    <a:lumMod val="75000"/>
                  </a:schemeClr>
                </a:solidFill>
              </a:rPr>
              <a:t>Gurugubelli</a:t>
            </a:r>
            <a:endParaRPr lang="en-US" sz="1600" i="1" dirty="0" smtClean="0">
              <a:solidFill>
                <a:schemeClr val="bg1">
                  <a:lumMod val="75000"/>
                </a:schemeClr>
              </a:solidFill>
            </a:endParaRPr>
          </a:p>
          <a:p>
            <a:r>
              <a:rPr lang="en-US" sz="1600" i="1" dirty="0" err="1" smtClean="0">
                <a:solidFill>
                  <a:schemeClr val="bg1">
                    <a:lumMod val="75000"/>
                  </a:schemeClr>
                </a:solidFill>
              </a:rPr>
              <a:t>Dummu</a:t>
            </a:r>
            <a:r>
              <a:rPr lang="en-US" sz="1600" i="1" dirty="0" smtClean="0">
                <a:solidFill>
                  <a:schemeClr val="bg1">
                    <a:lumMod val="75000"/>
                  </a:schemeClr>
                </a:solidFill>
              </a:rPr>
              <a:t>  </a:t>
            </a:r>
            <a:r>
              <a:rPr lang="en-US" sz="1600" i="1" dirty="0" err="1" smtClean="0">
                <a:solidFill>
                  <a:schemeClr val="bg1">
                    <a:lumMod val="75000"/>
                  </a:schemeClr>
                </a:solidFill>
              </a:rPr>
              <a:t>Raju</a:t>
            </a:r>
            <a:endParaRPr lang="en-US" sz="1600" i="1" dirty="0" smtClean="0">
              <a:solidFill>
                <a:schemeClr val="bg1">
                  <a:lumMod val="75000"/>
                </a:schemeClr>
              </a:solidFill>
            </a:endParaRPr>
          </a:p>
          <a:p>
            <a:r>
              <a:rPr lang="en-US" sz="1600" i="1" dirty="0" err="1" smtClean="0">
                <a:solidFill>
                  <a:schemeClr val="bg1">
                    <a:lumMod val="75000"/>
                  </a:schemeClr>
                </a:solidFill>
              </a:rPr>
              <a:t>Dalli</a:t>
            </a:r>
            <a:r>
              <a:rPr lang="en-US" sz="1600" i="1" dirty="0" smtClean="0">
                <a:solidFill>
                  <a:schemeClr val="bg1">
                    <a:lumMod val="75000"/>
                  </a:schemeClr>
                </a:solidFill>
              </a:rPr>
              <a:t>  </a:t>
            </a:r>
            <a:r>
              <a:rPr lang="en-US" sz="1600" i="1" dirty="0" err="1" smtClean="0">
                <a:solidFill>
                  <a:schemeClr val="bg1">
                    <a:lumMod val="75000"/>
                  </a:schemeClr>
                </a:solidFill>
              </a:rPr>
              <a:t>Sravani</a:t>
            </a:r>
            <a:endParaRPr lang="en-US" sz="1600" i="1" dirty="0" smtClean="0">
              <a:solidFill>
                <a:schemeClr val="bg1">
                  <a:lumMod val="75000"/>
                </a:schemeClr>
              </a:solidFill>
            </a:endParaRPr>
          </a:p>
          <a:p>
            <a:r>
              <a:rPr lang="en-US" sz="1600" i="1" dirty="0" err="1" smtClean="0">
                <a:solidFill>
                  <a:schemeClr val="bg1">
                    <a:lumMod val="75000"/>
                  </a:schemeClr>
                </a:solidFill>
              </a:rPr>
              <a:t>Ginni</a:t>
            </a:r>
            <a:r>
              <a:rPr lang="en-US" sz="1600" i="1" dirty="0" smtClean="0">
                <a:solidFill>
                  <a:schemeClr val="bg1">
                    <a:lumMod val="75000"/>
                  </a:schemeClr>
                </a:solidFill>
              </a:rPr>
              <a:t>  </a:t>
            </a:r>
            <a:r>
              <a:rPr lang="en-US" sz="1600" i="1" dirty="0" err="1" smtClean="0">
                <a:solidFill>
                  <a:schemeClr val="bg1">
                    <a:lumMod val="75000"/>
                  </a:schemeClr>
                </a:solidFill>
              </a:rPr>
              <a:t>Navya</a:t>
            </a:r>
            <a:endParaRPr lang="en-US" sz="1600" i="1" dirty="0" smtClean="0">
              <a:solidFill>
                <a:schemeClr val="bg1">
                  <a:lumMod val="75000"/>
                </a:schemeClr>
              </a:solidFill>
            </a:endParaRPr>
          </a:p>
          <a:p>
            <a:r>
              <a:rPr lang="en-US" sz="1600" i="1" dirty="0" err="1" smtClean="0">
                <a:solidFill>
                  <a:schemeClr val="bg1">
                    <a:lumMod val="75000"/>
                  </a:schemeClr>
                </a:solidFill>
              </a:rPr>
              <a:t>Dolai</a:t>
            </a:r>
            <a:r>
              <a:rPr lang="en-US" sz="1600" i="1" dirty="0" smtClean="0">
                <a:solidFill>
                  <a:schemeClr val="bg1">
                    <a:lumMod val="75000"/>
                  </a:schemeClr>
                </a:solidFill>
              </a:rPr>
              <a:t>  </a:t>
            </a:r>
            <a:r>
              <a:rPr lang="en-US" sz="1600" i="1" dirty="0" err="1" smtClean="0">
                <a:solidFill>
                  <a:schemeClr val="bg1">
                    <a:lumMod val="75000"/>
                  </a:schemeClr>
                </a:solidFill>
              </a:rPr>
              <a:t>Vijaylakshmi</a:t>
            </a:r>
            <a:endParaRPr lang="en-US" sz="1600" i="1" dirty="0">
              <a:solidFill>
                <a:schemeClr val="bg1">
                  <a:lumMod val="75000"/>
                </a:schemeClr>
              </a:solidFill>
            </a:endParaRPr>
          </a:p>
        </p:txBody>
      </p:sp>
    </p:spTree>
  </p:cSld>
  <p:clrMapOvr>
    <a:masterClrMapping/>
  </p:clrMapOvr>
  <p:transition spd="med" advClick="0" advTm="500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24252" y="1142984"/>
            <a:ext cx="5105400" cy="895336"/>
          </a:xfrm>
        </p:spPr>
        <p:txBody>
          <a:bodyPr/>
          <a:lstStyle/>
          <a:p>
            <a:pPr algn="ctr"/>
            <a:r>
              <a:rPr lang="en-US" u="sng" dirty="0" smtClean="0">
                <a:solidFill>
                  <a:schemeClr val="accent4">
                    <a:lumMod val="60000"/>
                    <a:lumOff val="40000"/>
                  </a:schemeClr>
                </a:solidFill>
              </a:rPr>
              <a:t>PART-1</a:t>
            </a:r>
            <a:endParaRPr lang="en-US" u="sng" dirty="0">
              <a:solidFill>
                <a:schemeClr val="accent4">
                  <a:lumMod val="60000"/>
                  <a:lumOff val="40000"/>
                </a:schemeClr>
              </a:solidFill>
            </a:endParaRPr>
          </a:p>
        </p:txBody>
      </p:sp>
      <p:sp>
        <p:nvSpPr>
          <p:cNvPr id="6" name="Subtitle 5"/>
          <p:cNvSpPr>
            <a:spLocks noGrp="1"/>
          </p:cNvSpPr>
          <p:nvPr>
            <p:ph type="subTitle" idx="1"/>
          </p:nvPr>
        </p:nvSpPr>
        <p:spPr>
          <a:xfrm>
            <a:off x="3357554" y="2500306"/>
            <a:ext cx="5114778" cy="2783748"/>
          </a:xfrm>
        </p:spPr>
        <p:txBody>
          <a:bodyPr>
            <a:normAutofit/>
          </a:bodyPr>
          <a:lstStyle/>
          <a:p>
            <a:pPr algn="ctr">
              <a:lnSpc>
                <a:spcPct val="150000"/>
              </a:lnSpc>
            </a:pPr>
            <a:r>
              <a:rPr lang="en-US" sz="2800" b="1" dirty="0" smtClean="0">
                <a:solidFill>
                  <a:schemeClr val="tx1"/>
                </a:solidFill>
              </a:rPr>
              <a:t>Brand Study</a:t>
            </a:r>
          </a:p>
          <a:p>
            <a:pPr algn="ctr">
              <a:lnSpc>
                <a:spcPct val="150000"/>
              </a:lnSpc>
            </a:pPr>
            <a:r>
              <a:rPr lang="en-US" sz="2800" b="1" dirty="0" smtClean="0">
                <a:solidFill>
                  <a:schemeClr val="tx1"/>
                </a:solidFill>
              </a:rPr>
              <a:t>Competitor Analysis </a:t>
            </a:r>
          </a:p>
          <a:p>
            <a:pPr algn="ctr">
              <a:lnSpc>
                <a:spcPct val="150000"/>
              </a:lnSpc>
            </a:pPr>
            <a:r>
              <a:rPr lang="en-US" sz="2800" b="1" dirty="0" smtClean="0">
                <a:solidFill>
                  <a:schemeClr val="tx1"/>
                </a:solidFill>
              </a:rPr>
              <a:t>Buyer’s/Audience’s Persona</a:t>
            </a:r>
            <a:endParaRPr lang="en-US" sz="2800" b="1" dirty="0">
              <a:solidFill>
                <a:schemeClr val="tx1"/>
              </a:solidFill>
            </a:endParaRPr>
          </a:p>
        </p:txBody>
      </p:sp>
    </p:spTree>
  </p:cSld>
  <p:clrMapOvr>
    <a:masterClrMapping/>
  </p:clrMapOvr>
  <p:transition advTm="5000">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001056" cy="6357982"/>
          </a:xfrm>
        </p:spPr>
        <p:txBody>
          <a:bodyPr>
            <a:normAutofit fontScale="77500" lnSpcReduction="20000"/>
          </a:bodyPr>
          <a:lstStyle/>
          <a:p>
            <a:pPr>
              <a:buFont typeface="Wingdings" pitchFamily="2" charset="2"/>
              <a:buChar char="Ø"/>
            </a:pPr>
            <a:r>
              <a:rPr lang="en-US" sz="4500" b="1" dirty="0" smtClean="0">
                <a:solidFill>
                  <a:schemeClr val="accent1">
                    <a:lumMod val="50000"/>
                  </a:schemeClr>
                </a:solidFill>
              </a:rPr>
              <a:t>Brand study:</a:t>
            </a:r>
          </a:p>
          <a:p>
            <a:r>
              <a:rPr lang="en-US" dirty="0" smtClean="0"/>
              <a:t>The logo is in </a:t>
            </a:r>
            <a:r>
              <a:rPr lang="en-US" dirty="0" err="1" smtClean="0"/>
              <a:t>honour</a:t>
            </a:r>
            <a:r>
              <a:rPr lang="en-US" dirty="0" smtClean="0"/>
              <a:t> of the brand's heritage and its roots.</a:t>
            </a:r>
          </a:p>
          <a:p>
            <a:r>
              <a:rPr lang="en-US" dirty="0" smtClean="0"/>
              <a:t>Allen </a:t>
            </a:r>
            <a:r>
              <a:rPr lang="en-US" dirty="0" err="1" smtClean="0"/>
              <a:t>Solly</a:t>
            </a:r>
            <a:r>
              <a:rPr lang="en-US" dirty="0" smtClean="0"/>
              <a:t> is a brand that transformed the dressing lifestyles of Indian officials.</a:t>
            </a:r>
          </a:p>
          <a:p>
            <a:r>
              <a:rPr lang="en-US" dirty="0" smtClean="0"/>
              <a:t>Allen </a:t>
            </a:r>
            <a:r>
              <a:rPr lang="en-US" dirty="0" err="1" smtClean="0"/>
              <a:t>Solly</a:t>
            </a:r>
            <a:r>
              <a:rPr lang="en-US" dirty="0" smtClean="0"/>
              <a:t> brand has progressed swiftly  in the past years becoming one of the fastest  growing brands in India.</a:t>
            </a:r>
          </a:p>
          <a:p>
            <a:r>
              <a:rPr lang="en-US" dirty="0" smtClean="0"/>
              <a:t>Allen </a:t>
            </a:r>
            <a:r>
              <a:rPr lang="en-US" dirty="0" err="1" smtClean="0"/>
              <a:t>Solly</a:t>
            </a:r>
            <a:r>
              <a:rPr lang="en-US" dirty="0" smtClean="0"/>
              <a:t> (www.allensolly.com) is a fashion brand and a business that can be found in online . Allen </a:t>
            </a:r>
            <a:r>
              <a:rPr lang="en-US" dirty="0" err="1" smtClean="0"/>
              <a:t>Solly</a:t>
            </a:r>
            <a:r>
              <a:rPr lang="en-US" dirty="0" smtClean="0"/>
              <a:t> is known for its classy look. </a:t>
            </a:r>
          </a:p>
          <a:p>
            <a:pPr>
              <a:buFont typeface="Wingdings" pitchFamily="2" charset="2"/>
              <a:buChar char="Ø"/>
            </a:pPr>
            <a:r>
              <a:rPr lang="en-US" sz="3800" b="1" dirty="0" smtClean="0"/>
              <a:t>Values:</a:t>
            </a:r>
          </a:p>
          <a:p>
            <a:r>
              <a:rPr lang="en-US" dirty="0" smtClean="0"/>
              <a:t>The brand’s new look and logo are being represented across various touch points like product, advertising and communication. It had launched the concept of ‘Friday dressing’ . It targets young professionals  and believe in looking distinct.</a:t>
            </a:r>
          </a:p>
          <a:p>
            <a:pPr>
              <a:buFont typeface="Wingdings" pitchFamily="2" charset="2"/>
              <a:buChar char="Ø"/>
            </a:pPr>
            <a:r>
              <a:rPr lang="en-US" sz="3400" b="1" dirty="0" smtClean="0"/>
              <a:t>Mission:</a:t>
            </a:r>
          </a:p>
          <a:p>
            <a:r>
              <a:rPr lang="en-US" dirty="0" smtClean="0"/>
              <a:t>Investing in promising sectors.</a:t>
            </a:r>
          </a:p>
          <a:p>
            <a:r>
              <a:rPr lang="en-US" dirty="0" smtClean="0"/>
              <a:t>Building leadership in business.</a:t>
            </a:r>
          </a:p>
          <a:p>
            <a:r>
              <a:rPr lang="en-US" dirty="0" smtClean="0"/>
              <a:t>A platform to  drive synergy of resources.</a:t>
            </a:r>
          </a:p>
          <a:p>
            <a:r>
              <a:rPr lang="en-US" dirty="0" smtClean="0"/>
              <a:t>Delivering best value to all the stakeholders.</a:t>
            </a:r>
          </a:p>
          <a:p>
            <a:r>
              <a:rPr lang="en-US" dirty="0" smtClean="0"/>
              <a:t>To be a responsible corporate citizen.</a:t>
            </a:r>
          </a:p>
          <a:p>
            <a:endParaRPr lang="en-US" dirty="0" smtClean="0"/>
          </a:p>
        </p:txBody>
      </p:sp>
    </p:spTree>
  </p:cSld>
  <p:clrMapOvr>
    <a:masterClrMapping/>
  </p:clrMapOvr>
  <p:transition advTm="10000">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001056" cy="6500858"/>
          </a:xfrm>
        </p:spPr>
        <p:txBody>
          <a:bodyPr>
            <a:normAutofit fontScale="92500" lnSpcReduction="20000"/>
          </a:bodyPr>
          <a:lstStyle/>
          <a:p>
            <a:pPr>
              <a:buFont typeface="Wingdings" pitchFamily="2" charset="2"/>
              <a:buChar char="Ø"/>
            </a:pPr>
            <a:r>
              <a:rPr lang="en-US" sz="2800" b="1" dirty="0" smtClean="0"/>
              <a:t>Unique selling point (USP):</a:t>
            </a:r>
          </a:p>
          <a:p>
            <a:r>
              <a:rPr lang="en-US" sz="2200" dirty="0" smtClean="0"/>
              <a:t>The unique selling point of Allen </a:t>
            </a:r>
            <a:r>
              <a:rPr lang="en-US" sz="2200" dirty="0" err="1" smtClean="0"/>
              <a:t>Solly</a:t>
            </a:r>
            <a:r>
              <a:rPr lang="en-US" sz="2200" dirty="0" smtClean="0"/>
              <a:t> is "STYLISH OFFICE WEAR“. </a:t>
            </a:r>
          </a:p>
          <a:p>
            <a:r>
              <a:rPr lang="en-US" sz="2200" dirty="0" smtClean="0"/>
              <a:t>It is farther different from any other brands.</a:t>
            </a:r>
          </a:p>
          <a:p>
            <a:endParaRPr lang="en-US" dirty="0" smtClean="0"/>
          </a:p>
          <a:p>
            <a:pPr>
              <a:buFont typeface="Wingdings" pitchFamily="2" charset="2"/>
              <a:buChar char="Ø"/>
            </a:pPr>
            <a:r>
              <a:rPr lang="en-US" sz="2800" b="1" dirty="0" smtClean="0"/>
              <a:t>Brand identity:</a:t>
            </a:r>
          </a:p>
          <a:p>
            <a:pPr>
              <a:buFont typeface="Wingdings" pitchFamily="2" charset="2"/>
              <a:buChar char="§"/>
            </a:pPr>
            <a:r>
              <a:rPr lang="en-US" b="1" u="sng" dirty="0" smtClean="0"/>
              <a:t>Tagline:</a:t>
            </a:r>
          </a:p>
          <a:p>
            <a:r>
              <a:rPr lang="en-US" sz="2200" dirty="0" smtClean="0"/>
              <a:t>“Because your fashion, your way”</a:t>
            </a:r>
          </a:p>
          <a:p>
            <a:r>
              <a:rPr lang="en-US" sz="2200" dirty="0" smtClean="0"/>
              <a:t>As its new brand mark, Allen </a:t>
            </a:r>
            <a:r>
              <a:rPr lang="en-US" sz="2200" dirty="0" err="1" smtClean="0"/>
              <a:t>Solly</a:t>
            </a:r>
            <a:r>
              <a:rPr lang="en-US" sz="2200" dirty="0" smtClean="0"/>
              <a:t> has adopted a contemporary version of the Stag.</a:t>
            </a:r>
          </a:p>
          <a:p>
            <a:r>
              <a:rPr lang="en-US" sz="2200" dirty="0" smtClean="0"/>
              <a:t>The brand’s new look and logo are being represented across various touch points like product, advertising and communication. Also, the Stag will be integrated into the new retail identity.</a:t>
            </a:r>
          </a:p>
          <a:p>
            <a:endParaRPr lang="en-US" dirty="0" smtClean="0"/>
          </a:p>
          <a:p>
            <a:pPr>
              <a:buFont typeface="Wingdings" pitchFamily="2" charset="2"/>
              <a:buChar char="Ø"/>
            </a:pPr>
            <a:r>
              <a:rPr lang="en-US" sz="2800" b="1" dirty="0" smtClean="0"/>
              <a:t>Goal:</a:t>
            </a:r>
          </a:p>
          <a:p>
            <a:r>
              <a:rPr lang="en-US" sz="2200" dirty="0" smtClean="0"/>
              <a:t>Allen </a:t>
            </a:r>
            <a:r>
              <a:rPr lang="en-US" sz="2200" dirty="0" err="1" smtClean="0"/>
              <a:t>Solly</a:t>
            </a:r>
            <a:r>
              <a:rPr lang="en-US" sz="2200" dirty="0" smtClean="0"/>
              <a:t> focuses on its pricing strategy, especially keeping in mind the young working population and their purchasing power. Ideas of “Friday dressing” were introduced to encourage active people to look cool in the office.</a:t>
            </a:r>
          </a:p>
          <a:p>
            <a:endParaRPr lang="en-US" dirty="0" smtClean="0"/>
          </a:p>
          <a:p>
            <a:endParaRPr lang="en-US" dirty="0"/>
          </a:p>
        </p:txBody>
      </p:sp>
    </p:spTree>
  </p:cSld>
  <p:clrMapOvr>
    <a:masterClrMapping/>
  </p:clrMapOvr>
  <p:transition spd="med" advTm="10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15304" cy="6429420"/>
          </a:xfrm>
        </p:spPr>
        <p:txBody>
          <a:bodyPr>
            <a:normAutofit/>
          </a:bodyPr>
          <a:lstStyle/>
          <a:p>
            <a:pPr>
              <a:buFont typeface="Wingdings" pitchFamily="2" charset="2"/>
              <a:buChar char="Ø"/>
            </a:pPr>
            <a:r>
              <a:rPr lang="en-US" sz="3100" b="1" dirty="0" smtClean="0"/>
              <a:t>Smart goals of Allen </a:t>
            </a:r>
            <a:r>
              <a:rPr lang="en-US" sz="3100" b="1" dirty="0" err="1" smtClean="0"/>
              <a:t>Solly</a:t>
            </a:r>
            <a:r>
              <a:rPr lang="en-US" sz="3100" b="1" dirty="0" smtClean="0"/>
              <a:t>:</a:t>
            </a:r>
          </a:p>
          <a:p>
            <a:endParaRPr lang="en-US" dirty="0" smtClean="0"/>
          </a:p>
          <a:p>
            <a:r>
              <a:rPr lang="en-US" b="1" dirty="0" smtClean="0"/>
              <a:t>Specific</a:t>
            </a:r>
            <a:r>
              <a:rPr lang="en-US" sz="2400" b="1" dirty="0" smtClean="0"/>
              <a:t>: </a:t>
            </a:r>
            <a:r>
              <a:rPr lang="en-US" sz="2400" dirty="0" smtClean="0"/>
              <a:t>Increase online sales by 30% within the next fiscal year.</a:t>
            </a:r>
          </a:p>
          <a:p>
            <a:endParaRPr lang="en-US" dirty="0" smtClean="0"/>
          </a:p>
          <a:p>
            <a:endParaRPr lang="en-US" dirty="0"/>
          </a:p>
        </p:txBody>
      </p:sp>
      <p:pic>
        <p:nvPicPr>
          <p:cNvPr id="4" name="Picture 3" descr="IMG_20231012_121146.jpg"/>
          <p:cNvPicPr>
            <a:picLocks noChangeAspect="1"/>
          </p:cNvPicPr>
          <p:nvPr/>
        </p:nvPicPr>
        <p:blipFill>
          <a:blip r:embed="rId2" cstate="print"/>
          <a:srcRect r="2984" b="7303"/>
          <a:stretch>
            <a:fillRect/>
          </a:stretch>
        </p:blipFill>
        <p:spPr>
          <a:xfrm>
            <a:off x="1500166" y="2357430"/>
            <a:ext cx="4643470" cy="3857652"/>
          </a:xfrm>
          <a:prstGeom prst="rect">
            <a:avLst/>
          </a:prstGeom>
          <a:ln>
            <a:noFill/>
          </a:ln>
          <a:effectLst>
            <a:outerShdw blurRad="190500" algn="tl" rotWithShape="0">
              <a:srgbClr val="000000">
                <a:alpha val="70000"/>
              </a:srgbClr>
            </a:outerShdw>
          </a:effectLst>
        </p:spPr>
      </p:pic>
    </p:spTree>
  </p:cSld>
  <p:clrMapOvr>
    <a:masterClrMapping/>
  </p:clrMapOvr>
  <p:transition advTm="5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7643866" cy="6500834"/>
          </a:xfrm>
        </p:spPr>
        <p:txBody>
          <a:bodyPr>
            <a:normAutofit/>
          </a:bodyPr>
          <a:lstStyle/>
          <a:p>
            <a:r>
              <a:rPr lang="en-US" b="1" dirty="0" smtClean="0"/>
              <a:t>Measurable:</a:t>
            </a:r>
            <a:r>
              <a:rPr lang="en-US" dirty="0" smtClean="0"/>
              <a:t> </a:t>
            </a:r>
            <a:r>
              <a:rPr lang="en-US" sz="2000" dirty="0" smtClean="0"/>
              <a:t>Track customer satisfaction through post-purchase surveys, aiming for an 85% satisfaction rate.</a:t>
            </a:r>
          </a:p>
          <a:p>
            <a:endParaRPr lang="en-US" dirty="0" smtClean="0"/>
          </a:p>
          <a:p>
            <a:r>
              <a:rPr lang="en-US" b="1" dirty="0" smtClean="0"/>
              <a:t>Achievable</a:t>
            </a:r>
            <a:r>
              <a:rPr lang="en-US" sz="2200" b="1" dirty="0" smtClean="0"/>
              <a:t>:</a:t>
            </a:r>
            <a:r>
              <a:rPr lang="en-US" sz="2200" dirty="0" smtClean="0"/>
              <a:t> </a:t>
            </a:r>
            <a:r>
              <a:rPr lang="en-US" sz="2000" dirty="0" smtClean="0"/>
              <a:t>Expand product offerings to include sustainable and eco-friendly fashion lines to meet growing consumer demand for environmentally conscious products.</a:t>
            </a:r>
          </a:p>
          <a:p>
            <a:endParaRPr lang="en-US" dirty="0" smtClean="0"/>
          </a:p>
          <a:p>
            <a:r>
              <a:rPr lang="en-US" b="1" dirty="0" smtClean="0"/>
              <a:t>Relevant</a:t>
            </a:r>
            <a:r>
              <a:rPr lang="en-US" sz="2000" b="1" dirty="0" smtClean="0"/>
              <a:t>:</a:t>
            </a:r>
            <a:r>
              <a:rPr lang="en-US" sz="2000" dirty="0" smtClean="0"/>
              <a:t> Enhance brand visibility and customer engagement by collaborating with influencers and leveraging social media marketing strategies.</a:t>
            </a:r>
          </a:p>
          <a:p>
            <a:endParaRPr lang="en-US" dirty="0" smtClean="0"/>
          </a:p>
          <a:p>
            <a:r>
              <a:rPr lang="en-US" sz="2400" b="1" dirty="0" smtClean="0"/>
              <a:t>Time-bound:</a:t>
            </a:r>
            <a:r>
              <a:rPr lang="en-US" sz="2000" dirty="0" smtClean="0"/>
              <a:t> Launch a new marketing campaign by Q1 of the next year to promote the upcoming seasonal collection and achieve a 20% increase in foot traffic to physical stores.</a:t>
            </a:r>
          </a:p>
          <a:p>
            <a:endParaRPr lang="en-US" dirty="0"/>
          </a:p>
        </p:txBody>
      </p:sp>
    </p:spTree>
  </p:cSld>
  <p:clrMapOvr>
    <a:masterClrMapping/>
  </p:clrMapOvr>
  <p:transition advTm="10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7786742" cy="6429420"/>
          </a:xfrm>
        </p:spPr>
        <p:txBody>
          <a:bodyPr>
            <a:normAutofit/>
          </a:bodyPr>
          <a:lstStyle/>
          <a:p>
            <a:pPr>
              <a:buFont typeface="Wingdings" pitchFamily="2" charset="2"/>
              <a:buChar char="Ø"/>
            </a:pPr>
            <a:r>
              <a:rPr lang="en-US" sz="2800" b="1" dirty="0" smtClean="0"/>
              <a:t>KPIs of Allen </a:t>
            </a:r>
            <a:r>
              <a:rPr lang="en-US" sz="2800" b="1" dirty="0" err="1" smtClean="0"/>
              <a:t>Solly</a:t>
            </a:r>
            <a:r>
              <a:rPr lang="en-US" sz="2800" b="1" dirty="0" smtClean="0"/>
              <a:t>:</a:t>
            </a:r>
          </a:p>
          <a:p>
            <a:r>
              <a:rPr lang="en-US" sz="2000" dirty="0" smtClean="0"/>
              <a:t>conversion</a:t>
            </a:r>
          </a:p>
          <a:p>
            <a:r>
              <a:rPr lang="en-US" sz="2000" dirty="0" smtClean="0"/>
              <a:t>average bill value</a:t>
            </a:r>
          </a:p>
          <a:p>
            <a:r>
              <a:rPr lang="en-US" sz="2000" dirty="0" smtClean="0"/>
              <a:t>Average basket size</a:t>
            </a:r>
          </a:p>
          <a:p>
            <a:r>
              <a:rPr lang="en-US" sz="2000" dirty="0" smtClean="0"/>
              <a:t>Average selling price</a:t>
            </a:r>
          </a:p>
          <a:p>
            <a:r>
              <a:rPr lang="en-US" sz="2000" dirty="0" smtClean="0"/>
              <a:t>Salesman </a:t>
            </a:r>
          </a:p>
          <a:p>
            <a:r>
              <a:rPr lang="en-US" sz="2000" dirty="0" smtClean="0"/>
              <a:t>performances </a:t>
            </a:r>
          </a:p>
          <a:p>
            <a:r>
              <a:rPr lang="en-US" sz="2000" dirty="0" smtClean="0"/>
              <a:t>Store sales tracker</a:t>
            </a:r>
          </a:p>
          <a:p>
            <a:r>
              <a:rPr lang="en-US" sz="2000" dirty="0" smtClean="0"/>
              <a:t>Having more potential customers trailing the product each month  will drive  more customers  and ultimately revenue  so the KPI will be about growing  trail sign ups in  each month. </a:t>
            </a:r>
          </a:p>
          <a:p>
            <a:r>
              <a:rPr lang="en-US" sz="2000" dirty="0" smtClean="0"/>
              <a:t>Our customer success team  are responsible for delighting our customers ensuring customers  don't leave  and make sure  revenue continues to grow  so the KPI will reduce  churn rate by a certain amount each month.</a:t>
            </a:r>
            <a:endParaRPr lang="en-US" sz="2000" dirty="0"/>
          </a:p>
        </p:txBody>
      </p:sp>
    </p:spTree>
  </p:cSld>
  <p:clrMapOvr>
    <a:masterClrMapping/>
  </p:clrMapOvr>
  <p:transition advTm="9000">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817</TotalTime>
  <Words>1989</Words>
  <Application>Microsoft Office PowerPoint</Application>
  <PresentationFormat>On-screen Show (4:3)</PresentationFormat>
  <Paragraphs>339</Paragraphs>
  <Slides>38</Slides>
  <Notes>0</Notes>
  <HiddenSlides>0</HiddenSlides>
  <MMClips>2</MMClips>
  <ScaleCrop>false</ScaleCrop>
  <HeadingPairs>
    <vt:vector size="6" baseType="variant">
      <vt:variant>
        <vt:lpstr>Theme</vt:lpstr>
      </vt:variant>
      <vt:variant>
        <vt:i4>1</vt:i4>
      </vt:variant>
      <vt:variant>
        <vt:lpstr>Slide Titles</vt:lpstr>
      </vt:variant>
      <vt:variant>
        <vt:i4>38</vt:i4>
      </vt:variant>
      <vt:variant>
        <vt:lpstr>Custom Shows</vt:lpstr>
      </vt:variant>
      <vt:variant>
        <vt:i4>1</vt:i4>
      </vt:variant>
    </vt:vector>
  </HeadingPairs>
  <TitlesOfParts>
    <vt:vector size="40" baseType="lpstr">
      <vt:lpstr>Opulent</vt:lpstr>
      <vt:lpstr>Slide 1</vt:lpstr>
      <vt:lpstr>ALLEN SOLLY</vt:lpstr>
      <vt:lpstr>Slide 3</vt:lpstr>
      <vt:lpstr>PART-1</vt:lpstr>
      <vt:lpstr>Slide 5</vt:lpstr>
      <vt:lpstr>Slide 6</vt:lpstr>
      <vt:lpstr>Slide 7</vt:lpstr>
      <vt:lpstr>Slide 8</vt:lpstr>
      <vt:lpstr>Slide 9</vt:lpstr>
      <vt:lpstr>Slide 10</vt:lpstr>
      <vt:lpstr>Slide 11</vt:lpstr>
      <vt:lpstr>Slide 12</vt:lpstr>
      <vt:lpstr>Slide 13</vt:lpstr>
      <vt:lpstr>Slide 14</vt:lpstr>
      <vt:lpstr>Slide 15</vt:lpstr>
      <vt:lpstr>PART-2</vt:lpstr>
      <vt:lpstr>Slide 17</vt:lpstr>
      <vt:lpstr>Slide 18</vt:lpstr>
      <vt:lpstr>Slide 19</vt:lpstr>
      <vt:lpstr>Slide 20</vt:lpstr>
      <vt:lpstr>Slide 21</vt:lpstr>
      <vt:lpstr>Slide 22</vt:lpstr>
      <vt:lpstr>Slide 23</vt:lpstr>
      <vt:lpstr>Slide 24</vt:lpstr>
      <vt:lpstr>Slide 25</vt:lpstr>
      <vt:lpstr>PART-3</vt:lpstr>
      <vt:lpstr>Slide 27</vt:lpstr>
      <vt:lpstr>Slide 28</vt:lpstr>
      <vt:lpstr>Slide 29</vt:lpstr>
      <vt:lpstr>Slide 30</vt:lpstr>
      <vt:lpstr>PART-4</vt:lpstr>
      <vt:lpstr>POST CREATION:</vt:lpstr>
      <vt:lpstr>Slide 33</vt:lpstr>
      <vt:lpstr>Slide 34</vt:lpstr>
      <vt:lpstr>Slide 35</vt:lpstr>
      <vt:lpstr>Slide 36</vt:lpstr>
      <vt:lpstr>Slide 37</vt:lpstr>
      <vt:lpstr>Slide 38</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101</cp:revision>
  <dcterms:created xsi:type="dcterms:W3CDTF">2023-10-10T16:26:33Z</dcterms:created>
  <dcterms:modified xsi:type="dcterms:W3CDTF">2023-10-14T13:34:11Z</dcterms:modified>
</cp:coreProperties>
</file>