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72" r:id="rId2"/>
    <p:sldId id="256" r:id="rId3"/>
    <p:sldId id="273" r:id="rId4"/>
    <p:sldId id="274" r:id="rId5"/>
    <p:sldId id="276" r:id="rId6"/>
    <p:sldId id="281" r:id="rId7"/>
    <p:sldId id="275" r:id="rId8"/>
    <p:sldId id="277" r:id="rId9"/>
    <p:sldId id="278" r:id="rId10"/>
    <p:sldId id="279" r:id="rId11"/>
    <p:sldId id="280" r:id="rId1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404" autoAdjust="0"/>
  </p:normalViewPr>
  <p:slideViewPr>
    <p:cSldViewPr>
      <p:cViewPr varScale="1">
        <p:scale>
          <a:sx n="103" d="100"/>
          <a:sy n="103" d="100"/>
        </p:scale>
        <p:origin x="874" y="58"/>
      </p:cViewPr>
      <p:guideLst>
        <p:guide orient="horz" pos="2880"/>
        <p:guide pos="2160"/>
      </p:guideLst>
    </p:cSldViewPr>
  </p:slideViewPr>
  <p:outlineViewPr>
    <p:cViewPr>
      <p:scale>
        <a:sx n="20" d="100"/>
        <a:sy n="20" d="100"/>
      </p:scale>
      <p:origin x="0" y="-510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S Panicker" userId="50879634dd2ae206" providerId="LiveId" clId="{DB0E4418-0D75-45EE-86CD-D0D54CB5D792}"/>
    <pc:docChg chg="custSel modSld">
      <pc:chgData name="Varsha S Panicker" userId="50879634dd2ae206" providerId="LiveId" clId="{DB0E4418-0D75-45EE-86CD-D0D54CB5D792}" dt="2024-07-15T04:48:14.004" v="109" actId="20577"/>
      <pc:docMkLst>
        <pc:docMk/>
      </pc:docMkLst>
      <pc:sldChg chg="modSp mod">
        <pc:chgData name="Varsha S Panicker" userId="50879634dd2ae206" providerId="LiveId" clId="{DB0E4418-0D75-45EE-86CD-D0D54CB5D792}" dt="2024-07-15T04:48:14.004" v="109" actId="20577"/>
        <pc:sldMkLst>
          <pc:docMk/>
          <pc:sldMk cId="2376798146" sldId="281"/>
        </pc:sldMkLst>
        <pc:spChg chg="mod">
          <ac:chgData name="Varsha S Panicker" userId="50879634dd2ae206" providerId="LiveId" clId="{DB0E4418-0D75-45EE-86CD-D0D54CB5D792}" dt="2024-07-15T04:48:14.004" v="109" actId="20577"/>
          <ac:spMkLst>
            <pc:docMk/>
            <pc:sldMk cId="2376798146" sldId="281"/>
            <ac:spMk id="3" creationId="{D620EF7B-DF10-4840-76DB-F663EAF278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008F75B-CB22-4664-9C32-0AD78C3A0E79}" type="datetimeFigureOut">
              <a:rPr lang="en-US" smtClean="0"/>
              <a:t>7/15/2024</a:t>
            </a:fld>
            <a:endParaRPr lang="en-US" dirty="0"/>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D17647D-9264-44D3-AABE-A3240DAAA41F}" type="slidenum">
              <a:rPr lang="en-US" smtClean="0"/>
              <a:t>‹#›</a:t>
            </a:fld>
            <a:endParaRPr lang="en-US" dirty="0"/>
          </a:p>
        </p:txBody>
      </p:sp>
    </p:spTree>
    <p:extLst>
      <p:ext uri="{BB962C8B-B14F-4D97-AF65-F5344CB8AC3E}">
        <p14:creationId xmlns:p14="http://schemas.microsoft.com/office/powerpoint/2010/main" val="183413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2</a:t>
            </a:fld>
            <a:endParaRPr lang="en-US" dirty="0"/>
          </a:p>
        </p:txBody>
      </p:sp>
    </p:spTree>
    <p:extLst>
      <p:ext uri="{BB962C8B-B14F-4D97-AF65-F5344CB8AC3E}">
        <p14:creationId xmlns:p14="http://schemas.microsoft.com/office/powerpoint/2010/main" val="369980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11</a:t>
            </a:fld>
            <a:endParaRPr lang="en-US" dirty="0"/>
          </a:p>
        </p:txBody>
      </p:sp>
    </p:spTree>
    <p:extLst>
      <p:ext uri="{BB962C8B-B14F-4D97-AF65-F5344CB8AC3E}">
        <p14:creationId xmlns:p14="http://schemas.microsoft.com/office/powerpoint/2010/main" val="160042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3</a:t>
            </a:fld>
            <a:endParaRPr lang="en-US" dirty="0"/>
          </a:p>
        </p:txBody>
      </p:sp>
    </p:spTree>
    <p:extLst>
      <p:ext uri="{BB962C8B-B14F-4D97-AF65-F5344CB8AC3E}">
        <p14:creationId xmlns:p14="http://schemas.microsoft.com/office/powerpoint/2010/main" val="321767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4</a:t>
            </a:fld>
            <a:endParaRPr lang="en-US" dirty="0"/>
          </a:p>
        </p:txBody>
      </p:sp>
    </p:spTree>
    <p:extLst>
      <p:ext uri="{BB962C8B-B14F-4D97-AF65-F5344CB8AC3E}">
        <p14:creationId xmlns:p14="http://schemas.microsoft.com/office/powerpoint/2010/main" val="181278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5</a:t>
            </a:fld>
            <a:endParaRPr lang="en-US" dirty="0"/>
          </a:p>
        </p:txBody>
      </p:sp>
    </p:spTree>
    <p:extLst>
      <p:ext uri="{BB962C8B-B14F-4D97-AF65-F5344CB8AC3E}">
        <p14:creationId xmlns:p14="http://schemas.microsoft.com/office/powerpoint/2010/main" val="4587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17647D-9264-44D3-AABE-A3240DAAA41F}" type="slidenum">
              <a:rPr lang="en-US" smtClean="0"/>
              <a:t>6</a:t>
            </a:fld>
            <a:endParaRPr lang="en-US" dirty="0"/>
          </a:p>
        </p:txBody>
      </p:sp>
    </p:spTree>
    <p:extLst>
      <p:ext uri="{BB962C8B-B14F-4D97-AF65-F5344CB8AC3E}">
        <p14:creationId xmlns:p14="http://schemas.microsoft.com/office/powerpoint/2010/main" val="230180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7</a:t>
            </a:fld>
            <a:endParaRPr lang="en-US" dirty="0"/>
          </a:p>
        </p:txBody>
      </p:sp>
    </p:spTree>
    <p:extLst>
      <p:ext uri="{BB962C8B-B14F-4D97-AF65-F5344CB8AC3E}">
        <p14:creationId xmlns:p14="http://schemas.microsoft.com/office/powerpoint/2010/main" val="398341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8</a:t>
            </a:fld>
            <a:endParaRPr lang="en-US" dirty="0"/>
          </a:p>
        </p:txBody>
      </p:sp>
    </p:spTree>
    <p:extLst>
      <p:ext uri="{BB962C8B-B14F-4D97-AF65-F5344CB8AC3E}">
        <p14:creationId xmlns:p14="http://schemas.microsoft.com/office/powerpoint/2010/main" val="101811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9</a:t>
            </a:fld>
            <a:endParaRPr lang="en-US" dirty="0"/>
          </a:p>
        </p:txBody>
      </p:sp>
    </p:spTree>
    <p:extLst>
      <p:ext uri="{BB962C8B-B14F-4D97-AF65-F5344CB8AC3E}">
        <p14:creationId xmlns:p14="http://schemas.microsoft.com/office/powerpoint/2010/main" val="316021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7647D-9264-44D3-AABE-A3240DAAA41F}" type="slidenum">
              <a:rPr lang="en-US" smtClean="0"/>
              <a:t>10</a:t>
            </a:fld>
            <a:endParaRPr lang="en-US" dirty="0"/>
          </a:p>
        </p:txBody>
      </p:sp>
    </p:spTree>
    <p:extLst>
      <p:ext uri="{BB962C8B-B14F-4D97-AF65-F5344CB8AC3E}">
        <p14:creationId xmlns:p14="http://schemas.microsoft.com/office/powerpoint/2010/main" val="390130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Saintgits Group of Institutions</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08-Jul-24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Saintgits Group of Institutions</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08-Jul-24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Saintgits Group of Institutions</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dirty="0"/>
              <a:t>08-Jul-24</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Saintgits Group of Institutions</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dirty="0"/>
              <a:t>08-Jul-24</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Saintgits Group of Institutions</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dirty="0"/>
              <a:t>08-Jul-24</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US" dirty="0"/>
              <a:t>Saintgits Group of Institutions</a:t>
            </a:r>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r>
              <a:rPr lang="en-US" dirty="0"/>
              <a:t>08-Jul-24</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B7B2-C096-CCE0-3DB1-D20D9E6DBF60}"/>
              </a:ext>
            </a:extLst>
          </p:cNvPr>
          <p:cNvSpPr>
            <a:spLocks noGrp="1"/>
          </p:cNvSpPr>
          <p:nvPr>
            <p:ph type="ctrTitle"/>
          </p:nvPr>
        </p:nvSpPr>
        <p:spPr>
          <a:xfrm>
            <a:off x="685800" y="1965693"/>
            <a:ext cx="7772400" cy="400110"/>
          </a:xfrm>
        </p:spPr>
        <p:txBody>
          <a:bodyPr/>
          <a:lstStyle/>
          <a:p>
            <a:pPr algn="ctr"/>
            <a:r>
              <a:rPr lang="en-IN" dirty="0"/>
              <a:t>Job Finder Project</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B6EA33-F613-CA7B-4616-A09A93CEA015}"/>
              </a:ext>
            </a:extLst>
          </p:cNvPr>
          <p:cNvSpPr>
            <a:spLocks noGrp="1"/>
          </p:cNvSpPr>
          <p:nvPr>
            <p:ph type="subTitle" idx="4"/>
          </p:nvPr>
        </p:nvSpPr>
        <p:spPr>
          <a:xfrm>
            <a:off x="1447800" y="2623809"/>
            <a:ext cx="5600700" cy="1107996"/>
          </a:xfrm>
        </p:spPr>
        <p:txBody>
          <a:bodyPr/>
          <a:lstStyle/>
          <a:p>
            <a:pPr algn="ctr"/>
            <a:r>
              <a:rPr lang="en-IN" dirty="0"/>
              <a:t>Varsha S  Panicker(Team Leader),Sreya Elizabeth Shibu, Geethanjali P, Jijo Sebastian</a:t>
            </a:r>
          </a:p>
          <a:p>
            <a:pPr marL="285750" indent="-285750" algn="ctr">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
        <p:nvSpPr>
          <p:cNvPr id="8" name="Footer Placeholder 4">
            <a:extLst>
              <a:ext uri="{FF2B5EF4-FFF2-40B4-BE49-F238E27FC236}">
                <a16:creationId xmlns:a16="http://schemas.microsoft.com/office/drawing/2014/main" id="{06240A64-C93F-429D-7D45-F3C784A64EE0}"/>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9" name="Slide Number Placeholder 5">
            <a:extLst>
              <a:ext uri="{FF2B5EF4-FFF2-40B4-BE49-F238E27FC236}">
                <a16:creationId xmlns:a16="http://schemas.microsoft.com/office/drawing/2014/main" id="{FE013D65-2319-7415-9476-EB0BE9CE3D74}"/>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1</a:t>
            </a:fld>
            <a:endParaRPr lang="en-US" sz="1200" dirty="0">
              <a:solidFill>
                <a:schemeClr val="bg1"/>
              </a:solidFill>
            </a:endParaRPr>
          </a:p>
        </p:txBody>
      </p:sp>
      <p:sp>
        <p:nvSpPr>
          <p:cNvPr id="10" name="Date Placeholder 3">
            <a:extLst>
              <a:ext uri="{FF2B5EF4-FFF2-40B4-BE49-F238E27FC236}">
                <a16:creationId xmlns:a16="http://schemas.microsoft.com/office/drawing/2014/main" id="{C4A6D2BD-F4D2-1BFE-4C23-326B6004FF93}"/>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pic>
        <p:nvPicPr>
          <p:cNvPr id="12" name="Picture 11" descr="Several logos of different brands&#10;&#10;Description automatically generated">
            <a:extLst>
              <a:ext uri="{FF2B5EF4-FFF2-40B4-BE49-F238E27FC236}">
                <a16:creationId xmlns:a16="http://schemas.microsoft.com/office/drawing/2014/main" id="{11206F90-EA88-B4D1-B8B1-81DB0625D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333261"/>
            <a:ext cx="2044088" cy="1036965"/>
          </a:xfrm>
          <a:prstGeom prst="rect">
            <a:avLst/>
          </a:prstGeom>
        </p:spPr>
      </p:pic>
    </p:spTree>
    <p:extLst>
      <p:ext uri="{BB962C8B-B14F-4D97-AF65-F5344CB8AC3E}">
        <p14:creationId xmlns:p14="http://schemas.microsoft.com/office/powerpoint/2010/main" val="294379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lang="en-US" dirty="0"/>
              <a:t>Team</a:t>
            </a:r>
            <a:r>
              <a:rPr lang="en-US" spc="-25" dirty="0"/>
              <a:t> </a:t>
            </a:r>
            <a:r>
              <a:rPr lang="en-US" dirty="0"/>
              <a:t>members</a:t>
            </a:r>
            <a:r>
              <a:rPr lang="en-US" spc="-30" dirty="0"/>
              <a:t> </a:t>
            </a:r>
            <a:r>
              <a:rPr lang="en-US" dirty="0"/>
              <a:t>and</a:t>
            </a:r>
            <a:r>
              <a:rPr lang="en-US" spc="-25" dirty="0"/>
              <a:t> </a:t>
            </a:r>
            <a:r>
              <a:rPr lang="en-US" spc="-10" dirty="0"/>
              <a:t>contribution</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457200" y="1200150"/>
            <a:ext cx="8229600" cy="2215991"/>
          </a:xfrm>
        </p:spPr>
        <p:txBody>
          <a:bodyPr/>
          <a:lstStyle/>
          <a:p>
            <a:pPr marL="285750" indent="-285750">
              <a:buFont typeface="Arial" panose="020B0604020202020204" pitchFamily="34" charset="0"/>
              <a:buChar char="•"/>
            </a:pPr>
            <a:r>
              <a:rPr lang="en-US" dirty="0"/>
              <a:t>Varsha S Panicker (Team Leader):Backend Code Development, Database Development, Report Writing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Sreya Elizabeth Shibu: Integration of Frontend and Backend, Creating Presentation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Geethanjali P: Frontend Code Development, Creating Presentation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Jijo Sebastian: Deployment of Project , Testing and Output Verification</a:t>
            </a:r>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10</a:t>
            </a:fld>
            <a:endParaRPr lang="en-US" sz="1200" dirty="0">
              <a:solidFill>
                <a:schemeClr val="bg1"/>
              </a:solidFill>
            </a:endParaRPr>
          </a:p>
        </p:txBody>
      </p:sp>
    </p:spTree>
    <p:extLst>
      <p:ext uri="{BB962C8B-B14F-4D97-AF65-F5344CB8AC3E}">
        <p14:creationId xmlns:p14="http://schemas.microsoft.com/office/powerpoint/2010/main" val="105550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lang="en-US" spc="-10" dirty="0"/>
              <a:t>Conclusion</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457200" y="1200150"/>
            <a:ext cx="8229600" cy="3046988"/>
          </a:xfrm>
        </p:spPr>
        <p:txBody>
          <a:bodyPr/>
          <a:lstStyle/>
          <a:p>
            <a:pPr marL="285750" indent="-285750">
              <a:buFont typeface="Arial" panose="020B0604020202020204" pitchFamily="34" charset="0"/>
              <a:buChar char="•"/>
            </a:pPr>
            <a:r>
              <a:rPr lang="en-US" b="0" i="0" dirty="0">
                <a:solidFill>
                  <a:srgbClr val="222222"/>
                </a:solidFill>
                <a:effectLst/>
                <a:highlight>
                  <a:srgbClr val="FFFFFF"/>
                </a:highlight>
                <a:latin typeface="Arial" panose="020B0604020202020204" pitchFamily="34" charset="0"/>
              </a:rPr>
              <a:t>In conclusion, the job-finding application developed aims to address the inefficiencies in the current job market by providing integrated services that connect job seekers with employers more effectively. With its robust Python backend and user-friendly HTML frontend, the application allows users to easily register, list their skills, and be booked by employers based on those skills. The email notification system ensures timely communication and booking confirmations, enhancing the overall user experience. This project not only streamlines the hiring process but also empowers common people by improving their access to job opportunities. Through careful consideration of technical architecture and responsive design, the application stands as a valuable tool for both job seekers and employers.  </a:t>
            </a:r>
            <a:endParaRPr lang="en-US"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11</a:t>
            </a:fld>
            <a:endParaRPr lang="en-US" sz="1200" dirty="0">
              <a:solidFill>
                <a:schemeClr val="bg1"/>
              </a:solidFill>
            </a:endParaRPr>
          </a:p>
        </p:txBody>
      </p:sp>
    </p:spTree>
    <p:extLst>
      <p:ext uri="{BB962C8B-B14F-4D97-AF65-F5344CB8AC3E}">
        <p14:creationId xmlns:p14="http://schemas.microsoft.com/office/powerpoint/2010/main" val="335940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228600" y="568737"/>
            <a:ext cx="8229600" cy="6370975"/>
          </a:xfrm>
        </p:spPr>
        <p:txBody>
          <a:bodyPr/>
          <a:lstStyle/>
          <a:p>
            <a:endParaRPr lang="en-US" b="1" u="sng" dirty="0"/>
          </a:p>
          <a:p>
            <a:r>
              <a:rPr lang="en-US" b="1" u="sng" dirty="0"/>
              <a:t>Job Finder Website  Development</a:t>
            </a:r>
          </a:p>
          <a:p>
            <a:r>
              <a:rPr lang="en-US" dirty="0"/>
              <a:t>Category: Implementation</a:t>
            </a:r>
          </a:p>
          <a:p>
            <a:endParaRPr lang="en-US" dirty="0"/>
          </a:p>
          <a:p>
            <a:r>
              <a:rPr lang="en-US" b="1" u="sng" dirty="0"/>
              <a:t>Components of the Simulation for Job Finder Project</a:t>
            </a:r>
          </a:p>
          <a:p>
            <a:endParaRPr lang="en-US" b="1" dirty="0"/>
          </a:p>
          <a:p>
            <a:pPr marL="285750" indent="-285750">
              <a:buFont typeface="Arial" panose="020B0604020202020204" pitchFamily="34" charset="0"/>
              <a:buChar char="•"/>
            </a:pPr>
            <a:r>
              <a:rPr lang="en-IN" dirty="0"/>
              <a:t>User Interaction Simulation</a:t>
            </a:r>
          </a:p>
          <a:p>
            <a:pPr marL="285750" indent="-285750">
              <a:buFont typeface="Arial" panose="020B0604020202020204" pitchFamily="34" charset="0"/>
              <a:buChar char="•"/>
            </a:pPr>
            <a:r>
              <a:rPr lang="en-IN" dirty="0"/>
              <a:t>Dashboard Navigation</a:t>
            </a:r>
          </a:p>
          <a:p>
            <a:pPr marL="285750" indent="-285750">
              <a:buFont typeface="Arial" panose="020B0604020202020204" pitchFamily="34" charset="0"/>
              <a:buChar char="•"/>
            </a:pPr>
            <a:r>
              <a:rPr lang="en-US" dirty="0"/>
              <a:t>Job Posting and Booking Simulation</a:t>
            </a:r>
            <a:endParaRPr lang="en-IN" dirty="0"/>
          </a:p>
          <a:p>
            <a:pPr marL="285750" indent="-285750">
              <a:buFont typeface="Arial" panose="020B0604020202020204" pitchFamily="34" charset="0"/>
              <a:buChar char="•"/>
            </a:pPr>
            <a:r>
              <a:rPr lang="en-US" dirty="0"/>
              <a:t>Data Flow and Security Features</a:t>
            </a:r>
          </a:p>
          <a:p>
            <a:r>
              <a:rPr lang="en-US" b="1" u="sng" dirty="0"/>
              <a:t>Implementation Challenges</a:t>
            </a:r>
          </a:p>
          <a:p>
            <a:pPr marL="285750" indent="-285750">
              <a:buFont typeface="Arial" panose="020B0604020202020204" pitchFamily="34" charset="0"/>
              <a:buChar char="•"/>
            </a:pPr>
            <a:r>
              <a:rPr lang="en-IN" dirty="0"/>
              <a:t>Limited User Base</a:t>
            </a:r>
          </a:p>
          <a:p>
            <a:pPr marL="285750" indent="-285750">
              <a:buFont typeface="Arial" panose="020B0604020202020204" pitchFamily="34" charset="0"/>
              <a:buChar char="•"/>
            </a:pPr>
            <a:r>
              <a:rPr lang="en-IN" dirty="0"/>
              <a:t>Limited Customization</a:t>
            </a:r>
          </a:p>
          <a:p>
            <a:pPr marL="285750" indent="-285750">
              <a:buFont typeface="Arial" panose="020B0604020202020204" pitchFamily="34" charset="0"/>
              <a:buChar char="•"/>
            </a:pPr>
            <a:r>
              <a:rPr lang="en-IN" dirty="0"/>
              <a:t>Dependency on External Services</a:t>
            </a:r>
          </a:p>
          <a:p>
            <a:pPr marL="285750" indent="-285750">
              <a:buFont typeface="Arial" panose="020B0604020202020204" pitchFamily="34" charset="0"/>
              <a:buChar char="•"/>
            </a:pPr>
            <a:r>
              <a:rPr lang="en-IN" dirty="0"/>
              <a:t>Not applicable for External hosting   </a:t>
            </a:r>
            <a:endParaRPr lang="en-US" dirty="0"/>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2</a:t>
            </a:fld>
            <a:endParaRPr 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74" y="634681"/>
            <a:ext cx="6014292" cy="413575"/>
          </a:xfrm>
          <a:prstGeom prst="rect">
            <a:avLst/>
          </a:prstGeom>
        </p:spPr>
        <p:txBody>
          <a:bodyPr vert="horz" wrap="square" lIns="0" tIns="13335" rIns="0" bIns="0" rtlCol="0">
            <a:spAutoFit/>
          </a:bodyPr>
          <a:lstStyle/>
          <a:p>
            <a:pPr marL="12700">
              <a:lnSpc>
                <a:spcPct val="100000"/>
              </a:lnSpc>
              <a:spcBef>
                <a:spcPts val="105"/>
              </a:spcBef>
            </a:pPr>
            <a:r>
              <a:rPr lang="en-US" dirty="0"/>
              <a:t>Unique</a:t>
            </a:r>
            <a:r>
              <a:rPr lang="en-US" spc="-50" dirty="0"/>
              <a:t> </a:t>
            </a:r>
            <a:r>
              <a:rPr lang="en-US" dirty="0"/>
              <a:t>Idea</a:t>
            </a:r>
            <a:r>
              <a:rPr lang="en-US" spc="-25" dirty="0"/>
              <a:t> </a:t>
            </a:r>
            <a:r>
              <a:rPr lang="en-US" dirty="0"/>
              <a:t>Brief</a:t>
            </a:r>
            <a:r>
              <a:rPr lang="en-US" spc="-30" dirty="0"/>
              <a:t> </a:t>
            </a:r>
            <a:r>
              <a:rPr lang="en-US" spc="-10" dirty="0"/>
              <a:t>(Solution)</a:t>
            </a:r>
            <a:endParaRPr spc="-10"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3</a:t>
            </a:fld>
            <a:endParaRPr lang="en-US" sz="1200" dirty="0">
              <a:solidFill>
                <a:schemeClr val="bg1"/>
              </a:solidFill>
            </a:endParaRPr>
          </a:p>
        </p:txBody>
      </p:sp>
      <p:sp>
        <p:nvSpPr>
          <p:cNvPr id="10" name="Text Placeholder 9">
            <a:extLst>
              <a:ext uri="{FF2B5EF4-FFF2-40B4-BE49-F238E27FC236}">
                <a16:creationId xmlns:a16="http://schemas.microsoft.com/office/drawing/2014/main" id="{63B3802D-60CC-1110-B0C2-0199CED91882}"/>
              </a:ext>
            </a:extLst>
          </p:cNvPr>
          <p:cNvSpPr>
            <a:spLocks noGrp="1"/>
          </p:cNvSpPr>
          <p:nvPr>
            <p:ph type="body" idx="1"/>
          </p:nvPr>
        </p:nvSpPr>
        <p:spPr>
          <a:xfrm>
            <a:off x="344906" y="1186755"/>
            <a:ext cx="8458200" cy="3046988"/>
          </a:xfrm>
        </p:spPr>
        <p:txBody>
          <a:bodyPr/>
          <a:lstStyle/>
          <a:p>
            <a:r>
              <a:rPr lang="en-US" b="1" dirty="0"/>
              <a:t>Version-1: Initial Implementation of Job Finder Project using Django</a:t>
            </a:r>
            <a:endParaRPr lang="en-US" dirty="0"/>
          </a:p>
          <a:p>
            <a:pPr>
              <a:buFont typeface="Arial" panose="020B0604020202020204" pitchFamily="34" charset="0"/>
              <a:buChar char="•"/>
            </a:pPr>
            <a:r>
              <a:rPr lang="en-US" b="1" dirty="0"/>
              <a:t>Basic Functionality</a:t>
            </a:r>
            <a:r>
              <a:rPr lang="en-US" dirty="0"/>
              <a:t>:</a:t>
            </a:r>
          </a:p>
          <a:p>
            <a:pPr>
              <a:buFont typeface="Arial" panose="020B0604020202020204" pitchFamily="34" charset="0"/>
              <a:buChar char="•"/>
            </a:pPr>
            <a:r>
              <a:rPr lang="en-US" dirty="0"/>
              <a:t>Created the first iteration of the job finder website using Django framework.</a:t>
            </a:r>
          </a:p>
          <a:p>
            <a:pPr>
              <a:buFont typeface="Arial" panose="020B0604020202020204" pitchFamily="34" charset="0"/>
              <a:buChar char="•"/>
            </a:pPr>
            <a:r>
              <a:rPr lang="en-US" dirty="0"/>
              <a:t>Implemented essential features such as user registration, login, and job posting.</a:t>
            </a:r>
          </a:p>
          <a:p>
            <a:pPr>
              <a:buFont typeface="Arial" panose="020B0604020202020204" pitchFamily="34" charset="0"/>
              <a:buChar char="•"/>
            </a:pPr>
            <a:r>
              <a:rPr lang="en-IN" b="1" dirty="0"/>
              <a:t>Basic Interface Design</a:t>
            </a:r>
            <a:r>
              <a:rPr lang="en-IN" dirty="0"/>
              <a:t>:</a:t>
            </a:r>
          </a:p>
          <a:p>
            <a:r>
              <a:rPr lang="en-US" dirty="0"/>
              <a:t> Minimalist design elements to ensure usability and navigation clarity during testing.</a:t>
            </a:r>
            <a:endParaRPr lang="en-IN" dirty="0"/>
          </a:p>
          <a:p>
            <a:pPr marL="285750" indent="-285750">
              <a:buFont typeface="Arial" panose="020B0604020202020204" pitchFamily="34" charset="0"/>
              <a:buChar char="•"/>
            </a:pPr>
            <a:r>
              <a:rPr lang="en-IN" b="1" dirty="0"/>
              <a:t>Single User Type</a:t>
            </a:r>
            <a:r>
              <a:rPr lang="en-IN" dirty="0"/>
              <a:t>:</a:t>
            </a:r>
          </a:p>
          <a:p>
            <a:r>
              <a:rPr lang="en-US" dirty="0"/>
              <a:t>      Simplified user management and access control for testing purposes.</a:t>
            </a:r>
          </a:p>
          <a:p>
            <a:pPr marL="285750" indent="-285750">
              <a:buFont typeface="Arial" panose="020B0604020202020204" pitchFamily="34" charset="0"/>
              <a:buChar char="•"/>
            </a:pPr>
            <a:r>
              <a:rPr lang="en-US" b="1" dirty="0"/>
              <a:t>Unified Job Posting and Search</a:t>
            </a:r>
            <a:r>
              <a:rPr lang="en-US" dirty="0"/>
              <a:t>:Job seekers could search and apply for any available job without tailored filtering options.</a:t>
            </a:r>
          </a:p>
          <a:p>
            <a:endParaRPr lang="en-IN" dirty="0"/>
          </a:p>
        </p:txBody>
      </p:sp>
    </p:spTree>
    <p:extLst>
      <p:ext uri="{BB962C8B-B14F-4D97-AF65-F5344CB8AC3E}">
        <p14:creationId xmlns:p14="http://schemas.microsoft.com/office/powerpoint/2010/main" val="211459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039"/>
            <a:ext cx="6014292" cy="413575"/>
          </a:xfrm>
          <a:prstGeom prst="rect">
            <a:avLst/>
          </a:prstGeom>
        </p:spPr>
        <p:txBody>
          <a:bodyPr vert="horz" wrap="square" lIns="0" tIns="13335" rIns="0" bIns="0" rtlCol="0">
            <a:spAutoFit/>
          </a:bodyPr>
          <a:lstStyle/>
          <a:p>
            <a:pPr marL="12700">
              <a:lnSpc>
                <a:spcPct val="100000"/>
              </a:lnSpc>
              <a:spcBef>
                <a:spcPts val="105"/>
              </a:spcBef>
            </a:pPr>
            <a:r>
              <a:rPr lang="en-US" dirty="0"/>
              <a:t>Unique</a:t>
            </a:r>
            <a:r>
              <a:rPr lang="en-US" spc="-50" dirty="0"/>
              <a:t> </a:t>
            </a:r>
            <a:r>
              <a:rPr lang="en-US" dirty="0"/>
              <a:t>Idea</a:t>
            </a:r>
            <a:r>
              <a:rPr lang="en-US" spc="-25" dirty="0"/>
              <a:t> </a:t>
            </a:r>
            <a:r>
              <a:rPr lang="en-US" dirty="0"/>
              <a:t>Brief</a:t>
            </a:r>
            <a:r>
              <a:rPr lang="en-US" spc="-30" dirty="0"/>
              <a:t> </a:t>
            </a:r>
            <a:r>
              <a:rPr lang="en-US" spc="-10" dirty="0"/>
              <a:t>(Solution)</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457200" y="558762"/>
            <a:ext cx="8077200" cy="3600986"/>
          </a:xfrm>
        </p:spPr>
        <p:txBody>
          <a:bodyPr/>
          <a:lstStyle/>
          <a:p>
            <a:pPr algn="l"/>
            <a:r>
              <a:rPr lang="en-IN" b="1" dirty="0"/>
              <a:t>Version-2: Enhanced Job Finder Project</a:t>
            </a:r>
          </a:p>
          <a:p>
            <a:pPr algn="l"/>
            <a:r>
              <a:rPr lang="en-US" dirty="0"/>
              <a:t> </a:t>
            </a:r>
          </a:p>
          <a:p>
            <a:pPr algn="l"/>
            <a:r>
              <a:rPr lang="en-US" dirty="0"/>
              <a:t>This version includes</a:t>
            </a:r>
          </a:p>
          <a:p>
            <a:pPr algn="l"/>
            <a:endParaRPr lang="en-US" dirty="0"/>
          </a:p>
          <a:p>
            <a:pPr marL="285750" indent="-285750" algn="l">
              <a:buFont typeface="Arial" panose="020B0604020202020204" pitchFamily="34" charset="0"/>
              <a:buChar char="•"/>
            </a:pPr>
            <a:r>
              <a:rPr lang="en-US" dirty="0"/>
              <a:t> </a:t>
            </a:r>
            <a:r>
              <a:rPr lang="en-IN" b="1" dirty="0"/>
              <a:t>Multiple User Roles and Permissions</a:t>
            </a:r>
            <a:r>
              <a:rPr lang="en-IN" dirty="0"/>
              <a:t>:</a:t>
            </a:r>
            <a:r>
              <a:rPr lang="en-US" dirty="0"/>
              <a:t>Introduced distinct user roles: Employers (job posters) and Job Seekers (job bookers).</a:t>
            </a:r>
          </a:p>
          <a:p>
            <a:pPr marL="285750" indent="-285750" algn="l">
              <a:buFont typeface="Arial" panose="020B0604020202020204" pitchFamily="34" charset="0"/>
              <a:buChar char="•"/>
            </a:pPr>
            <a:r>
              <a:rPr lang="en-US" b="1" dirty="0"/>
              <a:t>Job Posting and Booking System:</a:t>
            </a:r>
            <a:r>
              <a:rPr lang="en-US" dirty="0"/>
              <a:t>Employers can post job listings specifying job title, description, required skills, and salary details.</a:t>
            </a:r>
          </a:p>
          <a:p>
            <a:pPr marL="285750" indent="-285750" algn="l">
              <a:buFont typeface="Arial" panose="020B0604020202020204" pitchFamily="34" charset="0"/>
              <a:buChar char="•"/>
            </a:pPr>
            <a:r>
              <a:rPr lang="en-US" b="1" dirty="0"/>
              <a:t>Job Booking and Application Process:</a:t>
            </a:r>
            <a:r>
              <a:rPr lang="en-US" dirty="0"/>
              <a:t>Job Seekers browse available job listings based on their skills, location preferences, and job category. They can also filter out the available jobs based on salary, job title, location, etc.</a:t>
            </a:r>
          </a:p>
          <a:p>
            <a:pPr marL="285750" indent="-285750" algn="l">
              <a:buFont typeface="Arial" panose="020B0604020202020204" pitchFamily="34" charset="0"/>
              <a:buChar char="•"/>
            </a:pPr>
            <a:r>
              <a:rPr lang="en-IN" b="1" dirty="0"/>
              <a:t>Real-Time Notifications and Updates</a:t>
            </a:r>
            <a:r>
              <a:rPr lang="en-IN" dirty="0"/>
              <a:t>:</a:t>
            </a:r>
            <a:r>
              <a:rPr lang="en-US" dirty="0"/>
              <a:t>Job Seekers receive instant notifications for new job postings in their respective  dashboards.</a:t>
            </a:r>
            <a:endParaRPr lang="en-US" b="1"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4</a:t>
            </a:fld>
            <a:endParaRPr lang="en-US" sz="1200" dirty="0">
              <a:solidFill>
                <a:schemeClr val="bg1"/>
              </a:solidFill>
            </a:endParaRPr>
          </a:p>
        </p:txBody>
      </p:sp>
    </p:spTree>
    <p:extLst>
      <p:ext uri="{BB962C8B-B14F-4D97-AF65-F5344CB8AC3E}">
        <p14:creationId xmlns:p14="http://schemas.microsoft.com/office/powerpoint/2010/main" val="322616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lang="en-US" dirty="0"/>
              <a:t>Features</a:t>
            </a:r>
            <a:r>
              <a:rPr lang="en-US" spc="-35" dirty="0"/>
              <a:t> </a:t>
            </a:r>
            <a:r>
              <a:rPr lang="en-US" spc="-10" dirty="0"/>
              <a:t>Offered</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228600" y="775525"/>
            <a:ext cx="8458200" cy="3323987"/>
          </a:xfrm>
        </p:spPr>
        <p:txBody>
          <a:bodyPr/>
          <a:lstStyle/>
          <a:p>
            <a:pPr marL="285750" indent="-285750">
              <a:buFont typeface="Arial" panose="020B0604020202020204" pitchFamily="34" charset="0"/>
              <a:buChar char="•"/>
            </a:pPr>
            <a:r>
              <a:rPr lang="en-US" b="1" u="sng" dirty="0"/>
              <a:t>Single Customer and Worker Logins</a:t>
            </a:r>
            <a:r>
              <a:rPr lang="en-US" u="sng" dirty="0"/>
              <a:t>:</a:t>
            </a:r>
          </a:p>
          <a:p>
            <a:pPr marL="285750" indent="-285750">
              <a:buFont typeface="Arial" panose="020B0604020202020204" pitchFamily="34" charset="0"/>
              <a:buChar char="•"/>
            </a:pPr>
            <a:r>
              <a:rPr lang="en-US" b="1" dirty="0"/>
              <a:t> </a:t>
            </a:r>
            <a:r>
              <a:rPr lang="en-US" dirty="0"/>
              <a:t>Users log in once and gain access to both job postings and personal booking services without needing to log in again.</a:t>
            </a:r>
          </a:p>
          <a:p>
            <a:pPr marL="285750" indent="-285750">
              <a:buFont typeface="Arial" panose="020B0604020202020204" pitchFamily="34" charset="0"/>
              <a:buChar char="•"/>
            </a:pPr>
            <a:r>
              <a:rPr lang="en-US" dirty="0"/>
              <a:t>Users can manage all their information from a single profile, enhancing usability.</a:t>
            </a:r>
          </a:p>
          <a:p>
            <a:endParaRPr lang="en-US" dirty="0"/>
          </a:p>
          <a:p>
            <a:pPr marL="285750" indent="-285750">
              <a:buFont typeface="Arial" panose="020B0604020202020204" pitchFamily="34" charset="0"/>
              <a:buChar char="•"/>
            </a:pPr>
            <a:r>
              <a:rPr lang="en-US" b="1" u="sng" dirty="0"/>
              <a:t>Job Posting and Proposal System:</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dirty="0"/>
              <a:t>Commitment Process</a:t>
            </a:r>
            <a:r>
              <a:rPr lang="en-US" dirty="0"/>
              <a:t>: Once a worker commits to a job (accepts the offer), the job listing is automatically marked as filled or no longer available.</a:t>
            </a:r>
          </a:p>
          <a:p>
            <a:pPr marL="285750" indent="-285750">
              <a:buFont typeface="Arial" panose="020B0604020202020204" pitchFamily="34" charset="0"/>
              <a:buChar char="•"/>
            </a:pPr>
            <a:r>
              <a:rPr lang="en-US" b="1" dirty="0"/>
              <a:t>Exclusive Commitment</a:t>
            </a:r>
            <a:r>
              <a:rPr lang="en-US" dirty="0"/>
              <a:t>: Prevents multiple workers from committing to the same job.</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endParaRPr lang="en-US" b="1" u="sng"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5</a:t>
            </a:fld>
            <a:endParaRPr lang="en-US" sz="1200" dirty="0">
              <a:solidFill>
                <a:schemeClr val="bg1"/>
              </a:solidFill>
            </a:endParaRPr>
          </a:p>
        </p:txBody>
      </p:sp>
    </p:spTree>
    <p:extLst>
      <p:ext uri="{BB962C8B-B14F-4D97-AF65-F5344CB8AC3E}">
        <p14:creationId xmlns:p14="http://schemas.microsoft.com/office/powerpoint/2010/main" val="265903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ACFE-2231-3E65-8E20-7FF20D4579A5}"/>
              </a:ext>
            </a:extLst>
          </p:cNvPr>
          <p:cNvSpPr>
            <a:spLocks noGrp="1"/>
          </p:cNvSpPr>
          <p:nvPr>
            <p:ph type="title"/>
          </p:nvPr>
        </p:nvSpPr>
        <p:spPr>
          <a:xfrm>
            <a:off x="179628" y="227838"/>
            <a:ext cx="5320487" cy="400110"/>
          </a:xfrm>
        </p:spPr>
        <p:txBody>
          <a:bodyPr/>
          <a:lstStyle/>
          <a:p>
            <a:r>
              <a:rPr lang="en-US" dirty="0"/>
              <a:t>Features</a:t>
            </a:r>
            <a:r>
              <a:rPr lang="en-US" spc="-35" dirty="0"/>
              <a:t> </a:t>
            </a:r>
            <a:r>
              <a:rPr lang="en-US" spc="-10" dirty="0"/>
              <a:t>Offered</a:t>
            </a:r>
            <a:endParaRPr lang="en-IN" dirty="0"/>
          </a:p>
        </p:txBody>
      </p:sp>
      <p:sp>
        <p:nvSpPr>
          <p:cNvPr id="3" name="Text Placeholder 2">
            <a:extLst>
              <a:ext uri="{FF2B5EF4-FFF2-40B4-BE49-F238E27FC236}">
                <a16:creationId xmlns:a16="http://schemas.microsoft.com/office/drawing/2014/main" id="{D620EF7B-DF10-4840-76DB-F663EAF27855}"/>
              </a:ext>
            </a:extLst>
          </p:cNvPr>
          <p:cNvSpPr>
            <a:spLocks noGrp="1"/>
          </p:cNvSpPr>
          <p:nvPr>
            <p:ph type="body" idx="1"/>
          </p:nvPr>
        </p:nvSpPr>
        <p:spPr>
          <a:xfrm>
            <a:off x="473242" y="1125644"/>
            <a:ext cx="8229600" cy="3724096"/>
          </a:xfrm>
        </p:spPr>
        <p:txBody>
          <a:bodyPr/>
          <a:lstStyle/>
          <a:p>
            <a:r>
              <a:rPr lang="en-IN" b="1" u="sng" dirty="0"/>
              <a:t>Dashboard and Profile Management</a:t>
            </a:r>
            <a:r>
              <a:rPr lang="en-IN" u="sng" dirty="0"/>
              <a:t>:</a:t>
            </a:r>
          </a:p>
          <a:p>
            <a:endParaRPr lang="en-IN" u="sng" dirty="0"/>
          </a:p>
          <a:p>
            <a:pPr marL="285750" indent="-285750">
              <a:buFont typeface="Arial" panose="020B0604020202020204" pitchFamily="34" charset="0"/>
              <a:buChar char="•"/>
            </a:pPr>
            <a:r>
              <a:rPr lang="en-US" b="1" dirty="0"/>
              <a:t>Employer Dashboard</a:t>
            </a:r>
            <a:r>
              <a:rPr lang="en-US" dirty="0"/>
              <a:t>: Provides a centralized view for managing job postings, reviewing applications, and communicating with workers</a:t>
            </a: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rPr>
              <a:t>.</a:t>
            </a:r>
          </a:p>
          <a:p>
            <a:pPr marL="285750" indent="-285750">
              <a:buFont typeface="Arial" panose="020B0604020202020204" pitchFamily="34" charset="0"/>
              <a:buChar char="•"/>
            </a:pPr>
            <a:endParaRPr lang="en-US" altLang="en-US" dirty="0">
              <a:solidFill>
                <a:prstClr val="black"/>
              </a:solidFill>
              <a:latin typeface="Arial" panose="020B0604020202020204" pitchFamily="34" charset="0"/>
            </a:endParaRPr>
          </a:p>
          <a:p>
            <a:pPr marL="285750" indent="-285750">
              <a:buFont typeface="Arial" panose="020B0604020202020204" pitchFamily="34" charset="0"/>
              <a:buChar char="•"/>
            </a:pPr>
            <a:r>
              <a:rPr lang="en-US" altLang="en-US" sz="1600" dirty="0">
                <a:solidFill>
                  <a:prstClr val="black"/>
                </a:solidFill>
                <a:latin typeface="Arial" panose="020B0604020202020204" pitchFamily="34" charset="0"/>
              </a:rPr>
              <a:t>The workers are provided with the details of the person( like email id ), along with the post on the need for the job,so that the seekers can easily get in touch .</a:t>
            </a:r>
          </a:p>
          <a:p>
            <a:pPr marL="285750" indent="-285750">
              <a:buFont typeface="Arial" panose="020B0604020202020204" pitchFamily="34" charset="0"/>
              <a:buChar char="•"/>
            </a:pPr>
            <a:endParaRPr kumimoji="0" lang="en-US" altLang="en-US" sz="1600" b="0" i="0" u="none" strike="noStrike" kern="0" cap="none" spc="0" normalizeH="0" baseline="0" noProof="0" dirty="0">
              <a:ln>
                <a:noFill/>
              </a:ln>
              <a:solidFill>
                <a:prstClr val="black"/>
              </a:solidFill>
              <a:effectLst/>
              <a:uLnTx/>
              <a:uFillTx/>
              <a:latin typeface="Arial" panose="020B0604020202020204" pitchFamily="34" charset="0"/>
            </a:endParaRPr>
          </a:p>
          <a:p>
            <a:pPr marL="285750" indent="-285750">
              <a:buFont typeface="Arial" panose="020B0604020202020204" pitchFamily="34" charset="0"/>
              <a:buChar char="•"/>
            </a:pPr>
            <a:r>
              <a:rPr lang="en-US" altLang="en-US" sz="1600" dirty="0">
                <a:solidFill>
                  <a:prstClr val="black"/>
                </a:solidFill>
                <a:latin typeface="Arial" panose="020B0604020202020204" pitchFamily="34" charset="0"/>
              </a:rPr>
              <a:t>Job seeker can filter out the available jobs based on job title, salary expected and location.</a:t>
            </a:r>
            <a:endParaRPr kumimoji="0" lang="en-US" altLang="en-US" sz="1600" b="0" i="0" u="none" strike="noStrike" kern="0" cap="none" spc="0" normalizeH="0" baseline="0" noProof="0" dirty="0">
              <a:ln>
                <a:noFill/>
              </a:ln>
              <a:solidFill>
                <a:prstClr val="black"/>
              </a:solidFill>
              <a:effectLst/>
              <a:uLnTx/>
              <a:uFillTx/>
              <a:latin typeface="Arial" panose="020B0604020202020204" pitchFamily="34" charset="0"/>
            </a:endParaRPr>
          </a:p>
          <a:p>
            <a:endParaRPr lang="en-IN" dirty="0"/>
          </a:p>
          <a:p>
            <a:endParaRPr lang="en-IN" dirty="0"/>
          </a:p>
          <a:p>
            <a:endParaRPr lang="en-US" dirty="0"/>
          </a:p>
          <a:p>
            <a:endParaRPr lang="en-IN" dirty="0"/>
          </a:p>
        </p:txBody>
      </p:sp>
      <p:sp>
        <p:nvSpPr>
          <p:cNvPr id="4" name="Footer Placeholder 3">
            <a:extLst>
              <a:ext uri="{FF2B5EF4-FFF2-40B4-BE49-F238E27FC236}">
                <a16:creationId xmlns:a16="http://schemas.microsoft.com/office/drawing/2014/main" id="{C4E2C5FF-F56D-DE5B-4D01-EFC746B67C97}"/>
              </a:ext>
            </a:extLst>
          </p:cNvPr>
          <p:cNvSpPr>
            <a:spLocks noGrp="1"/>
          </p:cNvSpPr>
          <p:nvPr>
            <p:ph type="ftr" sz="quarter" idx="5"/>
          </p:nvPr>
        </p:nvSpPr>
        <p:spPr/>
        <p:txBody>
          <a:bodyPr/>
          <a:lstStyle/>
          <a:p>
            <a:r>
              <a:rPr lang="en-US" dirty="0"/>
              <a:t>Saintgits Group of Institutions</a:t>
            </a:r>
          </a:p>
        </p:txBody>
      </p:sp>
      <p:sp>
        <p:nvSpPr>
          <p:cNvPr id="5" name="Date Placeholder 4">
            <a:extLst>
              <a:ext uri="{FF2B5EF4-FFF2-40B4-BE49-F238E27FC236}">
                <a16:creationId xmlns:a16="http://schemas.microsoft.com/office/drawing/2014/main" id="{563A2ADC-3B4C-9F9D-1F6D-12D2C7F6D218}"/>
              </a:ext>
            </a:extLst>
          </p:cNvPr>
          <p:cNvSpPr>
            <a:spLocks noGrp="1"/>
          </p:cNvSpPr>
          <p:nvPr>
            <p:ph type="dt" sz="half" idx="6"/>
          </p:nvPr>
        </p:nvSpPr>
        <p:spPr/>
        <p:txBody>
          <a:bodyPr/>
          <a:lstStyle/>
          <a:p>
            <a:r>
              <a:rPr lang="en-US" dirty="0"/>
              <a:t>08-Jul-24</a:t>
            </a:r>
          </a:p>
        </p:txBody>
      </p:sp>
      <p:sp>
        <p:nvSpPr>
          <p:cNvPr id="6" name="Slide Number Placeholder 5">
            <a:extLst>
              <a:ext uri="{FF2B5EF4-FFF2-40B4-BE49-F238E27FC236}">
                <a16:creationId xmlns:a16="http://schemas.microsoft.com/office/drawing/2014/main" id="{CCC8927A-BFC0-28B7-E856-C44CFD8E8CE2}"/>
              </a:ext>
            </a:extLst>
          </p:cNvPr>
          <p:cNvSpPr>
            <a:spLocks noGrp="1"/>
          </p:cNvSpPr>
          <p:nvPr>
            <p:ph type="sldNum" sz="quarter" idx="7"/>
          </p:nvPr>
        </p:nvSpPr>
        <p:spPr/>
        <p:txBody>
          <a:bodyPr/>
          <a:lstStyle/>
          <a:p>
            <a:fld id="{B6F15528-21DE-4FAA-801E-634DDDAF4B2B}" type="slidenum">
              <a:rPr lang="en-IN" smtClean="0"/>
              <a:t>6</a:t>
            </a:fld>
            <a:endParaRPr lang="en-IN" dirty="0"/>
          </a:p>
        </p:txBody>
      </p:sp>
    </p:spTree>
    <p:extLst>
      <p:ext uri="{BB962C8B-B14F-4D97-AF65-F5344CB8AC3E}">
        <p14:creationId xmlns:p14="http://schemas.microsoft.com/office/powerpoint/2010/main" val="237679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lang="en-US" spc="-10" dirty="0"/>
              <a:t>Process</a:t>
            </a:r>
            <a:r>
              <a:rPr lang="en-US" spc="-325" dirty="0"/>
              <a:t> </a:t>
            </a:r>
            <a:r>
              <a:rPr lang="en-US" spc="-20" dirty="0"/>
              <a:t>flow</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457200" y="1200150"/>
            <a:ext cx="8229600" cy="3323987"/>
          </a:xfrm>
        </p:spPr>
        <p:txBody>
          <a:bodyPr/>
          <a:lstStyle/>
          <a:p>
            <a:pPr marL="285750" indent="-285750">
              <a:buFont typeface="Courier New" panose="02070309020205020404" pitchFamily="49" charset="0"/>
              <a:buChar char="o"/>
            </a:pPr>
            <a:r>
              <a:rPr lang="en-US" dirty="0"/>
              <a:t>Set up the development environment with necessary tools: Python, Django, HTML</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IN" dirty="0"/>
              <a:t>Database Schema Design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IN" dirty="0"/>
              <a:t>Backend Development</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Frontend Development</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US" dirty="0"/>
              <a:t>Integration of Backend and Frontend</a:t>
            </a:r>
            <a:endParaRPr lang="en-IN" dirty="0"/>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Testing and Quality Assurance</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7</a:t>
            </a:fld>
            <a:endParaRPr lang="en-US" sz="1200" dirty="0">
              <a:solidFill>
                <a:schemeClr val="bg1"/>
              </a:solidFill>
            </a:endParaRPr>
          </a:p>
        </p:txBody>
      </p:sp>
    </p:spTree>
    <p:extLst>
      <p:ext uri="{BB962C8B-B14F-4D97-AF65-F5344CB8AC3E}">
        <p14:creationId xmlns:p14="http://schemas.microsoft.com/office/powerpoint/2010/main" val="1106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3034"/>
            <a:ext cx="6014292" cy="413575"/>
          </a:xfrm>
          <a:prstGeom prst="rect">
            <a:avLst/>
          </a:prstGeom>
        </p:spPr>
        <p:txBody>
          <a:bodyPr vert="horz" wrap="square" lIns="0" tIns="13335" rIns="0" bIns="0" rtlCol="0">
            <a:spAutoFit/>
          </a:bodyPr>
          <a:lstStyle/>
          <a:p>
            <a:pPr marL="12700">
              <a:lnSpc>
                <a:spcPct val="100000"/>
              </a:lnSpc>
              <a:spcBef>
                <a:spcPts val="105"/>
              </a:spcBef>
            </a:pPr>
            <a:r>
              <a:rPr lang="en-US" dirty="0"/>
              <a:t>Architecture</a:t>
            </a:r>
            <a:r>
              <a:rPr lang="en-US" spc="-45" dirty="0"/>
              <a:t> </a:t>
            </a:r>
            <a:r>
              <a:rPr lang="en-US" spc="-10" dirty="0"/>
              <a:t>Diagram</a:t>
            </a:r>
            <a:endParaRPr spc="-10"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8</a:t>
            </a:fld>
            <a:endParaRPr lang="en-US" sz="1200" dirty="0">
              <a:solidFill>
                <a:schemeClr val="bg1"/>
              </a:solidFill>
            </a:endParaRPr>
          </a:p>
        </p:txBody>
      </p:sp>
      <p:sp>
        <p:nvSpPr>
          <p:cNvPr id="23" name="TextBox 22">
            <a:extLst>
              <a:ext uri="{FF2B5EF4-FFF2-40B4-BE49-F238E27FC236}">
                <a16:creationId xmlns:a16="http://schemas.microsoft.com/office/drawing/2014/main" id="{8AC03F0B-E69F-C0FF-0B63-6E327C1EE44E}"/>
              </a:ext>
            </a:extLst>
          </p:cNvPr>
          <p:cNvSpPr txBox="1"/>
          <p:nvPr/>
        </p:nvSpPr>
        <p:spPr>
          <a:xfrm>
            <a:off x="1463965" y="1223283"/>
            <a:ext cx="1371600" cy="923330"/>
          </a:xfrm>
          <a:prstGeom prst="rect">
            <a:avLst/>
          </a:prstGeom>
          <a:noFill/>
          <a:ln>
            <a:solidFill>
              <a:schemeClr val="accent1"/>
            </a:solidFill>
          </a:ln>
        </p:spPr>
        <p:txBody>
          <a:bodyPr wrap="square" rtlCol="0">
            <a:spAutoFit/>
          </a:bodyPr>
          <a:lstStyle/>
          <a:p>
            <a:r>
              <a:rPr lang="en-IN" dirty="0"/>
              <a:t>User Interface, HTML</a:t>
            </a:r>
          </a:p>
        </p:txBody>
      </p:sp>
      <p:sp>
        <p:nvSpPr>
          <p:cNvPr id="24" name="TextBox 23">
            <a:extLst>
              <a:ext uri="{FF2B5EF4-FFF2-40B4-BE49-F238E27FC236}">
                <a16:creationId xmlns:a16="http://schemas.microsoft.com/office/drawing/2014/main" id="{B33BE06E-6A06-BAD2-0374-25239C19049A}"/>
              </a:ext>
            </a:extLst>
          </p:cNvPr>
          <p:cNvSpPr txBox="1"/>
          <p:nvPr/>
        </p:nvSpPr>
        <p:spPr>
          <a:xfrm>
            <a:off x="4957407" y="1195573"/>
            <a:ext cx="2433993" cy="646331"/>
          </a:xfrm>
          <a:prstGeom prst="rect">
            <a:avLst/>
          </a:prstGeom>
          <a:noFill/>
          <a:ln>
            <a:solidFill>
              <a:schemeClr val="accent1"/>
            </a:solidFill>
          </a:ln>
        </p:spPr>
        <p:txBody>
          <a:bodyPr wrap="square" rtlCol="0">
            <a:spAutoFit/>
          </a:bodyPr>
          <a:lstStyle/>
          <a:p>
            <a:r>
              <a:rPr lang="en-IN" dirty="0"/>
              <a:t>Backend API (Flask/Python)</a:t>
            </a:r>
          </a:p>
        </p:txBody>
      </p:sp>
      <p:sp>
        <p:nvSpPr>
          <p:cNvPr id="29" name="TextBox 28">
            <a:extLst>
              <a:ext uri="{FF2B5EF4-FFF2-40B4-BE49-F238E27FC236}">
                <a16:creationId xmlns:a16="http://schemas.microsoft.com/office/drawing/2014/main" id="{F0B3E123-19F2-D9FE-3B10-8124922C616B}"/>
              </a:ext>
            </a:extLst>
          </p:cNvPr>
          <p:cNvSpPr txBox="1"/>
          <p:nvPr/>
        </p:nvSpPr>
        <p:spPr>
          <a:xfrm>
            <a:off x="3208421" y="1223283"/>
            <a:ext cx="914400" cy="369332"/>
          </a:xfrm>
          <a:prstGeom prst="rect">
            <a:avLst/>
          </a:prstGeom>
          <a:noFill/>
          <a:ln>
            <a:solidFill>
              <a:schemeClr val="accent1"/>
            </a:solidFill>
          </a:ln>
        </p:spPr>
        <p:txBody>
          <a:bodyPr wrap="square" rtlCol="0">
            <a:spAutoFit/>
          </a:bodyPr>
          <a:lstStyle/>
          <a:p>
            <a:r>
              <a:rPr lang="en-US" dirty="0"/>
              <a:t>HTTP</a:t>
            </a:r>
            <a:endParaRPr lang="en-IN" dirty="0"/>
          </a:p>
        </p:txBody>
      </p:sp>
      <p:sp>
        <p:nvSpPr>
          <p:cNvPr id="33" name="TextBox 32">
            <a:extLst>
              <a:ext uri="{FF2B5EF4-FFF2-40B4-BE49-F238E27FC236}">
                <a16:creationId xmlns:a16="http://schemas.microsoft.com/office/drawing/2014/main" id="{1AA22B65-3AD2-4BBA-AEA1-88283E128E13}"/>
              </a:ext>
            </a:extLst>
          </p:cNvPr>
          <p:cNvSpPr txBox="1"/>
          <p:nvPr/>
        </p:nvSpPr>
        <p:spPr>
          <a:xfrm>
            <a:off x="1443912" y="2685741"/>
            <a:ext cx="990600" cy="923330"/>
          </a:xfrm>
          <a:prstGeom prst="rect">
            <a:avLst/>
          </a:prstGeom>
          <a:noFill/>
          <a:ln>
            <a:solidFill>
              <a:schemeClr val="accent1"/>
            </a:solidFill>
          </a:ln>
        </p:spPr>
        <p:txBody>
          <a:bodyPr wrap="square" rtlCol="0">
            <a:spAutoFit/>
          </a:bodyPr>
          <a:lstStyle/>
          <a:p>
            <a:r>
              <a:rPr lang="en-IN" dirty="0"/>
              <a:t>Job Seeker Module</a:t>
            </a:r>
          </a:p>
        </p:txBody>
      </p:sp>
      <p:sp>
        <p:nvSpPr>
          <p:cNvPr id="35" name="TextBox 34">
            <a:extLst>
              <a:ext uri="{FF2B5EF4-FFF2-40B4-BE49-F238E27FC236}">
                <a16:creationId xmlns:a16="http://schemas.microsoft.com/office/drawing/2014/main" id="{EC643ABA-9BF8-55F6-CFA3-B65219D4BE20}"/>
              </a:ext>
            </a:extLst>
          </p:cNvPr>
          <p:cNvSpPr txBox="1"/>
          <p:nvPr/>
        </p:nvSpPr>
        <p:spPr>
          <a:xfrm>
            <a:off x="4957407" y="2761046"/>
            <a:ext cx="2433993" cy="369332"/>
          </a:xfrm>
          <a:prstGeom prst="rect">
            <a:avLst/>
          </a:prstGeom>
          <a:noFill/>
          <a:ln>
            <a:solidFill>
              <a:schemeClr val="accent1"/>
            </a:solidFill>
          </a:ln>
        </p:spPr>
        <p:txBody>
          <a:bodyPr wrap="square">
            <a:spAutoFit/>
          </a:bodyPr>
          <a:lstStyle/>
          <a:p>
            <a:r>
              <a:rPr lang="en-IN" dirty="0"/>
              <a:t>Employer  Module </a:t>
            </a:r>
          </a:p>
        </p:txBody>
      </p:sp>
      <p:sp>
        <p:nvSpPr>
          <p:cNvPr id="36" name="TextBox 35">
            <a:extLst>
              <a:ext uri="{FF2B5EF4-FFF2-40B4-BE49-F238E27FC236}">
                <a16:creationId xmlns:a16="http://schemas.microsoft.com/office/drawing/2014/main" id="{AE460C97-C959-04D0-BA07-E24E1B914A58}"/>
              </a:ext>
            </a:extLst>
          </p:cNvPr>
          <p:cNvSpPr txBox="1"/>
          <p:nvPr/>
        </p:nvSpPr>
        <p:spPr>
          <a:xfrm>
            <a:off x="1295400" y="4205897"/>
            <a:ext cx="1828800" cy="646331"/>
          </a:xfrm>
          <a:prstGeom prst="rect">
            <a:avLst/>
          </a:prstGeom>
          <a:noFill/>
          <a:ln>
            <a:solidFill>
              <a:schemeClr val="accent1"/>
            </a:solidFill>
          </a:ln>
        </p:spPr>
        <p:txBody>
          <a:bodyPr wrap="square" rtlCol="0">
            <a:spAutoFit/>
          </a:bodyPr>
          <a:lstStyle/>
          <a:p>
            <a:r>
              <a:rPr lang="en-IN" dirty="0"/>
              <a:t>Database(User Data, Jobs)</a:t>
            </a:r>
          </a:p>
        </p:txBody>
      </p:sp>
      <p:sp>
        <p:nvSpPr>
          <p:cNvPr id="37" name="TextBox 36">
            <a:extLst>
              <a:ext uri="{FF2B5EF4-FFF2-40B4-BE49-F238E27FC236}">
                <a16:creationId xmlns:a16="http://schemas.microsoft.com/office/drawing/2014/main" id="{FFB7AFFE-62C4-3386-D047-A3EA1498EFF8}"/>
              </a:ext>
            </a:extLst>
          </p:cNvPr>
          <p:cNvSpPr txBox="1"/>
          <p:nvPr/>
        </p:nvSpPr>
        <p:spPr>
          <a:xfrm>
            <a:off x="5562600" y="3851747"/>
            <a:ext cx="1608133" cy="646331"/>
          </a:xfrm>
          <a:prstGeom prst="rect">
            <a:avLst/>
          </a:prstGeom>
          <a:noFill/>
          <a:ln>
            <a:solidFill>
              <a:schemeClr val="accent1"/>
            </a:solidFill>
          </a:ln>
        </p:spPr>
        <p:txBody>
          <a:bodyPr wrap="none" rtlCol="0">
            <a:spAutoFit/>
          </a:bodyPr>
          <a:lstStyle/>
          <a:p>
            <a:r>
              <a:rPr lang="en-IN" dirty="0"/>
              <a:t>External APIs</a:t>
            </a:r>
          </a:p>
          <a:p>
            <a:r>
              <a:rPr lang="en-IN" dirty="0"/>
              <a:t>e.g., Payment</a:t>
            </a:r>
          </a:p>
        </p:txBody>
      </p:sp>
      <p:cxnSp>
        <p:nvCxnSpPr>
          <p:cNvPr id="39" name="Straight Arrow Connector 38">
            <a:extLst>
              <a:ext uri="{FF2B5EF4-FFF2-40B4-BE49-F238E27FC236}">
                <a16:creationId xmlns:a16="http://schemas.microsoft.com/office/drawing/2014/main" id="{03705067-E041-EC52-8E6F-3C1C69AD2079}"/>
              </a:ext>
            </a:extLst>
          </p:cNvPr>
          <p:cNvCxnSpPr/>
          <p:nvPr/>
        </p:nvCxnSpPr>
        <p:spPr>
          <a:xfrm>
            <a:off x="1752600" y="2114550"/>
            <a:ext cx="0" cy="57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93D1B57-AC40-70A3-D415-15B3B76D8F49}"/>
              </a:ext>
            </a:extLst>
          </p:cNvPr>
          <p:cNvCxnSpPr/>
          <p:nvPr/>
        </p:nvCxnSpPr>
        <p:spPr>
          <a:xfrm>
            <a:off x="6019800" y="1919409"/>
            <a:ext cx="0" cy="88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513AA73-B755-0EFE-D49F-6D1199AF680A}"/>
              </a:ext>
            </a:extLst>
          </p:cNvPr>
          <p:cNvCxnSpPr/>
          <p:nvPr/>
        </p:nvCxnSpPr>
        <p:spPr>
          <a:xfrm flipH="1" flipV="1">
            <a:off x="6934200" y="3181350"/>
            <a:ext cx="71793" cy="12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02296F5-2F6B-7643-D132-2C4D5CAD8599}"/>
              </a:ext>
            </a:extLst>
          </p:cNvPr>
          <p:cNvCxnSpPr/>
          <p:nvPr/>
        </p:nvCxnSpPr>
        <p:spPr>
          <a:xfrm>
            <a:off x="1903117" y="3486150"/>
            <a:ext cx="0" cy="773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B27FF4-8462-BF32-9782-0A31FED0143D}"/>
              </a:ext>
            </a:extLst>
          </p:cNvPr>
          <p:cNvCxnSpPr/>
          <p:nvPr/>
        </p:nvCxnSpPr>
        <p:spPr>
          <a:xfrm>
            <a:off x="6096000" y="3028950"/>
            <a:ext cx="0" cy="82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AEA6BB2-80FC-C182-E635-3996D3D4EC58}"/>
              </a:ext>
            </a:extLst>
          </p:cNvPr>
          <p:cNvCxnSpPr/>
          <p:nvPr/>
        </p:nvCxnSpPr>
        <p:spPr>
          <a:xfrm flipH="1">
            <a:off x="4122821" y="1407949"/>
            <a:ext cx="834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1E7BB9B-77CA-B709-9417-2E4C0CCE8194}"/>
              </a:ext>
            </a:extLst>
          </p:cNvPr>
          <p:cNvCxnSpPr>
            <a:endCxn id="29" idx="1"/>
          </p:cNvCxnSpPr>
          <p:nvPr/>
        </p:nvCxnSpPr>
        <p:spPr>
          <a:xfrm flipV="1">
            <a:off x="2717193" y="1407949"/>
            <a:ext cx="491228" cy="16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5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08" y="361950"/>
            <a:ext cx="6014292" cy="413575"/>
          </a:xfrm>
          <a:prstGeom prst="rect">
            <a:avLst/>
          </a:prstGeom>
        </p:spPr>
        <p:txBody>
          <a:bodyPr vert="horz" wrap="square" lIns="0" tIns="13335" rIns="0" bIns="0" rtlCol="0">
            <a:spAutoFit/>
          </a:bodyPr>
          <a:lstStyle/>
          <a:p>
            <a:pPr marL="12700">
              <a:lnSpc>
                <a:spcPct val="100000"/>
              </a:lnSpc>
              <a:spcBef>
                <a:spcPts val="105"/>
              </a:spcBef>
            </a:pPr>
            <a:r>
              <a:rPr lang="en-US" spc="-10" dirty="0"/>
              <a:t>Technologies</a:t>
            </a:r>
            <a:r>
              <a:rPr lang="en-US" spc="-300" dirty="0"/>
              <a:t> </a:t>
            </a:r>
            <a:r>
              <a:rPr lang="en-US" spc="-20" dirty="0"/>
              <a:t>used</a:t>
            </a:r>
            <a:endParaRPr spc="-10" dirty="0"/>
          </a:p>
        </p:txBody>
      </p:sp>
      <p:sp>
        <p:nvSpPr>
          <p:cNvPr id="3" name="Text Placeholder 2">
            <a:extLst>
              <a:ext uri="{FF2B5EF4-FFF2-40B4-BE49-F238E27FC236}">
                <a16:creationId xmlns:a16="http://schemas.microsoft.com/office/drawing/2014/main" id="{1BA7A79A-C6CD-10B3-AF36-F4C428DA5367}"/>
              </a:ext>
            </a:extLst>
          </p:cNvPr>
          <p:cNvSpPr>
            <a:spLocks noGrp="1"/>
          </p:cNvSpPr>
          <p:nvPr>
            <p:ph type="body" idx="1"/>
          </p:nvPr>
        </p:nvSpPr>
        <p:spPr>
          <a:xfrm>
            <a:off x="457200" y="1200150"/>
            <a:ext cx="8229600" cy="3877985"/>
          </a:xfrm>
        </p:spPr>
        <p:txBody>
          <a:bodyPr/>
          <a:lstStyle/>
          <a:p>
            <a:r>
              <a:rPr lang="en-IN" b="1" dirty="0"/>
              <a:t>Frontend Technologies:</a:t>
            </a:r>
          </a:p>
          <a:p>
            <a:pPr marL="285750" indent="-285750">
              <a:buFont typeface="Arial" panose="020B0604020202020204" pitchFamily="34" charset="0"/>
              <a:buChar char="•"/>
            </a:pPr>
            <a:r>
              <a:rPr lang="en-IN" b="1" dirty="0"/>
              <a:t>HTML</a:t>
            </a:r>
          </a:p>
          <a:p>
            <a:pPr marL="285750" indent="-285750">
              <a:buFont typeface="Arial" panose="020B0604020202020204" pitchFamily="34" charset="0"/>
              <a:buChar char="•"/>
            </a:pPr>
            <a:endParaRPr lang="en-IN" dirty="0"/>
          </a:p>
          <a:p>
            <a:r>
              <a:rPr lang="en-IN" b="1" dirty="0"/>
              <a:t>Backend Technologies:</a:t>
            </a:r>
          </a:p>
          <a:p>
            <a:pPr marL="285750" indent="-285750">
              <a:buFont typeface="Arial" panose="020B0604020202020204" pitchFamily="34" charset="0"/>
              <a:buChar char="•"/>
            </a:pPr>
            <a:r>
              <a:rPr lang="en-IN" b="1" dirty="0"/>
              <a:t>Python</a:t>
            </a:r>
            <a:r>
              <a:rPr lang="en-IN" dirty="0"/>
              <a:t>:</a:t>
            </a:r>
          </a:p>
          <a:p>
            <a:pPr marL="285750" indent="-285750">
              <a:buFont typeface="Arial" panose="020B0604020202020204" pitchFamily="34" charset="0"/>
              <a:buChar char="•"/>
            </a:pPr>
            <a:r>
              <a:rPr lang="en-IN" b="1" dirty="0"/>
              <a:t>Flask</a:t>
            </a:r>
            <a:r>
              <a:rPr lang="en-IN" dirty="0"/>
              <a:t> or </a:t>
            </a:r>
            <a:r>
              <a:rPr lang="en-IN" b="1" dirty="0"/>
              <a:t>Django</a:t>
            </a:r>
            <a:r>
              <a:rPr lang="en-IN" dirty="0"/>
              <a:t> frameworks</a:t>
            </a:r>
          </a:p>
          <a:p>
            <a:pPr marL="285750" indent="-285750">
              <a:buFont typeface="Arial" panose="020B0604020202020204" pitchFamily="34" charset="0"/>
              <a:buChar char="•"/>
            </a:pPr>
            <a:endParaRPr lang="en-IN" dirty="0"/>
          </a:p>
          <a:p>
            <a:r>
              <a:rPr lang="fr-FR" b="1" dirty="0"/>
              <a:t>Database Technologies:</a:t>
            </a:r>
          </a:p>
          <a:p>
            <a:pPr marL="285750" indent="-285750">
              <a:buFont typeface="Arial" panose="020B0604020202020204" pitchFamily="34" charset="0"/>
              <a:buChar char="•"/>
            </a:pPr>
            <a:r>
              <a:rPr lang="fr-FR" b="1" dirty="0"/>
              <a:t>Relational Databases</a:t>
            </a:r>
            <a:endParaRPr lang="fr-FR" dirty="0"/>
          </a:p>
          <a:p>
            <a:pPr marL="742950" lvl="1" indent="-285750">
              <a:buFont typeface="Arial" panose="020B0604020202020204" pitchFamily="34" charset="0"/>
              <a:buChar char="•"/>
            </a:pPr>
            <a:r>
              <a:rPr lang="fr-FR" b="1" dirty="0"/>
              <a:t>MySQL</a:t>
            </a:r>
          </a:p>
          <a:p>
            <a:pPr marL="742950" lvl="1" indent="-285750">
              <a:buFont typeface="Arial" panose="020B0604020202020204" pitchFamily="34" charset="0"/>
              <a:buChar char="•"/>
            </a:pPr>
            <a:endParaRPr lang="fr-FR" dirty="0"/>
          </a:p>
          <a:p>
            <a:pPr marL="285750" indent="-285750">
              <a:buFont typeface="Arial" panose="020B0604020202020204" pitchFamily="34" charset="0"/>
              <a:buChar char="•"/>
            </a:pPr>
            <a:r>
              <a:rPr lang="en-US" b="1" dirty="0"/>
              <a:t>CHATGPT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BBB88F95-EFA8-EFF4-C222-55C5D1334F30}"/>
              </a:ext>
            </a:extLst>
          </p:cNvPr>
          <p:cNvSpPr>
            <a:spLocks noGrp="1"/>
          </p:cNvSpPr>
          <p:nvPr>
            <p:ph type="dt" sz="half" idx="6"/>
          </p:nvPr>
        </p:nvSpPr>
        <p:spPr>
          <a:xfrm>
            <a:off x="34887" y="4965645"/>
            <a:ext cx="2103120" cy="184666"/>
          </a:xfrm>
        </p:spPr>
        <p:txBody>
          <a:bodyPr/>
          <a:lstStyle/>
          <a:p>
            <a:r>
              <a:rPr lang="en-US" sz="1200" dirty="0">
                <a:solidFill>
                  <a:schemeClr val="bg1"/>
                </a:solidFill>
              </a:rPr>
              <a:t>08-Jul-24</a:t>
            </a:r>
          </a:p>
        </p:txBody>
      </p:sp>
      <p:sp>
        <p:nvSpPr>
          <p:cNvPr id="5" name="Footer Placeholder 4">
            <a:extLst>
              <a:ext uri="{FF2B5EF4-FFF2-40B4-BE49-F238E27FC236}">
                <a16:creationId xmlns:a16="http://schemas.microsoft.com/office/drawing/2014/main" id="{1FE6BC00-57E5-4A89-3012-A28555388F06}"/>
              </a:ext>
            </a:extLst>
          </p:cNvPr>
          <p:cNvSpPr>
            <a:spLocks noGrp="1"/>
          </p:cNvSpPr>
          <p:nvPr>
            <p:ph type="ftr" sz="quarter" idx="5"/>
          </p:nvPr>
        </p:nvSpPr>
        <p:spPr>
          <a:xfrm>
            <a:off x="2209800" y="4973700"/>
            <a:ext cx="4724400" cy="184666"/>
          </a:xfrm>
        </p:spPr>
        <p:txBody>
          <a:bodyPr/>
          <a:lstStyle/>
          <a:p>
            <a:r>
              <a:rPr lang="en-US" sz="1200" dirty="0">
                <a:solidFill>
                  <a:schemeClr val="bg1"/>
                </a:solidFill>
              </a:rPr>
              <a:t>SAINTGITS GROUP OF INSTITUTIONS</a:t>
            </a:r>
          </a:p>
        </p:txBody>
      </p:sp>
      <p:sp>
        <p:nvSpPr>
          <p:cNvPr id="6" name="Slide Number Placeholder 5">
            <a:extLst>
              <a:ext uri="{FF2B5EF4-FFF2-40B4-BE49-F238E27FC236}">
                <a16:creationId xmlns:a16="http://schemas.microsoft.com/office/drawing/2014/main" id="{B9270795-B097-D3E4-187F-A1F37CC92BFE}"/>
              </a:ext>
            </a:extLst>
          </p:cNvPr>
          <p:cNvSpPr>
            <a:spLocks noGrp="1"/>
          </p:cNvSpPr>
          <p:nvPr>
            <p:ph type="sldNum" sz="quarter" idx="7"/>
          </p:nvPr>
        </p:nvSpPr>
        <p:spPr>
          <a:xfrm>
            <a:off x="7005993" y="4965645"/>
            <a:ext cx="2103120" cy="184666"/>
          </a:xfrm>
        </p:spPr>
        <p:txBody>
          <a:bodyPr/>
          <a:lstStyle/>
          <a:p>
            <a:fld id="{B6F15528-21DE-4FAA-801E-634DDDAF4B2B}" type="slidenum">
              <a:rPr lang="en-US" sz="1200">
                <a:solidFill>
                  <a:schemeClr val="bg1"/>
                </a:solidFill>
              </a:rPr>
              <a:t>9</a:t>
            </a:fld>
            <a:endParaRPr lang="en-US" sz="1200" dirty="0">
              <a:solidFill>
                <a:schemeClr val="bg1"/>
              </a:solidFill>
            </a:endParaRPr>
          </a:p>
        </p:txBody>
      </p:sp>
    </p:spTree>
    <p:extLst>
      <p:ext uri="{BB962C8B-B14F-4D97-AF65-F5344CB8AC3E}">
        <p14:creationId xmlns:p14="http://schemas.microsoft.com/office/powerpoint/2010/main" val="141035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2194</TotalTime>
  <Words>805</Words>
  <Application>Microsoft Office PowerPoint</Application>
  <PresentationFormat>On-screen Show (16:9)</PresentationFormat>
  <Paragraphs>149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Courier New</vt:lpstr>
      <vt:lpstr>Times New Roman</vt:lpstr>
      <vt:lpstr>Office Theme</vt:lpstr>
      <vt:lpstr>Job Finder Project</vt:lpstr>
      <vt:lpstr>Problem Statement</vt:lpstr>
      <vt:lpstr>Unique Idea Brief (Solution)</vt:lpstr>
      <vt:lpstr>Unique Idea Brief (Solution)</vt:lpstr>
      <vt:lpstr>Features Offered</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Toll-Based System Simulation using Python</dc:title>
  <dc:creator>Ajeya Krishna</dc:creator>
  <cp:lastModifiedBy>Varsha S Panicker</cp:lastModifiedBy>
  <cp:revision>25</cp:revision>
  <dcterms:created xsi:type="dcterms:W3CDTF">2024-07-07T12:40:46Z</dcterms:created>
  <dcterms:modified xsi:type="dcterms:W3CDTF">2024-07-15T04:48:26Z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2024-07-07T00:00:00Z</vt:filetime>
  </property>
  <property fmtid="{D5CDD505-2E9C-101B-9397-08002B2CF9AE}" pid="5" name="Producer">
    <vt:lpwstr>3-Heights(TM) PDF Security Shell 4.8.25.2 (http://www.pdf-tools.com)</vt:lpwstr>
  </property>
</Properties>
</file>