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7" r:id="rId2"/>
    <p:sldId id="260" r:id="rId3"/>
    <p:sldId id="259" r:id="rId4"/>
    <p:sldId id="261" r:id="rId5"/>
    <p:sldId id="262" r:id="rId6"/>
    <p:sldId id="269" r:id="rId7"/>
    <p:sldId id="270" r:id="rId8"/>
    <p:sldId id="263" r:id="rId9"/>
    <p:sldId id="264" r:id="rId10"/>
    <p:sldId id="265" r:id="rId11"/>
    <p:sldId id="268" r:id="rId12"/>
    <p:sldId id="266" r:id="rId13"/>
    <p:sldId id="267" r:id="rId14"/>
    <p:sldId id="272"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3D0C6DE-9B40-4B34-B94D-7A8B57858BAB}"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4F2199-A491-4D8D-96C4-140A3C3E8DD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497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D0C6DE-9B40-4B34-B94D-7A8B57858BAB}"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4F2199-A491-4D8D-96C4-140A3C3E8DD6}" type="slidenum">
              <a:rPr lang="en-IN" smtClean="0"/>
              <a:t>‹#›</a:t>
            </a:fld>
            <a:endParaRPr lang="en-IN"/>
          </a:p>
        </p:txBody>
      </p:sp>
    </p:spTree>
    <p:extLst>
      <p:ext uri="{BB962C8B-B14F-4D97-AF65-F5344CB8AC3E}">
        <p14:creationId xmlns:p14="http://schemas.microsoft.com/office/powerpoint/2010/main" val="3236355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D0C6DE-9B40-4B34-B94D-7A8B57858BAB}"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4F2199-A491-4D8D-96C4-140A3C3E8DD6}"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268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D0C6DE-9B40-4B34-B94D-7A8B57858BAB}"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4F2199-A491-4D8D-96C4-140A3C3E8DD6}" type="slidenum">
              <a:rPr lang="en-IN" smtClean="0"/>
              <a:t>‹#›</a:t>
            </a:fld>
            <a:endParaRPr lang="en-IN"/>
          </a:p>
        </p:txBody>
      </p:sp>
    </p:spTree>
    <p:extLst>
      <p:ext uri="{BB962C8B-B14F-4D97-AF65-F5344CB8AC3E}">
        <p14:creationId xmlns:p14="http://schemas.microsoft.com/office/powerpoint/2010/main" val="1362603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D0C6DE-9B40-4B34-B94D-7A8B57858BAB}"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4F2199-A491-4D8D-96C4-140A3C3E8DD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0392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D0C6DE-9B40-4B34-B94D-7A8B57858BAB}" type="datetimeFigureOut">
              <a:rPr lang="en-IN" smtClean="0"/>
              <a:t>14-04-2022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4F2199-A491-4D8D-96C4-140A3C3E8DD6}" type="slidenum">
              <a:rPr lang="en-IN" smtClean="0"/>
              <a:t>‹#›</a:t>
            </a:fld>
            <a:endParaRPr lang="en-IN"/>
          </a:p>
        </p:txBody>
      </p:sp>
    </p:spTree>
    <p:extLst>
      <p:ext uri="{BB962C8B-B14F-4D97-AF65-F5344CB8AC3E}">
        <p14:creationId xmlns:p14="http://schemas.microsoft.com/office/powerpoint/2010/main" val="216365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D0C6DE-9B40-4B34-B94D-7A8B57858BAB}" type="datetimeFigureOut">
              <a:rPr lang="en-IN" smtClean="0"/>
              <a:t>14-04-2022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4F2199-A491-4D8D-96C4-140A3C3E8DD6}" type="slidenum">
              <a:rPr lang="en-IN" smtClean="0"/>
              <a:t>‹#›</a:t>
            </a:fld>
            <a:endParaRPr lang="en-IN"/>
          </a:p>
        </p:txBody>
      </p:sp>
    </p:spTree>
    <p:extLst>
      <p:ext uri="{BB962C8B-B14F-4D97-AF65-F5344CB8AC3E}">
        <p14:creationId xmlns:p14="http://schemas.microsoft.com/office/powerpoint/2010/main" val="2777551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D0C6DE-9B40-4B34-B94D-7A8B57858BAB}" type="datetimeFigureOut">
              <a:rPr lang="en-IN" smtClean="0"/>
              <a:t>14-04-2022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4F2199-A491-4D8D-96C4-140A3C3E8DD6}" type="slidenum">
              <a:rPr lang="en-IN" smtClean="0"/>
              <a:t>‹#›</a:t>
            </a:fld>
            <a:endParaRPr lang="en-IN"/>
          </a:p>
        </p:txBody>
      </p:sp>
    </p:spTree>
    <p:extLst>
      <p:ext uri="{BB962C8B-B14F-4D97-AF65-F5344CB8AC3E}">
        <p14:creationId xmlns:p14="http://schemas.microsoft.com/office/powerpoint/2010/main" val="1071818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0C6DE-9B40-4B34-B94D-7A8B57858BAB}" type="datetimeFigureOut">
              <a:rPr lang="en-IN" smtClean="0"/>
              <a:t>14-04-2022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4F2199-A491-4D8D-96C4-140A3C3E8DD6}" type="slidenum">
              <a:rPr lang="en-IN" smtClean="0"/>
              <a:t>‹#›</a:t>
            </a:fld>
            <a:endParaRPr lang="en-IN"/>
          </a:p>
        </p:txBody>
      </p:sp>
    </p:spTree>
    <p:extLst>
      <p:ext uri="{BB962C8B-B14F-4D97-AF65-F5344CB8AC3E}">
        <p14:creationId xmlns:p14="http://schemas.microsoft.com/office/powerpoint/2010/main" val="3671989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D0C6DE-9B40-4B34-B94D-7A8B57858BAB}" type="datetimeFigureOut">
              <a:rPr lang="en-IN" smtClean="0"/>
              <a:t>14-04-2022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4F2199-A491-4D8D-96C4-140A3C3E8DD6}" type="slidenum">
              <a:rPr lang="en-IN" smtClean="0"/>
              <a:t>‹#›</a:t>
            </a:fld>
            <a:endParaRPr lang="en-IN"/>
          </a:p>
        </p:txBody>
      </p:sp>
    </p:spTree>
    <p:extLst>
      <p:ext uri="{BB962C8B-B14F-4D97-AF65-F5344CB8AC3E}">
        <p14:creationId xmlns:p14="http://schemas.microsoft.com/office/powerpoint/2010/main" val="1010596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D0C6DE-9B40-4B34-B94D-7A8B57858BAB}" type="datetimeFigureOut">
              <a:rPr lang="en-IN" smtClean="0"/>
              <a:t>14-04-2022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4F2199-A491-4D8D-96C4-140A3C3E8DD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852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3D0C6DE-9B40-4B34-B94D-7A8B57858BAB}" type="datetimeFigureOut">
              <a:rPr lang="en-IN" smtClean="0"/>
              <a:t>14-04-2022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4F2199-A491-4D8D-96C4-140A3C3E8DD6}"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376875"/>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EC4F8D-6268-444B-A03E-E0BC65A59499}"/>
              </a:ext>
            </a:extLst>
          </p:cNvPr>
          <p:cNvSpPr txBox="1"/>
          <p:nvPr/>
        </p:nvSpPr>
        <p:spPr>
          <a:xfrm>
            <a:off x="1609447" y="867336"/>
            <a:ext cx="8973105" cy="830997"/>
          </a:xfrm>
          <a:prstGeom prst="rect">
            <a:avLst/>
          </a:prstGeom>
          <a:noFill/>
        </p:spPr>
        <p:txBody>
          <a:bodyPr wrap="square">
            <a:spAutoFit/>
          </a:bodyPr>
          <a:lstStyle/>
          <a:p>
            <a:pPr algn="ctr"/>
            <a:r>
              <a:rPr lang="en-US" sz="2400" b="0" i="0" dirty="0">
                <a:solidFill>
                  <a:schemeClr val="tx2"/>
                </a:solidFill>
                <a:effectLst/>
                <a:latin typeface="arial" panose="020B0604020202020204" pitchFamily="34" charset="0"/>
              </a:rPr>
              <a:t>KNOWLEDGE DIVINE INFORMATION TACHNOLOGY, C-DAC ACTS (ATC), Pune</a:t>
            </a:r>
            <a:endParaRPr lang="en-IN" sz="2400" dirty="0">
              <a:solidFill>
                <a:schemeClr val="tx2"/>
              </a:solidFill>
            </a:endParaRPr>
          </a:p>
        </p:txBody>
      </p:sp>
      <p:sp>
        <p:nvSpPr>
          <p:cNvPr id="5" name="TextBox 4">
            <a:extLst>
              <a:ext uri="{FF2B5EF4-FFF2-40B4-BE49-F238E27FC236}">
                <a16:creationId xmlns:a16="http://schemas.microsoft.com/office/drawing/2014/main" id="{3FB3D228-EE91-46E4-8316-A48F001EEA21}"/>
              </a:ext>
            </a:extLst>
          </p:cNvPr>
          <p:cNvSpPr txBox="1"/>
          <p:nvPr/>
        </p:nvSpPr>
        <p:spPr>
          <a:xfrm>
            <a:off x="2620757" y="2169003"/>
            <a:ext cx="6950475" cy="830997"/>
          </a:xfrm>
          <a:prstGeom prst="rect">
            <a:avLst/>
          </a:prstGeom>
          <a:noFill/>
        </p:spPr>
        <p:txBody>
          <a:bodyPr wrap="square">
            <a:spAutoFit/>
          </a:bodyPr>
          <a:lstStyle/>
          <a:p>
            <a:pPr algn="ctr"/>
            <a:r>
              <a:rPr kumimoji="0" lang="en-US" sz="4800" b="1" i="0" u="none" strike="noStrike" kern="1200" cap="none" spc="0" normalizeH="0" baseline="0" noProof="0" dirty="0">
                <a:ln w="11430"/>
                <a:effectLst>
                  <a:outerShdw blurRad="50800" dist="39000" dir="5460000" algn="tl">
                    <a:srgbClr val="000000">
                      <a:alpha val="38000"/>
                    </a:srgbClr>
                  </a:outerShdw>
                </a:effectLst>
                <a:uLnTx/>
                <a:uFillTx/>
                <a:latin typeface="Cambria" pitchFamily="18" charset="0"/>
                <a:ea typeface="+mj-ea"/>
                <a:cs typeface="+mj-cs"/>
              </a:rPr>
              <a:t>E- Rationing System</a:t>
            </a:r>
            <a:endParaRPr lang="en-IN" sz="4800" dirty="0"/>
          </a:p>
        </p:txBody>
      </p:sp>
      <p:sp>
        <p:nvSpPr>
          <p:cNvPr id="7" name="TextBox 6">
            <a:extLst>
              <a:ext uri="{FF2B5EF4-FFF2-40B4-BE49-F238E27FC236}">
                <a16:creationId xmlns:a16="http://schemas.microsoft.com/office/drawing/2014/main" id="{F9E30ED4-9DD8-41E3-B3F3-8ECDD3F56866}"/>
              </a:ext>
            </a:extLst>
          </p:cNvPr>
          <p:cNvSpPr txBox="1"/>
          <p:nvPr/>
        </p:nvSpPr>
        <p:spPr>
          <a:xfrm>
            <a:off x="2897816" y="3470670"/>
            <a:ext cx="6094520" cy="646331"/>
          </a:xfrm>
          <a:prstGeom prst="rect">
            <a:avLst/>
          </a:prstGeom>
          <a:noFill/>
        </p:spPr>
        <p:txBody>
          <a:bodyPr wrap="square">
            <a:spAutoFit/>
          </a:bodyPr>
          <a:lstStyle/>
          <a:p>
            <a:pPr algn="ctr"/>
            <a:r>
              <a:rPr lang="en-US" b="1" dirty="0">
                <a:solidFill>
                  <a:schemeClr val="tx2"/>
                </a:solidFill>
                <a:latin typeface="Cambria" pitchFamily="18" charset="0"/>
              </a:rPr>
              <a:t>Project Guide</a:t>
            </a:r>
          </a:p>
          <a:p>
            <a:pPr algn="ctr"/>
            <a:r>
              <a:rPr lang="en-US" dirty="0">
                <a:solidFill>
                  <a:schemeClr val="tx2"/>
                </a:solidFill>
                <a:latin typeface="Cambria" pitchFamily="18" charset="0"/>
              </a:rPr>
              <a:t>Mrs. Snehal Somvanshi</a:t>
            </a:r>
          </a:p>
        </p:txBody>
      </p:sp>
      <p:sp>
        <p:nvSpPr>
          <p:cNvPr id="9" name="TextBox 8">
            <a:extLst>
              <a:ext uri="{FF2B5EF4-FFF2-40B4-BE49-F238E27FC236}">
                <a16:creationId xmlns:a16="http://schemas.microsoft.com/office/drawing/2014/main" id="{BE810CE1-70A5-4D1D-8A7A-CD202654E69B}"/>
              </a:ext>
            </a:extLst>
          </p:cNvPr>
          <p:cNvSpPr txBox="1"/>
          <p:nvPr/>
        </p:nvSpPr>
        <p:spPr>
          <a:xfrm>
            <a:off x="2351281" y="4412958"/>
            <a:ext cx="7187590" cy="923330"/>
          </a:xfrm>
          <a:prstGeom prst="rect">
            <a:avLst/>
          </a:prstGeom>
          <a:noFill/>
        </p:spPr>
        <p:txBody>
          <a:bodyPr wrap="square">
            <a:spAutoFit/>
          </a:bodyPr>
          <a:lstStyle/>
          <a:p>
            <a:pPr algn="ctr"/>
            <a:r>
              <a:rPr lang="en-US" sz="1800" b="1" dirty="0">
                <a:solidFill>
                  <a:schemeClr val="tx2"/>
                </a:solidFill>
                <a:latin typeface="Cambria" pitchFamily="18" charset="0"/>
              </a:rPr>
              <a:t>Submitted by</a:t>
            </a:r>
          </a:p>
          <a:p>
            <a:pPr algn="ctr"/>
            <a:r>
              <a:rPr lang="en-US" sz="1800" dirty="0">
                <a:solidFill>
                  <a:schemeClr val="tx2"/>
                </a:solidFill>
                <a:latin typeface="Cambria" pitchFamily="18" charset="0"/>
              </a:rPr>
              <a:t>Group No-19</a:t>
            </a:r>
          </a:p>
          <a:p>
            <a:pPr algn="ctr"/>
            <a:r>
              <a:rPr lang="en-US" b="1" dirty="0">
                <a:solidFill>
                  <a:schemeClr val="tx2"/>
                </a:solidFill>
                <a:latin typeface="Cambria" pitchFamily="18" charset="0"/>
              </a:rPr>
              <a:t>Group members </a:t>
            </a:r>
            <a:r>
              <a:rPr lang="en-US" dirty="0">
                <a:solidFill>
                  <a:schemeClr val="tx2"/>
                </a:solidFill>
                <a:latin typeface="Cambria" pitchFamily="18" charset="0"/>
              </a:rPr>
              <a:t>:</a:t>
            </a:r>
            <a:endParaRPr lang="en-US" sz="1800" dirty="0">
              <a:solidFill>
                <a:schemeClr val="tx2"/>
              </a:solidFill>
              <a:latin typeface="Cambria" pitchFamily="18" charset="0"/>
            </a:endParaRPr>
          </a:p>
        </p:txBody>
      </p:sp>
      <p:sp>
        <p:nvSpPr>
          <p:cNvPr id="2" name="TextBox 1">
            <a:extLst>
              <a:ext uri="{FF2B5EF4-FFF2-40B4-BE49-F238E27FC236}">
                <a16:creationId xmlns:a16="http://schemas.microsoft.com/office/drawing/2014/main" id="{0463191D-E3DF-4FCB-A01C-F5ECE1FE7ACE}"/>
              </a:ext>
            </a:extLst>
          </p:cNvPr>
          <p:cNvSpPr txBox="1"/>
          <p:nvPr/>
        </p:nvSpPr>
        <p:spPr>
          <a:xfrm>
            <a:off x="2626669" y="5248715"/>
            <a:ext cx="7226423" cy="1200329"/>
          </a:xfrm>
          <a:prstGeom prst="rect">
            <a:avLst/>
          </a:prstGeom>
          <a:noFill/>
        </p:spPr>
        <p:txBody>
          <a:bodyPr wrap="square" rtlCol="0">
            <a:spAutoFit/>
          </a:bodyPr>
          <a:lstStyle/>
          <a:p>
            <a:pPr lvl="4"/>
            <a:r>
              <a:rPr lang="en-US" dirty="0">
                <a:solidFill>
                  <a:schemeClr val="tx2"/>
                </a:solidFill>
                <a:latin typeface="Cambria" pitchFamily="18" charset="0"/>
              </a:rPr>
              <a:t>Amar </a:t>
            </a:r>
            <a:r>
              <a:rPr lang="en-US" dirty="0" err="1">
                <a:solidFill>
                  <a:schemeClr val="tx2"/>
                </a:solidFill>
                <a:latin typeface="Cambria" pitchFamily="18" charset="0"/>
              </a:rPr>
              <a:t>Ingale</a:t>
            </a:r>
            <a:r>
              <a:rPr lang="en-US" dirty="0">
                <a:solidFill>
                  <a:schemeClr val="tx2"/>
                </a:solidFill>
                <a:latin typeface="Cambria" pitchFamily="18" charset="0"/>
              </a:rPr>
              <a:t> (210943020006)</a:t>
            </a:r>
          </a:p>
          <a:p>
            <a:pPr lvl="4"/>
            <a:r>
              <a:rPr lang="en-US" dirty="0">
                <a:solidFill>
                  <a:schemeClr val="tx2"/>
                </a:solidFill>
                <a:latin typeface="Cambria" pitchFamily="18" charset="0"/>
              </a:rPr>
              <a:t>Varsha </a:t>
            </a:r>
            <a:r>
              <a:rPr lang="en-US" dirty="0" err="1">
                <a:solidFill>
                  <a:schemeClr val="tx2"/>
                </a:solidFill>
                <a:latin typeface="Cambria" pitchFamily="18" charset="0"/>
              </a:rPr>
              <a:t>Ghute</a:t>
            </a:r>
            <a:r>
              <a:rPr lang="en-US" dirty="0">
                <a:solidFill>
                  <a:schemeClr val="tx2"/>
                </a:solidFill>
                <a:latin typeface="Cambria" pitchFamily="18" charset="0"/>
              </a:rPr>
              <a:t> (210943020025)</a:t>
            </a:r>
          </a:p>
          <a:p>
            <a:pPr lvl="4"/>
            <a:r>
              <a:rPr lang="en-US" dirty="0">
                <a:solidFill>
                  <a:schemeClr val="tx2"/>
                </a:solidFill>
                <a:latin typeface="Cambria" pitchFamily="18" charset="0"/>
              </a:rPr>
              <a:t>Aarti Karpe (210943020035)</a:t>
            </a:r>
          </a:p>
          <a:p>
            <a:pPr lvl="4"/>
            <a:r>
              <a:rPr lang="en-US" dirty="0" err="1">
                <a:solidFill>
                  <a:schemeClr val="tx2"/>
                </a:solidFill>
                <a:latin typeface="Cambria" pitchFamily="18" charset="0"/>
              </a:rPr>
              <a:t>Avishkar</a:t>
            </a:r>
            <a:r>
              <a:rPr lang="en-US" dirty="0">
                <a:solidFill>
                  <a:schemeClr val="tx2"/>
                </a:solidFill>
                <a:latin typeface="Cambria" pitchFamily="18" charset="0"/>
              </a:rPr>
              <a:t> </a:t>
            </a:r>
            <a:r>
              <a:rPr lang="en-US" dirty="0" err="1">
                <a:solidFill>
                  <a:schemeClr val="tx2"/>
                </a:solidFill>
                <a:latin typeface="Cambria" pitchFamily="18" charset="0"/>
              </a:rPr>
              <a:t>Katkar</a:t>
            </a:r>
            <a:r>
              <a:rPr lang="en-US" dirty="0">
                <a:solidFill>
                  <a:schemeClr val="tx2"/>
                </a:solidFill>
                <a:latin typeface="Cambria" pitchFamily="18" charset="0"/>
              </a:rPr>
              <a:t> (210943020036)</a:t>
            </a:r>
          </a:p>
        </p:txBody>
      </p:sp>
    </p:spTree>
    <p:extLst>
      <p:ext uri="{BB962C8B-B14F-4D97-AF65-F5344CB8AC3E}">
        <p14:creationId xmlns:p14="http://schemas.microsoft.com/office/powerpoint/2010/main" val="3882557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20E17A-31DC-41FA-B856-149064C4CC95}"/>
              </a:ext>
            </a:extLst>
          </p:cNvPr>
          <p:cNvSpPr txBox="1"/>
          <p:nvPr/>
        </p:nvSpPr>
        <p:spPr>
          <a:xfrm>
            <a:off x="597022" y="521108"/>
            <a:ext cx="6094520" cy="461665"/>
          </a:xfrm>
          <a:prstGeom prst="rect">
            <a:avLst/>
          </a:prstGeom>
          <a:noFill/>
        </p:spPr>
        <p:txBody>
          <a:bodyPr wrap="square">
            <a:spAutoFit/>
          </a:bodyPr>
          <a:lstStyle/>
          <a:p>
            <a:r>
              <a:rPr lang="en-US" sz="2400" dirty="0">
                <a:solidFill>
                  <a:schemeClr val="tx2"/>
                </a:solidFill>
                <a:latin typeface="Times New Roman" panose="02020603050405020304" pitchFamily="18" charset="0"/>
                <a:cs typeface="Times New Roman" panose="02020603050405020304" pitchFamily="18" charset="0"/>
              </a:rPr>
              <a:t>3. Government Authority :</a:t>
            </a:r>
          </a:p>
        </p:txBody>
      </p:sp>
      <p:sp>
        <p:nvSpPr>
          <p:cNvPr id="4" name="TextBox 3">
            <a:extLst>
              <a:ext uri="{FF2B5EF4-FFF2-40B4-BE49-F238E27FC236}">
                <a16:creationId xmlns:a16="http://schemas.microsoft.com/office/drawing/2014/main" id="{6D49E906-60FC-411E-9588-310E5F1D4F8D}"/>
              </a:ext>
            </a:extLst>
          </p:cNvPr>
          <p:cNvSpPr txBox="1"/>
          <p:nvPr/>
        </p:nvSpPr>
        <p:spPr>
          <a:xfrm>
            <a:off x="763481" y="982773"/>
            <a:ext cx="10759736" cy="1785104"/>
          </a:xfrm>
          <a:prstGeom prst="rect">
            <a:avLst/>
          </a:prstGeom>
          <a:noFill/>
        </p:spPr>
        <p:txBody>
          <a:bodyPr wrap="square" rtlCol="0">
            <a:spAutoFit/>
          </a:bodyPr>
          <a:lstStyle/>
          <a:p>
            <a:pPr marL="1200150" lvl="2" indent="-285750" algn="jus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E-Rationing System provides the functionality which allows government authority to register a new customer or a new retailer.</a:t>
            </a:r>
          </a:p>
          <a:p>
            <a:pPr marL="1200150" lvl="2" indent="-285750" algn="jus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Government authority can verify as well as update customer’s and retailers details.</a:t>
            </a:r>
            <a:endParaRPr lang="en-IN" dirty="0">
              <a:effectLst/>
              <a:latin typeface="Times New Roman" panose="02020603050405020304" pitchFamily="18" charset="0"/>
              <a:ea typeface="Times New Roman" panose="02020603050405020304" pitchFamily="18" charset="0"/>
            </a:endParaRPr>
          </a:p>
          <a:p>
            <a:pPr marL="1200150" lvl="2" indent="-285750" algn="jus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Government authority can block the account of end user in case of fraudulent activity.</a:t>
            </a:r>
            <a:endParaRPr lang="en-IN" dirty="0">
              <a:effectLst/>
              <a:latin typeface="Times New Roman" panose="02020603050405020304" pitchFamily="18" charset="0"/>
              <a:ea typeface="Times New Roman" panose="02020603050405020304" pitchFamily="18" charset="0"/>
            </a:endParaRPr>
          </a:p>
          <a:p>
            <a:r>
              <a:rPr lang="en-IN" dirty="0"/>
              <a:t>	</a:t>
            </a:r>
            <a:r>
              <a:rPr lang="en-IN" sz="2000" dirty="0">
                <a:latin typeface="Times New Roman" panose="02020603050405020304" pitchFamily="18" charset="0"/>
                <a:cs typeface="Times New Roman" panose="02020603050405020304" pitchFamily="18" charset="0"/>
              </a:rPr>
              <a:t>Use Cases:</a:t>
            </a:r>
          </a:p>
          <a:p>
            <a:pPr marL="1257300" lvl="2"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Register Customers, Register Retailers, Block Customer/Retailer, Update details</a:t>
            </a:r>
          </a:p>
        </p:txBody>
      </p:sp>
      <p:sp>
        <p:nvSpPr>
          <p:cNvPr id="6" name="TextBox 5">
            <a:extLst>
              <a:ext uri="{FF2B5EF4-FFF2-40B4-BE49-F238E27FC236}">
                <a16:creationId xmlns:a16="http://schemas.microsoft.com/office/drawing/2014/main" id="{CEB98F97-55FA-4B19-8534-601D92E8CBD6}"/>
              </a:ext>
            </a:extLst>
          </p:cNvPr>
          <p:cNvSpPr txBox="1"/>
          <p:nvPr/>
        </p:nvSpPr>
        <p:spPr>
          <a:xfrm>
            <a:off x="597022" y="3429000"/>
            <a:ext cx="6094520" cy="461665"/>
          </a:xfrm>
          <a:prstGeom prst="rect">
            <a:avLst/>
          </a:prstGeom>
          <a:noFill/>
        </p:spPr>
        <p:txBody>
          <a:bodyPr wrap="square">
            <a:spAutoFit/>
          </a:bodyPr>
          <a:lstStyle/>
          <a:p>
            <a:r>
              <a:rPr lang="en-US" sz="2400" dirty="0">
                <a:solidFill>
                  <a:schemeClr val="tx2"/>
                </a:solidFill>
                <a:latin typeface="Times New Roman" panose="02020603050405020304" pitchFamily="18" charset="0"/>
                <a:cs typeface="Times New Roman" panose="02020603050405020304" pitchFamily="18" charset="0"/>
              </a:rPr>
              <a:t>3. Admin:</a:t>
            </a:r>
          </a:p>
        </p:txBody>
      </p:sp>
      <p:sp>
        <p:nvSpPr>
          <p:cNvPr id="7" name="TextBox 6">
            <a:extLst>
              <a:ext uri="{FF2B5EF4-FFF2-40B4-BE49-F238E27FC236}">
                <a16:creationId xmlns:a16="http://schemas.microsoft.com/office/drawing/2014/main" id="{819A20BB-DD33-4F43-B54A-3337D4A5CFAF}"/>
              </a:ext>
            </a:extLst>
          </p:cNvPr>
          <p:cNvSpPr txBox="1"/>
          <p:nvPr/>
        </p:nvSpPr>
        <p:spPr>
          <a:xfrm>
            <a:off x="763481" y="3890665"/>
            <a:ext cx="10759736" cy="1982081"/>
          </a:xfrm>
          <a:prstGeom prst="rect">
            <a:avLst/>
          </a:prstGeom>
          <a:noFill/>
        </p:spPr>
        <p:txBody>
          <a:bodyPr wrap="square" rtlCol="0">
            <a:spAutoFit/>
          </a:bodyPr>
          <a:lstStyle/>
          <a:p>
            <a:pPr marL="1200150" lvl="2" indent="-285750">
              <a:lnSpc>
                <a:spcPct val="115000"/>
              </a:lnSpc>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E-Rationing System should provide all functionality to admin how to handle the System.</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200150" lvl="2" indent="-285750">
              <a:lnSpc>
                <a:spcPct val="115000"/>
              </a:lnSpc>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Admin has control and see the Customer, retailer and government authority details.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200150" lvl="2" indent="-285750">
              <a:lnSpc>
                <a:spcPct val="115000"/>
              </a:lnSpc>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If admin found any in-appropriate details, admin can delete those entries.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200150" lvl="2" indent="-285750">
              <a:lnSpc>
                <a:spcPct val="115000"/>
              </a:lnSpc>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Admin can update the rates and quantity whenever required.</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dirty="0"/>
              <a:t>	</a:t>
            </a:r>
            <a:r>
              <a:rPr lang="en-IN" sz="2000" dirty="0">
                <a:latin typeface="Times New Roman" panose="02020603050405020304" pitchFamily="18" charset="0"/>
                <a:cs typeface="Times New Roman" panose="02020603050405020304" pitchFamily="18" charset="0"/>
              </a:rPr>
              <a:t>Use Cases:</a:t>
            </a:r>
          </a:p>
          <a:p>
            <a:pPr marL="1257300" lvl="2"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Account Management, Product Management, Allocate Products, Give Notifications</a:t>
            </a:r>
          </a:p>
        </p:txBody>
      </p:sp>
    </p:spTree>
    <p:extLst>
      <p:ext uri="{BB962C8B-B14F-4D97-AF65-F5344CB8AC3E}">
        <p14:creationId xmlns:p14="http://schemas.microsoft.com/office/powerpoint/2010/main" val="4215942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D6B9B-54A7-4175-8137-19EB23A509E5}"/>
              </a:ext>
            </a:extLst>
          </p:cNvPr>
          <p:cNvSpPr>
            <a:spLocks noGrp="1"/>
          </p:cNvSpPr>
          <p:nvPr>
            <p:ph type="title"/>
          </p:nvPr>
        </p:nvSpPr>
        <p:spPr/>
        <p:txBody>
          <a:bodyPr/>
          <a:lstStyle/>
          <a:p>
            <a:r>
              <a:rPr lang="en-IN" dirty="0">
                <a:solidFill>
                  <a:schemeClr val="tx2"/>
                </a:solidFill>
              </a:rPr>
              <a:t>Details of my contribution</a:t>
            </a:r>
          </a:p>
        </p:txBody>
      </p:sp>
      <p:sp>
        <p:nvSpPr>
          <p:cNvPr id="4" name="TextBox 3">
            <a:extLst>
              <a:ext uri="{FF2B5EF4-FFF2-40B4-BE49-F238E27FC236}">
                <a16:creationId xmlns:a16="http://schemas.microsoft.com/office/drawing/2014/main" id="{FBE41E01-3DEE-4ADB-AAC9-C8F6D220B453}"/>
              </a:ext>
            </a:extLst>
          </p:cNvPr>
          <p:cNvSpPr txBox="1"/>
          <p:nvPr/>
        </p:nvSpPr>
        <p:spPr>
          <a:xfrm>
            <a:off x="710213" y="2399553"/>
            <a:ext cx="11017189" cy="2862322"/>
          </a:xfrm>
          <a:prstGeom prst="rect">
            <a:avLst/>
          </a:prstGeom>
          <a:noFill/>
        </p:spPr>
        <p:txBody>
          <a:bodyPr wrap="square">
            <a:spAutoFit/>
          </a:bodyPr>
          <a:lstStyle/>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We have developed by contributing equally a web application in which we have worked on both frontend and backend.</a:t>
            </a:r>
          </a:p>
          <a:p>
            <a:pPr marL="285750" indent="-28575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First of all we completed documentation part by making BRS and SRS document, ER diagram, zero level DFD and page navigation diagram.</a:t>
            </a:r>
          </a:p>
          <a:p>
            <a:pPr marL="285750" indent="-28575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After completing documentation we moved on for creating database and then further worked on server side and simultaneously on front end for registration and login purpose.</a:t>
            </a:r>
          </a:p>
          <a:p>
            <a:pPr marL="285750" indent="-28575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Further we worked on features which require to complete </a:t>
            </a:r>
            <a:r>
              <a:rPr lang="en-IN" dirty="0">
                <a:latin typeface="Times New Roman" panose="02020603050405020304" pitchFamily="18" charset="0"/>
                <a:cs typeface="Times New Roman" panose="02020603050405020304" pitchFamily="18" charset="0"/>
              </a:rPr>
              <a:t>E-rationing system</a:t>
            </a:r>
            <a:r>
              <a:rPr lang="en-IN"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63779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46819-4CAB-472D-8326-B8C0104776E1}"/>
              </a:ext>
            </a:extLst>
          </p:cNvPr>
          <p:cNvSpPr>
            <a:spLocks noGrp="1"/>
          </p:cNvSpPr>
          <p:nvPr>
            <p:ph type="title"/>
          </p:nvPr>
        </p:nvSpPr>
        <p:spPr/>
        <p:txBody>
          <a:bodyPr/>
          <a:lstStyle/>
          <a:p>
            <a:r>
              <a:rPr lang="en-US" dirty="0">
                <a:solidFill>
                  <a:schemeClr val="tx2"/>
                </a:solidFill>
              </a:rPr>
              <a:t>Future Extension</a:t>
            </a:r>
            <a:endParaRPr lang="en-IN" dirty="0">
              <a:solidFill>
                <a:schemeClr val="tx2"/>
              </a:solidFill>
            </a:endParaRPr>
          </a:p>
        </p:txBody>
      </p:sp>
      <p:sp>
        <p:nvSpPr>
          <p:cNvPr id="3" name="TextBox 2">
            <a:extLst>
              <a:ext uri="{FF2B5EF4-FFF2-40B4-BE49-F238E27FC236}">
                <a16:creationId xmlns:a16="http://schemas.microsoft.com/office/drawing/2014/main" id="{E27A940C-0807-489B-8591-B636827D29FA}"/>
              </a:ext>
            </a:extLst>
          </p:cNvPr>
          <p:cNvSpPr txBox="1"/>
          <p:nvPr/>
        </p:nvSpPr>
        <p:spPr>
          <a:xfrm>
            <a:off x="683581" y="2308194"/>
            <a:ext cx="10475650" cy="1477328"/>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Mobile Notifications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Online Payment</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Home delivery</a:t>
            </a:r>
          </a:p>
        </p:txBody>
      </p:sp>
    </p:spTree>
    <p:extLst>
      <p:ext uri="{BB962C8B-B14F-4D97-AF65-F5344CB8AC3E}">
        <p14:creationId xmlns:p14="http://schemas.microsoft.com/office/powerpoint/2010/main" val="1817431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EC92A-36AB-42D7-B66E-D8495E9F091C}"/>
              </a:ext>
            </a:extLst>
          </p:cNvPr>
          <p:cNvSpPr>
            <a:spLocks noGrp="1"/>
          </p:cNvSpPr>
          <p:nvPr>
            <p:ph type="title"/>
          </p:nvPr>
        </p:nvSpPr>
        <p:spPr/>
        <p:txBody>
          <a:bodyPr/>
          <a:lstStyle/>
          <a:p>
            <a:r>
              <a:rPr lang="en-US" dirty="0">
                <a:solidFill>
                  <a:schemeClr val="tx2"/>
                </a:solidFill>
              </a:rPr>
              <a:t>Conclusion</a:t>
            </a:r>
            <a:endParaRPr lang="en-IN" dirty="0">
              <a:solidFill>
                <a:schemeClr val="tx2"/>
              </a:solidFill>
            </a:endParaRPr>
          </a:p>
        </p:txBody>
      </p:sp>
      <p:sp>
        <p:nvSpPr>
          <p:cNvPr id="4" name="TextBox 3">
            <a:extLst>
              <a:ext uri="{FF2B5EF4-FFF2-40B4-BE49-F238E27FC236}">
                <a16:creationId xmlns:a16="http://schemas.microsoft.com/office/drawing/2014/main" id="{3E8098BA-442F-4902-A4AD-B6C0101A4192}"/>
              </a:ext>
            </a:extLst>
          </p:cNvPr>
          <p:cNvSpPr txBox="1"/>
          <p:nvPr/>
        </p:nvSpPr>
        <p:spPr>
          <a:xfrm>
            <a:off x="809347" y="2229126"/>
            <a:ext cx="10573305" cy="3785652"/>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E-Rationing system developed to dispense the correct quantity of ration to the card holders depending on type the number of members in the family, and also maintain the details of transactions in database.</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Also this system will enable the government to keep track of the consumers and their transactions.</a:t>
            </a:r>
          </a:p>
          <a:p>
            <a:r>
              <a:rPr lang="en-US" sz="20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E-Rationing system will reduce the security issues and malpractices present in the current PDS.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website will  save a lot of time and avoid manual errors. </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 Aadhar card is unique human identity and hence it is used in the FPS to make it fool proof. Hence duplicate, bogus and ineligible beneficiaries can be avoided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8447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1DC6-65AB-4FB2-AB0C-4E826D000335}"/>
              </a:ext>
            </a:extLst>
          </p:cNvPr>
          <p:cNvSpPr>
            <a:spLocks noGrp="1"/>
          </p:cNvSpPr>
          <p:nvPr>
            <p:ph type="title"/>
          </p:nvPr>
        </p:nvSpPr>
        <p:spPr/>
        <p:txBody>
          <a:bodyPr/>
          <a:lstStyle/>
          <a:p>
            <a:r>
              <a:rPr lang="en-IN" dirty="0">
                <a:solidFill>
                  <a:schemeClr val="tx2"/>
                </a:solidFill>
              </a:rPr>
              <a:t>References</a:t>
            </a:r>
          </a:p>
        </p:txBody>
      </p:sp>
    </p:spTree>
    <p:extLst>
      <p:ext uri="{BB962C8B-B14F-4D97-AF65-F5344CB8AC3E}">
        <p14:creationId xmlns:p14="http://schemas.microsoft.com/office/powerpoint/2010/main" val="2414181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1A937E-5675-4520-AB83-8ADE4CD1671C}"/>
              </a:ext>
            </a:extLst>
          </p:cNvPr>
          <p:cNvSpPr txBox="1"/>
          <p:nvPr/>
        </p:nvSpPr>
        <p:spPr>
          <a:xfrm>
            <a:off x="4199137" y="2785810"/>
            <a:ext cx="3986075" cy="1015663"/>
          </a:xfrm>
          <a:prstGeom prst="rect">
            <a:avLst/>
          </a:prstGeom>
          <a:noFill/>
        </p:spPr>
        <p:txBody>
          <a:bodyPr wrap="square" rtlCol="0" anchor="ctr">
            <a:spAutoFit/>
          </a:bodyPr>
          <a:lstStyle/>
          <a:p>
            <a:r>
              <a:rPr lang="en-IN" sz="6000" b="1" dirty="0">
                <a:solidFill>
                  <a:schemeClr val="tx2"/>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509552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E6187-E042-40AD-8C54-0A9150F6F459}"/>
              </a:ext>
            </a:extLst>
          </p:cNvPr>
          <p:cNvSpPr>
            <a:spLocks noGrp="1"/>
          </p:cNvSpPr>
          <p:nvPr>
            <p:ph type="title"/>
          </p:nvPr>
        </p:nvSpPr>
        <p:spPr/>
        <p:txBody>
          <a:bodyPr/>
          <a:lstStyle/>
          <a:p>
            <a:r>
              <a:rPr lang="en-US" dirty="0">
                <a:solidFill>
                  <a:schemeClr val="tx2"/>
                </a:solidFill>
              </a:rPr>
              <a:t>Agenda</a:t>
            </a:r>
            <a:endParaRPr lang="en-IN" dirty="0">
              <a:solidFill>
                <a:schemeClr val="tx2"/>
              </a:solidFill>
            </a:endParaRPr>
          </a:p>
        </p:txBody>
      </p:sp>
      <p:sp>
        <p:nvSpPr>
          <p:cNvPr id="3" name="TextBox 2">
            <a:extLst>
              <a:ext uri="{FF2B5EF4-FFF2-40B4-BE49-F238E27FC236}">
                <a16:creationId xmlns:a16="http://schemas.microsoft.com/office/drawing/2014/main" id="{649A4F4A-12CF-48B4-A10B-76D73FBCE74A}"/>
              </a:ext>
            </a:extLst>
          </p:cNvPr>
          <p:cNvSpPr txBox="1"/>
          <p:nvPr/>
        </p:nvSpPr>
        <p:spPr>
          <a:xfrm>
            <a:off x="813786" y="2200242"/>
            <a:ext cx="10564427" cy="2677656"/>
          </a:xfrm>
          <a:prstGeom prst="rect">
            <a:avLst/>
          </a:prstGeom>
          <a:noFill/>
        </p:spPr>
        <p:txBody>
          <a:bodyPr wrap="square" rtlCol="0">
            <a:spAutoFit/>
          </a:bodyPr>
          <a:lstStyle/>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Project Introduction</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Project Architecture</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Technology-Platform used for Project</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User Roles and Responsibilities</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Details of contribution</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Future extension </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7314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DBE2A-F7C0-4725-A2AE-F7D86CFF2EAD}"/>
              </a:ext>
            </a:extLst>
          </p:cNvPr>
          <p:cNvSpPr>
            <a:spLocks noGrp="1"/>
          </p:cNvSpPr>
          <p:nvPr>
            <p:ph type="title"/>
          </p:nvPr>
        </p:nvSpPr>
        <p:spPr/>
        <p:txBody>
          <a:bodyPr/>
          <a:lstStyle/>
          <a:p>
            <a:r>
              <a:rPr lang="en-US" dirty="0">
                <a:solidFill>
                  <a:schemeClr val="tx2"/>
                </a:solidFill>
              </a:rPr>
              <a:t>INTRODUCTION</a:t>
            </a:r>
            <a:endParaRPr lang="en-IN" dirty="0">
              <a:solidFill>
                <a:schemeClr val="tx2"/>
              </a:solidFill>
            </a:endParaRPr>
          </a:p>
        </p:txBody>
      </p:sp>
      <p:sp>
        <p:nvSpPr>
          <p:cNvPr id="4" name="TextBox 3">
            <a:extLst>
              <a:ext uri="{FF2B5EF4-FFF2-40B4-BE49-F238E27FC236}">
                <a16:creationId xmlns:a16="http://schemas.microsoft.com/office/drawing/2014/main" id="{C2CC82D7-A681-4CFD-8F9E-D6EA8924AABA}"/>
              </a:ext>
            </a:extLst>
          </p:cNvPr>
          <p:cNvSpPr txBox="1"/>
          <p:nvPr/>
        </p:nvSpPr>
        <p:spPr>
          <a:xfrm>
            <a:off x="511945" y="2015231"/>
            <a:ext cx="11168109" cy="4457952"/>
          </a:xfrm>
          <a:prstGeom prst="rect">
            <a:avLst/>
          </a:prstGeom>
          <a:noFill/>
        </p:spPr>
        <p:txBody>
          <a:bodyPr wrap="square" rtlCol="0">
            <a:spAutoFit/>
          </a:bodyPr>
          <a:lstStyle/>
          <a:p>
            <a:pPr marL="342900" lvl="0" indent="-342900" algn="just">
              <a:lnSpc>
                <a:spcPct val="150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E-Rationing System is a Web application for providing online ration facility to customers. The main objective of this project is to build a website which will help Customer to order available items in PDS and see the transactions.</a:t>
            </a:r>
          </a:p>
          <a:p>
            <a:pPr marL="342900" lvl="0" indent="-342900" algn="just">
              <a:lnSpc>
                <a:spcPct val="150000"/>
              </a:lnSpc>
              <a:buFont typeface="Symbol" panose="05050102010706020507" pitchFamily="18" charset="2"/>
              <a:buChar char=""/>
            </a:pP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Through this Website Government authority can register customers and retailers having valid id proof. Hence duplicate, bogus and ineligible beneficiaries can be avoided.</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This website will help to m</a:t>
            </a:r>
            <a:r>
              <a:rPr lang="en-US" sz="2400" dirty="0">
                <a:effectLst/>
                <a:latin typeface="Times New Roman" panose="02020603050405020304" pitchFamily="18" charset="0"/>
                <a:ea typeface="Times New Roman" panose="02020603050405020304" pitchFamily="18" charset="0"/>
              </a:rPr>
              <a:t>aintain the transparency between Customer and Retailer. </a:t>
            </a:r>
            <a:r>
              <a:rPr lang="en-US" sz="2400" dirty="0">
                <a:latin typeface="Times New Roman" panose="02020603050405020304" pitchFamily="18" charset="0"/>
                <a:ea typeface="Times New Roman" panose="02020603050405020304" pitchFamily="18" charset="0"/>
              </a:rPr>
              <a:t>The E-Rationing System will help us to avoid the Corruptions in PDS.</a:t>
            </a: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09589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47A79-631F-4665-8858-FF23EA0A18BD}"/>
              </a:ext>
            </a:extLst>
          </p:cNvPr>
          <p:cNvSpPr>
            <a:spLocks noGrp="1"/>
          </p:cNvSpPr>
          <p:nvPr>
            <p:ph type="title"/>
          </p:nvPr>
        </p:nvSpPr>
        <p:spPr>
          <a:xfrm>
            <a:off x="961985" y="736136"/>
            <a:ext cx="9720072" cy="1066031"/>
          </a:xfrm>
        </p:spPr>
        <p:txBody>
          <a:bodyPr/>
          <a:lstStyle/>
          <a:p>
            <a:r>
              <a:rPr lang="en-US" dirty="0">
                <a:solidFill>
                  <a:schemeClr val="tx2"/>
                </a:solidFill>
              </a:rPr>
              <a:t>Architecture</a:t>
            </a:r>
            <a:endParaRPr lang="en-IN" dirty="0">
              <a:solidFill>
                <a:schemeClr val="tx2"/>
              </a:solidFill>
            </a:endParaRPr>
          </a:p>
        </p:txBody>
      </p:sp>
      <p:pic>
        <p:nvPicPr>
          <p:cNvPr id="21" name="Content Placeholder 4">
            <a:extLst>
              <a:ext uri="{FF2B5EF4-FFF2-40B4-BE49-F238E27FC236}">
                <a16:creationId xmlns:a16="http://schemas.microsoft.com/office/drawing/2014/main" id="{0D392550-DF61-4D0D-8A86-3D8ABD897818}"/>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3028766" y="1942939"/>
            <a:ext cx="7146523" cy="4658881"/>
          </a:xfrm>
          <a:prstGeom prst="rect">
            <a:avLst/>
          </a:prstGeom>
        </p:spPr>
      </p:pic>
    </p:spTree>
    <p:extLst>
      <p:ext uri="{BB962C8B-B14F-4D97-AF65-F5344CB8AC3E}">
        <p14:creationId xmlns:p14="http://schemas.microsoft.com/office/powerpoint/2010/main" val="3273195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82D19-ABE6-4D93-87E8-96F609ED8327}"/>
              </a:ext>
            </a:extLst>
          </p:cNvPr>
          <p:cNvSpPr>
            <a:spLocks noGrp="1"/>
          </p:cNvSpPr>
          <p:nvPr>
            <p:ph type="title"/>
          </p:nvPr>
        </p:nvSpPr>
        <p:spPr/>
        <p:txBody>
          <a:bodyPr/>
          <a:lstStyle/>
          <a:p>
            <a:r>
              <a:rPr lang="en-US" dirty="0">
                <a:solidFill>
                  <a:schemeClr val="tx2"/>
                </a:solidFill>
              </a:rPr>
              <a:t>Technology Used</a:t>
            </a:r>
            <a:endParaRPr lang="en-IN" dirty="0">
              <a:solidFill>
                <a:schemeClr val="tx2"/>
              </a:solidFill>
            </a:endParaRPr>
          </a:p>
        </p:txBody>
      </p:sp>
      <p:sp>
        <p:nvSpPr>
          <p:cNvPr id="6" name="TextBox 5">
            <a:extLst>
              <a:ext uri="{FF2B5EF4-FFF2-40B4-BE49-F238E27FC236}">
                <a16:creationId xmlns:a16="http://schemas.microsoft.com/office/drawing/2014/main" id="{763471B4-BF2A-41AC-A50C-3E803EA88D37}"/>
              </a:ext>
            </a:extLst>
          </p:cNvPr>
          <p:cNvSpPr txBox="1"/>
          <p:nvPr/>
        </p:nvSpPr>
        <p:spPr>
          <a:xfrm>
            <a:off x="870012" y="2084832"/>
            <a:ext cx="6140388" cy="3662541"/>
          </a:xfrm>
          <a:prstGeom prst="rect">
            <a:avLst/>
          </a:prstGeom>
          <a:noFill/>
        </p:spPr>
        <p:txBody>
          <a:bodyPr wrap="square" rtlCol="0">
            <a:spAutoFit/>
          </a:bodyPr>
          <a:lstStyle/>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Technology Used For Project </a:t>
            </a:r>
            <a:r>
              <a:rPr lang="en-US" sz="1800" dirty="0">
                <a:latin typeface="Times New Roman" panose="02020603050405020304" pitchFamily="18" charset="0"/>
                <a:cs typeface="Times New Roman" panose="02020603050405020304" pitchFamily="18" charset="0"/>
              </a:rPr>
              <a:t>:</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Front End :</a:t>
            </a:r>
            <a:r>
              <a:rPr lang="en-US" sz="1800" dirty="0">
                <a:latin typeface="Times New Roman" panose="02020603050405020304" pitchFamily="18" charset="0"/>
                <a:cs typeface="Times New Roman" panose="02020603050405020304" pitchFamily="18" charset="0"/>
              </a:rPr>
              <a:t> </a:t>
            </a:r>
          </a:p>
          <a:p>
            <a:pPr marL="2114550" lvl="4"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ReactJS</a:t>
            </a:r>
            <a:endParaRPr lang="en-IN" dirty="0">
              <a:latin typeface="Times New Roman" panose="02020603050405020304" pitchFamily="18" charset="0"/>
              <a:cs typeface="Times New Roman" panose="02020603050405020304" pitchFamily="18" charset="0"/>
            </a:endParaRPr>
          </a:p>
          <a:p>
            <a:pPr marL="2114550" lvl="4"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CSS, Bootstrap</a:t>
            </a:r>
          </a:p>
          <a:p>
            <a:endParaRPr lang="en-IN" sz="18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Back End :</a:t>
            </a:r>
          </a:p>
          <a:p>
            <a:pPr marL="2114550" lvl="4"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Java 8</a:t>
            </a:r>
          </a:p>
          <a:p>
            <a:pPr marL="2114550" lvl="4"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Spring Boot framework</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Database :</a:t>
            </a:r>
            <a:endParaRPr lang="en-IN" sz="2000" dirty="0">
              <a:latin typeface="Times New Roman" panose="02020603050405020304" pitchFamily="18" charset="0"/>
              <a:cs typeface="Times New Roman" panose="02020603050405020304" pitchFamily="18" charset="0"/>
            </a:endParaRPr>
          </a:p>
          <a:p>
            <a:pPr marL="2171700" lvl="4"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MySQL 8.0</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2799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88B886-B3C1-48C4-96B1-A092017B5770}"/>
              </a:ext>
            </a:extLst>
          </p:cNvPr>
          <p:cNvSpPr txBox="1"/>
          <p:nvPr/>
        </p:nvSpPr>
        <p:spPr>
          <a:xfrm>
            <a:off x="680620" y="1035936"/>
            <a:ext cx="10830757" cy="2616101"/>
          </a:xfrm>
          <a:prstGeom prst="rect">
            <a:avLst/>
          </a:prstGeom>
          <a:noFill/>
        </p:spPr>
        <p:txBody>
          <a:bodyPr wrap="square">
            <a:spAutoFit/>
          </a:bodyPr>
          <a:lstStyle/>
          <a:p>
            <a:pPr marL="514350" indent="-514350">
              <a:buAutoNum type="arabicPeriod" startAt="2"/>
            </a:pPr>
            <a:r>
              <a:rPr lang="en-IN" sz="2000" dirty="0">
                <a:latin typeface="Times New Roman" panose="02020603050405020304" pitchFamily="18" charset="0"/>
                <a:cs typeface="Times New Roman" panose="02020603050405020304" pitchFamily="18" charset="0"/>
              </a:rPr>
              <a:t>Reason for selecting specific technologies</a:t>
            </a:r>
          </a:p>
          <a:p>
            <a:pPr marL="514350" indent="-514350">
              <a:buAutoNum type="arabicPeriod" startAt="2"/>
            </a:pPr>
            <a:endParaRPr lang="en-IN" sz="1800" dirty="0">
              <a:latin typeface="Times New Roman" panose="02020603050405020304" pitchFamily="18" charset="0"/>
              <a:cs typeface="Times New Roman" panose="02020603050405020304" pitchFamily="18" charset="0"/>
            </a:endParaRPr>
          </a:p>
          <a:p>
            <a:r>
              <a:rPr lang="en-IN" sz="1800" dirty="0">
                <a:solidFill>
                  <a:schemeClr val="tx2"/>
                </a:solidFill>
                <a:latin typeface="Times New Roman" panose="02020603050405020304" pitchFamily="18" charset="0"/>
                <a:cs typeface="Times New Roman" panose="02020603050405020304" pitchFamily="18" charset="0"/>
              </a:rPr>
              <a:t>React JS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React basically allows developers to utilize individual parts of their application on both client-side and the server-side, which ultimately boosts the speed of the development process.</a:t>
            </a:r>
            <a:r>
              <a:rPr lang="en-IN" dirty="0">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Compared to other frontend frameworks, the React code is easier to maintain and is flexible due to its modular structure.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core of the framework offers a virtual DOM program and server-side rendering, which makes complex apps run extremely fast.</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E556AB6-1FD0-4123-A848-0E96F3088544}"/>
              </a:ext>
            </a:extLst>
          </p:cNvPr>
          <p:cNvSpPr txBox="1"/>
          <p:nvPr/>
        </p:nvSpPr>
        <p:spPr>
          <a:xfrm>
            <a:off x="680620" y="3983452"/>
            <a:ext cx="11233212" cy="2092881"/>
          </a:xfrm>
          <a:prstGeom prst="rect">
            <a:avLst/>
          </a:prstGeom>
          <a:noFill/>
        </p:spPr>
        <p:txBody>
          <a:bodyPr wrap="square">
            <a:spAutoFit/>
          </a:bodyPr>
          <a:lstStyle/>
          <a:p>
            <a:r>
              <a:rPr lang="en-IN" dirty="0">
                <a:solidFill>
                  <a:schemeClr val="tx2"/>
                </a:solidFill>
                <a:latin typeface="Times New Roman" panose="02020603050405020304" pitchFamily="18" charset="0"/>
                <a:cs typeface="Times New Roman" panose="02020603050405020304" pitchFamily="18" charset="0"/>
              </a:rPr>
              <a:t>Spring boot : </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Its main purpose is RAD(Rapid Application Development) i.e. reducing development time as much as possible.</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 quickly releases the app in production environment and follows some development model ‘defaults opinionated approach’ i.e. spring boot will configure few things automatically.</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Spring boot comes with embedded tomcat server so there is no any context root and hence application is deployed as self deployable unit.</a:t>
            </a:r>
          </a:p>
          <a:p>
            <a:pPr marL="0" indent="0">
              <a:buNone/>
            </a:pPr>
            <a:endParaRPr lang="en-IN" sz="1100" dirty="0"/>
          </a:p>
          <a:p>
            <a:pPr marL="0" indent="0">
              <a:buNone/>
            </a:pPr>
            <a:endParaRPr lang="en-IN" sz="1100" dirty="0"/>
          </a:p>
        </p:txBody>
      </p:sp>
    </p:spTree>
    <p:extLst>
      <p:ext uri="{BB962C8B-B14F-4D97-AF65-F5344CB8AC3E}">
        <p14:creationId xmlns:p14="http://schemas.microsoft.com/office/powerpoint/2010/main" val="3080313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BCFA2A-B72F-4583-9490-10F27FAAC0AC}"/>
              </a:ext>
            </a:extLst>
          </p:cNvPr>
          <p:cNvSpPr txBox="1"/>
          <p:nvPr/>
        </p:nvSpPr>
        <p:spPr>
          <a:xfrm>
            <a:off x="577047" y="1349583"/>
            <a:ext cx="10884025" cy="2862322"/>
          </a:xfrm>
          <a:prstGeom prst="rect">
            <a:avLst/>
          </a:prstGeom>
          <a:noFill/>
        </p:spPr>
        <p:txBody>
          <a:bodyPr wrap="square">
            <a:spAutoFit/>
          </a:bodyPr>
          <a:lstStyle/>
          <a:p>
            <a:r>
              <a:rPr lang="en-IN" dirty="0">
                <a:solidFill>
                  <a:schemeClr val="tx2"/>
                </a:solidFill>
                <a:latin typeface="Times New Roman" panose="02020603050405020304" pitchFamily="18" charset="0"/>
                <a:cs typeface="Times New Roman" panose="02020603050405020304" pitchFamily="18" charset="0"/>
              </a:rPr>
              <a:t>MySQL : </a:t>
            </a:r>
          </a:p>
          <a:p>
            <a:endParaRPr lang="en-IN" b="1" dirty="0">
              <a:latin typeface="Times New Roman" panose="02020603050405020304" pitchFamily="18" charset="0"/>
              <a:cs typeface="Times New Roman" panose="02020603050405020304" pitchFamily="18" charset="0"/>
            </a:endParaRPr>
          </a:p>
          <a:p>
            <a:pPr marL="0" indent="0" algn="just">
              <a:buNone/>
            </a:pPr>
            <a:r>
              <a:rPr lang="en-IN" sz="1100" dirty="0"/>
              <a:t>	</a:t>
            </a:r>
            <a:r>
              <a:rPr lang="en-US" dirty="0">
                <a:latin typeface="Times New Roman" panose="02020603050405020304" pitchFamily="18" charset="0"/>
                <a:cs typeface="Times New Roman" panose="02020603050405020304" pitchFamily="18" charset="0"/>
              </a:rPr>
              <a:t>MySQL is globally renowned for being the most secure and reliable database management system used in popular web applications like WordPress, Drupal, Joomla, Facebook and Twitter. The data security and support for transactional processing that accompany the recent version of MySQL, can greatly benefit any business especially if it is an eCommerce business that involves frequent money transfers.</a:t>
            </a:r>
          </a:p>
          <a:p>
            <a:pPr marL="0" indent="0" algn="just">
              <a:buNone/>
            </a:pPr>
            <a:r>
              <a:rPr lang="en-US" dirty="0">
                <a:latin typeface="Times New Roman" panose="02020603050405020304" pitchFamily="18" charset="0"/>
                <a:cs typeface="Times New Roman" panose="02020603050405020304" pitchFamily="18" charset="0"/>
              </a:rPr>
              <a:t>	MySQL offers unmatched scalability to facilitate the management of deeply embedded apps using a smaller footprint even in massive warehouses that stack terabytes of data. On-demand flexibility is the star feature of  MySQL. This open source solution allows complete customization to eCommerce businesses with unique database server requirements.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4939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93802-32A9-4CED-A5C2-20DBEC405DD0}"/>
              </a:ext>
            </a:extLst>
          </p:cNvPr>
          <p:cNvSpPr>
            <a:spLocks noGrp="1"/>
          </p:cNvSpPr>
          <p:nvPr>
            <p:ph type="title"/>
          </p:nvPr>
        </p:nvSpPr>
        <p:spPr>
          <a:xfrm>
            <a:off x="1006373" y="682870"/>
            <a:ext cx="9720072" cy="1270217"/>
          </a:xfrm>
        </p:spPr>
        <p:txBody>
          <a:bodyPr/>
          <a:lstStyle/>
          <a:p>
            <a:r>
              <a:rPr lang="en-US" dirty="0">
                <a:solidFill>
                  <a:schemeClr val="tx2"/>
                </a:solidFill>
              </a:rPr>
              <a:t>User roles and responsibilities</a:t>
            </a:r>
            <a:endParaRPr lang="en-IN" dirty="0">
              <a:solidFill>
                <a:schemeClr val="tx2"/>
              </a:solidFill>
            </a:endParaRPr>
          </a:p>
        </p:txBody>
      </p:sp>
      <p:sp>
        <p:nvSpPr>
          <p:cNvPr id="4" name="TextBox 3">
            <a:extLst>
              <a:ext uri="{FF2B5EF4-FFF2-40B4-BE49-F238E27FC236}">
                <a16:creationId xmlns:a16="http://schemas.microsoft.com/office/drawing/2014/main" id="{543D2376-A1E9-481A-A635-92614F4E628B}"/>
              </a:ext>
            </a:extLst>
          </p:cNvPr>
          <p:cNvSpPr txBox="1"/>
          <p:nvPr/>
        </p:nvSpPr>
        <p:spPr>
          <a:xfrm>
            <a:off x="1006373" y="2305615"/>
            <a:ext cx="10777492" cy="224676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E-Rationing System consists of four roles described as follows :</a:t>
            </a:r>
          </a:p>
          <a:p>
            <a:endParaRPr lang="en-US" sz="20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000" dirty="0">
                <a:latin typeface="Times New Roman" panose="02020603050405020304" pitchFamily="18" charset="0"/>
                <a:cs typeface="Times New Roman" panose="02020603050405020304" pitchFamily="18" charset="0"/>
              </a:rPr>
              <a:t>Customer </a:t>
            </a:r>
          </a:p>
          <a:p>
            <a:pPr marL="914400" lvl="1" indent="-457200">
              <a:buFont typeface="+mj-lt"/>
              <a:buAutoNum type="arabicPeriod"/>
            </a:pPr>
            <a:r>
              <a:rPr lang="en-US" sz="2000" dirty="0">
                <a:latin typeface="Times New Roman" panose="02020603050405020304" pitchFamily="18" charset="0"/>
                <a:cs typeface="Times New Roman" panose="02020603050405020304" pitchFamily="18" charset="0"/>
              </a:rPr>
              <a:t>Retailer </a:t>
            </a:r>
          </a:p>
          <a:p>
            <a:pPr marL="914400" lvl="1" indent="-457200">
              <a:buFont typeface="+mj-lt"/>
              <a:buAutoNum type="arabicPeriod"/>
            </a:pPr>
            <a:r>
              <a:rPr lang="en-US" sz="2000" dirty="0">
                <a:latin typeface="Times New Roman" panose="02020603050405020304" pitchFamily="18" charset="0"/>
                <a:cs typeface="Times New Roman" panose="02020603050405020304" pitchFamily="18" charset="0"/>
              </a:rPr>
              <a:t>Government Authority</a:t>
            </a:r>
          </a:p>
          <a:p>
            <a:pPr marL="914400" lvl="1" indent="-457200">
              <a:buFont typeface="+mj-lt"/>
              <a:buAutoNum type="arabicPeriod"/>
            </a:pPr>
            <a:r>
              <a:rPr lang="en-US" sz="2000" dirty="0">
                <a:latin typeface="Times New Roman" panose="02020603050405020304" pitchFamily="18" charset="0"/>
                <a:cs typeface="Times New Roman" panose="02020603050405020304" pitchFamily="18" charset="0"/>
              </a:rPr>
              <a:t>Admin</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6372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97E5A6-55CC-4D6B-80C6-E11F98B85965}"/>
              </a:ext>
            </a:extLst>
          </p:cNvPr>
          <p:cNvSpPr txBox="1"/>
          <p:nvPr/>
        </p:nvSpPr>
        <p:spPr>
          <a:xfrm>
            <a:off x="680622" y="510573"/>
            <a:ext cx="10830756" cy="461665"/>
          </a:xfrm>
          <a:prstGeom prst="rect">
            <a:avLst/>
          </a:prstGeom>
          <a:noFill/>
        </p:spPr>
        <p:txBody>
          <a:bodyPr wrap="square" rtlCol="0">
            <a:spAutoFit/>
          </a:bodyPr>
          <a:lstStyle/>
          <a:p>
            <a:pPr marL="342900" indent="-342900">
              <a:buFont typeface="+mj-lt"/>
              <a:buAutoNum type="arabicPeriod"/>
            </a:pPr>
            <a:r>
              <a:rPr lang="en-US" sz="2400" dirty="0">
                <a:solidFill>
                  <a:schemeClr val="tx2"/>
                </a:solidFill>
                <a:latin typeface="Times New Roman" panose="02020603050405020304" pitchFamily="18" charset="0"/>
                <a:cs typeface="Times New Roman" panose="02020603050405020304" pitchFamily="18" charset="0"/>
              </a:rPr>
              <a:t>Customer :</a:t>
            </a:r>
          </a:p>
        </p:txBody>
      </p:sp>
      <p:sp>
        <p:nvSpPr>
          <p:cNvPr id="4" name="TextBox 3">
            <a:extLst>
              <a:ext uri="{FF2B5EF4-FFF2-40B4-BE49-F238E27FC236}">
                <a16:creationId xmlns:a16="http://schemas.microsoft.com/office/drawing/2014/main" id="{CB71777A-6441-4E5A-B012-FB281DD7ED43}"/>
              </a:ext>
            </a:extLst>
          </p:cNvPr>
          <p:cNvSpPr txBox="1"/>
          <p:nvPr/>
        </p:nvSpPr>
        <p:spPr>
          <a:xfrm>
            <a:off x="680622" y="952223"/>
            <a:ext cx="10555548" cy="2332049"/>
          </a:xfrm>
          <a:prstGeom prst="rect">
            <a:avLst/>
          </a:prstGeom>
          <a:noFill/>
        </p:spPr>
        <p:txBody>
          <a:bodyPr wrap="square" rtlCol="0">
            <a:spAutoFit/>
          </a:bodyPr>
          <a:lstStyle/>
          <a:p>
            <a:pPr marL="1200150" lvl="2" indent="-285750">
              <a:lnSpc>
                <a:spcPct val="115000"/>
              </a:lnSpc>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Customer will get Login credentials from Government Authority</a:t>
            </a:r>
          </a:p>
          <a:p>
            <a:pPr marL="1200150" lvl="2" indent="-285750">
              <a:lnSpc>
                <a:spcPct val="115000"/>
              </a:lnSpc>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Customer will be able to select product from product catalog.</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1200150" lvl="2" indent="-285750">
              <a:lnSpc>
                <a:spcPct val="115000"/>
              </a:lnSpc>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Customer will be able to add selected items with quantity in the cart maintained by the system.</a:t>
            </a:r>
          </a:p>
          <a:p>
            <a:pPr marL="1200150" lvl="2" indent="-285750">
              <a:lnSpc>
                <a:spcPct val="115000"/>
              </a:lnSpc>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Customer can view transaction/order history.</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1200150" lvl="2" indent="-285750">
              <a:lnSpc>
                <a:spcPct val="115000"/>
              </a:lnSpc>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Customer is allowed to change his/her mobile number and address.</a:t>
            </a:r>
          </a:p>
          <a:p>
            <a:pPr>
              <a:lnSpc>
                <a:spcPct val="115000"/>
              </a:lnSpc>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Use cases:</a:t>
            </a:r>
          </a:p>
          <a:p>
            <a:pPr marL="1200150" lvl="2" indent="-285750">
              <a:lnSpc>
                <a:spcPct val="115000"/>
              </a:lnSpc>
              <a:buFont typeface="Arial" panose="020B0604020202020204" pitchFamily="34" charset="0"/>
              <a:buChar char="•"/>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Search Product, Place Order, View Order, Cancel Order</a:t>
            </a:r>
          </a:p>
        </p:txBody>
      </p:sp>
      <p:sp>
        <p:nvSpPr>
          <p:cNvPr id="6" name="TextBox 5">
            <a:extLst>
              <a:ext uri="{FF2B5EF4-FFF2-40B4-BE49-F238E27FC236}">
                <a16:creationId xmlns:a16="http://schemas.microsoft.com/office/drawing/2014/main" id="{56ADFC52-AE00-48D2-8388-0688FF594BCA}"/>
              </a:ext>
            </a:extLst>
          </p:cNvPr>
          <p:cNvSpPr txBox="1"/>
          <p:nvPr/>
        </p:nvSpPr>
        <p:spPr>
          <a:xfrm>
            <a:off x="680622" y="3656750"/>
            <a:ext cx="6094520" cy="461665"/>
          </a:xfrm>
          <a:prstGeom prst="rect">
            <a:avLst/>
          </a:prstGeom>
          <a:noFill/>
        </p:spPr>
        <p:txBody>
          <a:bodyPr wrap="square">
            <a:spAutoFit/>
          </a:bodyPr>
          <a:lstStyle/>
          <a:p>
            <a:r>
              <a:rPr lang="en-US" sz="2400" dirty="0">
                <a:solidFill>
                  <a:schemeClr val="tx2"/>
                </a:solidFill>
                <a:latin typeface="Times New Roman" panose="02020603050405020304" pitchFamily="18" charset="0"/>
                <a:cs typeface="Times New Roman" panose="02020603050405020304" pitchFamily="18" charset="0"/>
              </a:rPr>
              <a:t>2. Retailer :</a:t>
            </a:r>
            <a:endParaRPr lang="en-IN" sz="2400" dirty="0"/>
          </a:p>
        </p:txBody>
      </p:sp>
      <p:sp>
        <p:nvSpPr>
          <p:cNvPr id="7" name="TextBox 6">
            <a:extLst>
              <a:ext uri="{FF2B5EF4-FFF2-40B4-BE49-F238E27FC236}">
                <a16:creationId xmlns:a16="http://schemas.microsoft.com/office/drawing/2014/main" id="{E801544D-9675-4548-84A6-EFDB60CCE5A3}"/>
              </a:ext>
            </a:extLst>
          </p:cNvPr>
          <p:cNvSpPr txBox="1"/>
          <p:nvPr/>
        </p:nvSpPr>
        <p:spPr>
          <a:xfrm>
            <a:off x="506027" y="4118415"/>
            <a:ext cx="10730143" cy="1982081"/>
          </a:xfrm>
          <a:prstGeom prst="rect">
            <a:avLst/>
          </a:prstGeom>
          <a:noFill/>
        </p:spPr>
        <p:txBody>
          <a:bodyPr wrap="square" rtlCol="0">
            <a:spAutoFit/>
          </a:bodyPr>
          <a:lstStyle/>
          <a:p>
            <a:pPr marL="1200150" lvl="2" indent="-285750">
              <a:lnSpc>
                <a:spcPct val="115000"/>
              </a:lnSpc>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E-Rationing System provides the functionality which allows Retailer to display product catalogue and price (as per gov rule)</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200150" lvl="2" indent="-285750">
              <a:lnSpc>
                <a:spcPct val="115000"/>
              </a:lnSpc>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Retailer can update products and their stock.</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200150" lvl="2" indent="-285750">
              <a:lnSpc>
                <a:spcPct val="115000"/>
              </a:lnSpc>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Retailer will be able to update the individual customer’s stock (Customer will get notification.)</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dirty="0"/>
              <a:t>	</a:t>
            </a:r>
            <a:r>
              <a:rPr lang="en-IN" sz="2000" dirty="0">
                <a:latin typeface="Times New Roman" panose="02020603050405020304" pitchFamily="18" charset="0"/>
                <a:cs typeface="Times New Roman" panose="02020603050405020304" pitchFamily="18" charset="0"/>
              </a:rPr>
              <a:t>Use cases:</a:t>
            </a:r>
          </a:p>
          <a:p>
            <a:pPr marL="1257300" lvl="2"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Publish Product, Update Stock, Accept Order, Cancel Order</a:t>
            </a:r>
          </a:p>
        </p:txBody>
      </p:sp>
    </p:spTree>
    <p:extLst>
      <p:ext uri="{BB962C8B-B14F-4D97-AF65-F5344CB8AC3E}">
        <p14:creationId xmlns:p14="http://schemas.microsoft.com/office/powerpoint/2010/main" val="7963934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TM02900720[[fn=Integral]]</Template>
  <TotalTime>432</TotalTime>
  <Words>983</Words>
  <Application>Microsoft Office PowerPoint</Application>
  <PresentationFormat>Widescreen</PresentationFormat>
  <Paragraphs>111</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vt:lpstr>
      <vt:lpstr>Cambria</vt:lpstr>
      <vt:lpstr>Symbol</vt:lpstr>
      <vt:lpstr>Times New Roman</vt:lpstr>
      <vt:lpstr>Tw Cen MT</vt:lpstr>
      <vt:lpstr>Tw Cen MT Condensed</vt:lpstr>
      <vt:lpstr>Wingdings 3</vt:lpstr>
      <vt:lpstr>Integral</vt:lpstr>
      <vt:lpstr>PowerPoint Presentation</vt:lpstr>
      <vt:lpstr>Agenda</vt:lpstr>
      <vt:lpstr>INTRODUCTION</vt:lpstr>
      <vt:lpstr>Architecture</vt:lpstr>
      <vt:lpstr>Technology Used</vt:lpstr>
      <vt:lpstr>PowerPoint Presentation</vt:lpstr>
      <vt:lpstr>PowerPoint Presentation</vt:lpstr>
      <vt:lpstr>User roles and responsibilities</vt:lpstr>
      <vt:lpstr>PowerPoint Presentation</vt:lpstr>
      <vt:lpstr>PowerPoint Presentation</vt:lpstr>
      <vt:lpstr>Details of my contribution</vt:lpstr>
      <vt:lpstr>Future Extension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Aarti Karpe</dc:creator>
  <cp:lastModifiedBy>Aarti Karpe</cp:lastModifiedBy>
  <cp:revision>4</cp:revision>
  <dcterms:created xsi:type="dcterms:W3CDTF">2022-04-12T13:13:27Z</dcterms:created>
  <dcterms:modified xsi:type="dcterms:W3CDTF">2022-04-14T06:25:06Z</dcterms:modified>
</cp:coreProperties>
</file>