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DE8912-2DAD-4575-991F-F71EA964C754}"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5FD66927-D6E9-44EA-99C5-A9B088890194}">
      <dgm:prSet phldrT="[Text]"/>
      <dgm:spPr/>
      <dgm:t>
        <a:bodyPr/>
        <a:lstStyle/>
        <a:p>
          <a:r>
            <a:rPr lang="en-US" dirty="0" smtClean="0"/>
            <a:t>Customer Demand</a:t>
          </a:r>
          <a:endParaRPr lang="en-US" dirty="0"/>
        </a:p>
      </dgm:t>
    </dgm:pt>
    <dgm:pt modelId="{101C21C9-A627-4CCB-B8BB-DECE2D59EE33}" type="parTrans" cxnId="{6560BF8D-88EB-4236-93DF-DE371379A329}">
      <dgm:prSet/>
      <dgm:spPr/>
      <dgm:t>
        <a:bodyPr/>
        <a:lstStyle/>
        <a:p>
          <a:endParaRPr lang="en-US"/>
        </a:p>
      </dgm:t>
    </dgm:pt>
    <dgm:pt modelId="{789D6CF0-E586-40CA-9BA7-FC51D4D8795E}" type="sibTrans" cxnId="{6560BF8D-88EB-4236-93DF-DE371379A329}">
      <dgm:prSet/>
      <dgm:spPr>
        <a:solidFill>
          <a:srgbClr val="00B050"/>
        </a:solidFill>
      </dgm:spPr>
      <dgm:t>
        <a:bodyPr/>
        <a:lstStyle/>
        <a:p>
          <a:endParaRPr lang="en-US"/>
        </a:p>
      </dgm:t>
    </dgm:pt>
    <dgm:pt modelId="{D525AB7B-352C-4C0D-97DB-0373E79F9A17}">
      <dgm:prSet phldrT="[Text]"/>
      <dgm:spPr/>
      <dgm:t>
        <a:bodyPr/>
        <a:lstStyle/>
        <a:p>
          <a:r>
            <a:rPr lang="en-US" dirty="0" smtClean="0"/>
            <a:t>Planning</a:t>
          </a:r>
          <a:endParaRPr lang="en-US" dirty="0"/>
        </a:p>
      </dgm:t>
    </dgm:pt>
    <dgm:pt modelId="{9FF6F3BA-D918-4CDE-92D2-BB4EA901F9F6}" type="parTrans" cxnId="{562E6E20-6E1B-471F-AD42-30B3A232B1F7}">
      <dgm:prSet/>
      <dgm:spPr/>
      <dgm:t>
        <a:bodyPr/>
        <a:lstStyle/>
        <a:p>
          <a:endParaRPr lang="en-US"/>
        </a:p>
      </dgm:t>
    </dgm:pt>
    <dgm:pt modelId="{FD81F06A-F089-4EDC-A557-ED2FEF15F90F}" type="sibTrans" cxnId="{562E6E20-6E1B-471F-AD42-30B3A232B1F7}">
      <dgm:prSet/>
      <dgm:spPr>
        <a:solidFill>
          <a:srgbClr val="00B050"/>
        </a:solidFill>
      </dgm:spPr>
      <dgm:t>
        <a:bodyPr/>
        <a:lstStyle/>
        <a:p>
          <a:endParaRPr lang="en-US"/>
        </a:p>
      </dgm:t>
    </dgm:pt>
    <dgm:pt modelId="{6D25F9BB-C483-4F5C-866D-E450D391C935}">
      <dgm:prSet phldrT="[Text]"/>
      <dgm:spPr/>
      <dgm:t>
        <a:bodyPr/>
        <a:lstStyle/>
        <a:p>
          <a:r>
            <a:rPr lang="en-US" dirty="0" smtClean="0"/>
            <a:t>Sourcing</a:t>
          </a:r>
          <a:endParaRPr lang="en-US" dirty="0"/>
        </a:p>
      </dgm:t>
    </dgm:pt>
    <dgm:pt modelId="{B4829334-875D-402B-B5E9-4D5E553D61A0}" type="parTrans" cxnId="{29904CC5-6D67-48E0-8E86-E71BFDEBD4D2}">
      <dgm:prSet/>
      <dgm:spPr/>
      <dgm:t>
        <a:bodyPr/>
        <a:lstStyle/>
        <a:p>
          <a:endParaRPr lang="en-US"/>
        </a:p>
      </dgm:t>
    </dgm:pt>
    <dgm:pt modelId="{24F5B37D-583D-4841-88AA-38F2ED986CF2}" type="sibTrans" cxnId="{29904CC5-6D67-48E0-8E86-E71BFDEBD4D2}">
      <dgm:prSet/>
      <dgm:spPr>
        <a:solidFill>
          <a:srgbClr val="00B050"/>
        </a:solidFill>
      </dgm:spPr>
      <dgm:t>
        <a:bodyPr/>
        <a:lstStyle/>
        <a:p>
          <a:endParaRPr lang="en-US"/>
        </a:p>
      </dgm:t>
    </dgm:pt>
    <dgm:pt modelId="{6FEBE903-874D-41B8-BCF7-9588626277EC}">
      <dgm:prSet phldrT="[Text]"/>
      <dgm:spPr/>
      <dgm:t>
        <a:bodyPr/>
        <a:lstStyle/>
        <a:p>
          <a:r>
            <a:rPr lang="en-US" dirty="0" smtClean="0"/>
            <a:t>Stocking</a:t>
          </a:r>
          <a:endParaRPr lang="en-US" dirty="0"/>
        </a:p>
      </dgm:t>
    </dgm:pt>
    <dgm:pt modelId="{7B8AFD7F-79F9-4B95-A0C4-D58DD7221481}" type="parTrans" cxnId="{90EBCD16-BEB9-43B2-A497-6E4C011D86C6}">
      <dgm:prSet/>
      <dgm:spPr/>
      <dgm:t>
        <a:bodyPr/>
        <a:lstStyle/>
        <a:p>
          <a:endParaRPr lang="en-US"/>
        </a:p>
      </dgm:t>
    </dgm:pt>
    <dgm:pt modelId="{F1D7430E-7E72-45EE-B5FE-F5DDAEDDF368}" type="sibTrans" cxnId="{90EBCD16-BEB9-43B2-A497-6E4C011D86C6}">
      <dgm:prSet/>
      <dgm:spPr>
        <a:solidFill>
          <a:srgbClr val="00B050"/>
        </a:solidFill>
      </dgm:spPr>
      <dgm:t>
        <a:bodyPr/>
        <a:lstStyle/>
        <a:p>
          <a:endParaRPr lang="en-US"/>
        </a:p>
      </dgm:t>
    </dgm:pt>
    <dgm:pt modelId="{B32720A1-0F52-457D-9F96-450FE3B6F550}">
      <dgm:prSet phldrT="[Text]"/>
      <dgm:spPr/>
      <dgm:t>
        <a:bodyPr/>
        <a:lstStyle/>
        <a:p>
          <a:r>
            <a:rPr lang="en-US" dirty="0" smtClean="0"/>
            <a:t>Execution</a:t>
          </a:r>
          <a:endParaRPr lang="en-US" dirty="0"/>
        </a:p>
      </dgm:t>
    </dgm:pt>
    <dgm:pt modelId="{8E5A14C0-6D70-4AD0-95DC-69CA832C74DA}" type="parTrans" cxnId="{9F32C94D-6F4A-46DF-8B75-502EE0162405}">
      <dgm:prSet/>
      <dgm:spPr/>
      <dgm:t>
        <a:bodyPr/>
        <a:lstStyle/>
        <a:p>
          <a:endParaRPr lang="en-US"/>
        </a:p>
      </dgm:t>
    </dgm:pt>
    <dgm:pt modelId="{0EA700A3-603B-4CF2-B523-7DDF0DB25DCF}" type="sibTrans" cxnId="{9F32C94D-6F4A-46DF-8B75-502EE0162405}">
      <dgm:prSet/>
      <dgm:spPr>
        <a:solidFill>
          <a:srgbClr val="00B050"/>
        </a:solidFill>
      </dgm:spPr>
      <dgm:t>
        <a:bodyPr/>
        <a:lstStyle/>
        <a:p>
          <a:endParaRPr lang="en-US"/>
        </a:p>
      </dgm:t>
    </dgm:pt>
    <dgm:pt modelId="{E1E69279-71FB-4C93-B93F-5558A0A64D64}" type="pres">
      <dgm:prSet presAssocID="{07DE8912-2DAD-4575-991F-F71EA964C754}" presName="cycle" presStyleCnt="0">
        <dgm:presLayoutVars>
          <dgm:dir/>
          <dgm:resizeHandles val="exact"/>
        </dgm:presLayoutVars>
      </dgm:prSet>
      <dgm:spPr/>
      <dgm:t>
        <a:bodyPr/>
        <a:lstStyle/>
        <a:p>
          <a:endParaRPr lang="en-US"/>
        </a:p>
      </dgm:t>
    </dgm:pt>
    <dgm:pt modelId="{FD0CD3DC-953C-4D27-B7BE-426B10183BEA}" type="pres">
      <dgm:prSet presAssocID="{5FD66927-D6E9-44EA-99C5-A9B088890194}" presName="node" presStyleLbl="node1" presStyleIdx="0" presStyleCnt="5">
        <dgm:presLayoutVars>
          <dgm:bulletEnabled val="1"/>
        </dgm:presLayoutVars>
      </dgm:prSet>
      <dgm:spPr/>
      <dgm:t>
        <a:bodyPr/>
        <a:lstStyle/>
        <a:p>
          <a:endParaRPr lang="en-US"/>
        </a:p>
      </dgm:t>
    </dgm:pt>
    <dgm:pt modelId="{A3C213A3-8DD2-4277-A3A8-20093C478A9E}" type="pres">
      <dgm:prSet presAssocID="{789D6CF0-E586-40CA-9BA7-FC51D4D8795E}" presName="sibTrans" presStyleLbl="sibTrans2D1" presStyleIdx="0" presStyleCnt="5" custScaleX="194783" custScaleY="57050" custLinFactNeighborX="4515" custLinFactNeighborY="1777"/>
      <dgm:spPr/>
      <dgm:t>
        <a:bodyPr/>
        <a:lstStyle/>
        <a:p>
          <a:endParaRPr lang="en-US"/>
        </a:p>
      </dgm:t>
    </dgm:pt>
    <dgm:pt modelId="{F64ECFAC-041B-4926-A677-3D67021CAEE4}" type="pres">
      <dgm:prSet presAssocID="{789D6CF0-E586-40CA-9BA7-FC51D4D8795E}" presName="connectorText" presStyleLbl="sibTrans2D1" presStyleIdx="0" presStyleCnt="5"/>
      <dgm:spPr/>
      <dgm:t>
        <a:bodyPr/>
        <a:lstStyle/>
        <a:p>
          <a:endParaRPr lang="en-US"/>
        </a:p>
      </dgm:t>
    </dgm:pt>
    <dgm:pt modelId="{B8F33BFD-25A9-4F9B-B627-6CB29A68F91B}" type="pres">
      <dgm:prSet presAssocID="{D525AB7B-352C-4C0D-97DB-0373E79F9A17}" presName="node" presStyleLbl="node1" presStyleIdx="1" presStyleCnt="5">
        <dgm:presLayoutVars>
          <dgm:bulletEnabled val="1"/>
        </dgm:presLayoutVars>
      </dgm:prSet>
      <dgm:spPr/>
      <dgm:t>
        <a:bodyPr/>
        <a:lstStyle/>
        <a:p>
          <a:endParaRPr lang="en-US"/>
        </a:p>
      </dgm:t>
    </dgm:pt>
    <dgm:pt modelId="{9FE05377-960C-4C4A-BAEA-A5EE00A88535}" type="pres">
      <dgm:prSet presAssocID="{FD81F06A-F089-4EDC-A557-ED2FEF15F90F}" presName="sibTrans" presStyleLbl="sibTrans2D1" presStyleIdx="1" presStyleCnt="5" custScaleX="184212" custScaleY="62533"/>
      <dgm:spPr/>
      <dgm:t>
        <a:bodyPr/>
        <a:lstStyle/>
        <a:p>
          <a:endParaRPr lang="en-US"/>
        </a:p>
      </dgm:t>
    </dgm:pt>
    <dgm:pt modelId="{2431139F-0A5C-4318-97C5-8B891974C5BE}" type="pres">
      <dgm:prSet presAssocID="{FD81F06A-F089-4EDC-A557-ED2FEF15F90F}" presName="connectorText" presStyleLbl="sibTrans2D1" presStyleIdx="1" presStyleCnt="5"/>
      <dgm:spPr/>
      <dgm:t>
        <a:bodyPr/>
        <a:lstStyle/>
        <a:p>
          <a:endParaRPr lang="en-US"/>
        </a:p>
      </dgm:t>
    </dgm:pt>
    <dgm:pt modelId="{4A79AA24-A270-448E-BD62-9B11CE75BCB1}" type="pres">
      <dgm:prSet presAssocID="{6D25F9BB-C483-4F5C-866D-E450D391C935}" presName="node" presStyleLbl="node1" presStyleIdx="2" presStyleCnt="5">
        <dgm:presLayoutVars>
          <dgm:bulletEnabled val="1"/>
        </dgm:presLayoutVars>
      </dgm:prSet>
      <dgm:spPr/>
      <dgm:t>
        <a:bodyPr/>
        <a:lstStyle/>
        <a:p>
          <a:endParaRPr lang="en-US"/>
        </a:p>
      </dgm:t>
    </dgm:pt>
    <dgm:pt modelId="{E4E347CB-4982-4307-AF68-2C9328B9F4FA}" type="pres">
      <dgm:prSet presAssocID="{24F5B37D-583D-4841-88AA-38F2ED986CF2}" presName="sibTrans" presStyleLbl="sibTrans2D1" presStyleIdx="2" presStyleCnt="5" custScaleX="193757" custScaleY="66353"/>
      <dgm:spPr/>
      <dgm:t>
        <a:bodyPr/>
        <a:lstStyle/>
        <a:p>
          <a:endParaRPr lang="en-US"/>
        </a:p>
      </dgm:t>
    </dgm:pt>
    <dgm:pt modelId="{EB045133-7266-495C-9F31-00F603F1216B}" type="pres">
      <dgm:prSet presAssocID="{24F5B37D-583D-4841-88AA-38F2ED986CF2}" presName="connectorText" presStyleLbl="sibTrans2D1" presStyleIdx="2" presStyleCnt="5"/>
      <dgm:spPr/>
      <dgm:t>
        <a:bodyPr/>
        <a:lstStyle/>
        <a:p>
          <a:endParaRPr lang="en-US"/>
        </a:p>
      </dgm:t>
    </dgm:pt>
    <dgm:pt modelId="{F49FE8A1-DC60-4D0C-81CD-273AF8CD62DF}" type="pres">
      <dgm:prSet presAssocID="{6FEBE903-874D-41B8-BCF7-9588626277EC}" presName="node" presStyleLbl="node1" presStyleIdx="3" presStyleCnt="5">
        <dgm:presLayoutVars>
          <dgm:bulletEnabled val="1"/>
        </dgm:presLayoutVars>
      </dgm:prSet>
      <dgm:spPr/>
      <dgm:t>
        <a:bodyPr/>
        <a:lstStyle/>
        <a:p>
          <a:endParaRPr lang="en-US"/>
        </a:p>
      </dgm:t>
    </dgm:pt>
    <dgm:pt modelId="{D772FFE1-9A94-4E68-9337-B63A393FC2E5}" type="pres">
      <dgm:prSet presAssocID="{F1D7430E-7E72-45EE-B5FE-F5DDAEDDF368}" presName="sibTrans" presStyleLbl="sibTrans2D1" presStyleIdx="3" presStyleCnt="5" custScaleX="188417" custScaleY="73885"/>
      <dgm:spPr/>
      <dgm:t>
        <a:bodyPr/>
        <a:lstStyle/>
        <a:p>
          <a:endParaRPr lang="en-US"/>
        </a:p>
      </dgm:t>
    </dgm:pt>
    <dgm:pt modelId="{9808ECB6-9802-419F-9DDF-2A834F758B1D}" type="pres">
      <dgm:prSet presAssocID="{F1D7430E-7E72-45EE-B5FE-F5DDAEDDF368}" presName="connectorText" presStyleLbl="sibTrans2D1" presStyleIdx="3" presStyleCnt="5"/>
      <dgm:spPr/>
      <dgm:t>
        <a:bodyPr/>
        <a:lstStyle/>
        <a:p>
          <a:endParaRPr lang="en-US"/>
        </a:p>
      </dgm:t>
    </dgm:pt>
    <dgm:pt modelId="{BBE6C831-B986-4676-8DB9-792DDCACBF5C}" type="pres">
      <dgm:prSet presAssocID="{B32720A1-0F52-457D-9F96-450FE3B6F550}" presName="node" presStyleLbl="node1" presStyleIdx="4" presStyleCnt="5">
        <dgm:presLayoutVars>
          <dgm:bulletEnabled val="1"/>
        </dgm:presLayoutVars>
      </dgm:prSet>
      <dgm:spPr/>
      <dgm:t>
        <a:bodyPr/>
        <a:lstStyle/>
        <a:p>
          <a:endParaRPr lang="en-US"/>
        </a:p>
      </dgm:t>
    </dgm:pt>
    <dgm:pt modelId="{E1F92AAE-25C3-4BB2-952E-AA8B1C24910B}" type="pres">
      <dgm:prSet presAssocID="{0EA700A3-603B-4CF2-B523-7DDF0DB25DCF}" presName="sibTrans" presStyleLbl="sibTrans2D1" presStyleIdx="4" presStyleCnt="5" custScaleX="194532" custScaleY="67413"/>
      <dgm:spPr/>
      <dgm:t>
        <a:bodyPr/>
        <a:lstStyle/>
        <a:p>
          <a:endParaRPr lang="en-US"/>
        </a:p>
      </dgm:t>
    </dgm:pt>
    <dgm:pt modelId="{04F09EF0-DCE8-4FAB-8BA4-8C0A04CB255A}" type="pres">
      <dgm:prSet presAssocID="{0EA700A3-603B-4CF2-B523-7DDF0DB25DCF}" presName="connectorText" presStyleLbl="sibTrans2D1" presStyleIdx="4" presStyleCnt="5"/>
      <dgm:spPr/>
      <dgm:t>
        <a:bodyPr/>
        <a:lstStyle/>
        <a:p>
          <a:endParaRPr lang="en-US"/>
        </a:p>
      </dgm:t>
    </dgm:pt>
  </dgm:ptLst>
  <dgm:cxnLst>
    <dgm:cxn modelId="{90EBCD16-BEB9-43B2-A497-6E4C011D86C6}" srcId="{07DE8912-2DAD-4575-991F-F71EA964C754}" destId="{6FEBE903-874D-41B8-BCF7-9588626277EC}" srcOrd="3" destOrd="0" parTransId="{7B8AFD7F-79F9-4B95-A0C4-D58DD7221481}" sibTransId="{F1D7430E-7E72-45EE-B5FE-F5DDAEDDF368}"/>
    <dgm:cxn modelId="{2452856A-B2E8-45D2-8B38-D6064D859020}" type="presOf" srcId="{0EA700A3-603B-4CF2-B523-7DDF0DB25DCF}" destId="{E1F92AAE-25C3-4BB2-952E-AA8B1C24910B}" srcOrd="0" destOrd="0" presId="urn:microsoft.com/office/officeart/2005/8/layout/cycle2"/>
    <dgm:cxn modelId="{FFD0E178-6112-4BA8-8B9F-33D0FBDE16D7}" type="presOf" srcId="{F1D7430E-7E72-45EE-B5FE-F5DDAEDDF368}" destId="{D772FFE1-9A94-4E68-9337-B63A393FC2E5}" srcOrd="0" destOrd="0" presId="urn:microsoft.com/office/officeart/2005/8/layout/cycle2"/>
    <dgm:cxn modelId="{0A2487B0-B97B-407F-B8F2-C26627025E63}" type="presOf" srcId="{07DE8912-2DAD-4575-991F-F71EA964C754}" destId="{E1E69279-71FB-4C93-B93F-5558A0A64D64}" srcOrd="0" destOrd="0" presId="urn:microsoft.com/office/officeart/2005/8/layout/cycle2"/>
    <dgm:cxn modelId="{14AF23BE-D33F-441E-8A9E-1CD641E2C768}" type="presOf" srcId="{24F5B37D-583D-4841-88AA-38F2ED986CF2}" destId="{E4E347CB-4982-4307-AF68-2C9328B9F4FA}" srcOrd="0" destOrd="0" presId="urn:microsoft.com/office/officeart/2005/8/layout/cycle2"/>
    <dgm:cxn modelId="{D7741ACD-BFA4-4113-961C-223D5C834514}" type="presOf" srcId="{6D25F9BB-C483-4F5C-866D-E450D391C935}" destId="{4A79AA24-A270-448E-BD62-9B11CE75BCB1}" srcOrd="0" destOrd="0" presId="urn:microsoft.com/office/officeart/2005/8/layout/cycle2"/>
    <dgm:cxn modelId="{BEAD34D9-FE16-4392-958D-87A423A56FE0}" type="presOf" srcId="{FD81F06A-F089-4EDC-A557-ED2FEF15F90F}" destId="{9FE05377-960C-4C4A-BAEA-A5EE00A88535}" srcOrd="0" destOrd="0" presId="urn:microsoft.com/office/officeart/2005/8/layout/cycle2"/>
    <dgm:cxn modelId="{F4F8462A-7195-4200-8165-801904878E0B}" type="presOf" srcId="{0EA700A3-603B-4CF2-B523-7DDF0DB25DCF}" destId="{04F09EF0-DCE8-4FAB-8BA4-8C0A04CB255A}" srcOrd="1" destOrd="0" presId="urn:microsoft.com/office/officeart/2005/8/layout/cycle2"/>
    <dgm:cxn modelId="{F955A61A-F2FD-4A77-8DBC-D950156B7BA4}" type="presOf" srcId="{24F5B37D-583D-4841-88AA-38F2ED986CF2}" destId="{EB045133-7266-495C-9F31-00F603F1216B}" srcOrd="1" destOrd="0" presId="urn:microsoft.com/office/officeart/2005/8/layout/cycle2"/>
    <dgm:cxn modelId="{28873D5F-F09A-4311-BA26-C6982AB01D76}" type="presOf" srcId="{F1D7430E-7E72-45EE-B5FE-F5DDAEDDF368}" destId="{9808ECB6-9802-419F-9DDF-2A834F758B1D}" srcOrd="1" destOrd="0" presId="urn:microsoft.com/office/officeart/2005/8/layout/cycle2"/>
    <dgm:cxn modelId="{9F32C94D-6F4A-46DF-8B75-502EE0162405}" srcId="{07DE8912-2DAD-4575-991F-F71EA964C754}" destId="{B32720A1-0F52-457D-9F96-450FE3B6F550}" srcOrd="4" destOrd="0" parTransId="{8E5A14C0-6D70-4AD0-95DC-69CA832C74DA}" sibTransId="{0EA700A3-603B-4CF2-B523-7DDF0DB25DCF}"/>
    <dgm:cxn modelId="{6560BF8D-88EB-4236-93DF-DE371379A329}" srcId="{07DE8912-2DAD-4575-991F-F71EA964C754}" destId="{5FD66927-D6E9-44EA-99C5-A9B088890194}" srcOrd="0" destOrd="0" parTransId="{101C21C9-A627-4CCB-B8BB-DECE2D59EE33}" sibTransId="{789D6CF0-E586-40CA-9BA7-FC51D4D8795E}"/>
    <dgm:cxn modelId="{CDE98A6E-5427-4BD2-9741-E62F270E0BAF}" type="presOf" srcId="{FD81F06A-F089-4EDC-A557-ED2FEF15F90F}" destId="{2431139F-0A5C-4318-97C5-8B891974C5BE}" srcOrd="1" destOrd="0" presId="urn:microsoft.com/office/officeart/2005/8/layout/cycle2"/>
    <dgm:cxn modelId="{DB315CB2-E49F-4ADB-B526-4CEDBCC4293D}" type="presOf" srcId="{5FD66927-D6E9-44EA-99C5-A9B088890194}" destId="{FD0CD3DC-953C-4D27-B7BE-426B10183BEA}" srcOrd="0" destOrd="0" presId="urn:microsoft.com/office/officeart/2005/8/layout/cycle2"/>
    <dgm:cxn modelId="{B148D9AE-2641-4489-84AE-198E21A57619}" type="presOf" srcId="{789D6CF0-E586-40CA-9BA7-FC51D4D8795E}" destId="{A3C213A3-8DD2-4277-A3A8-20093C478A9E}" srcOrd="0" destOrd="0" presId="urn:microsoft.com/office/officeart/2005/8/layout/cycle2"/>
    <dgm:cxn modelId="{29904CC5-6D67-48E0-8E86-E71BFDEBD4D2}" srcId="{07DE8912-2DAD-4575-991F-F71EA964C754}" destId="{6D25F9BB-C483-4F5C-866D-E450D391C935}" srcOrd="2" destOrd="0" parTransId="{B4829334-875D-402B-B5E9-4D5E553D61A0}" sibTransId="{24F5B37D-583D-4841-88AA-38F2ED986CF2}"/>
    <dgm:cxn modelId="{31566E04-F863-4B76-91ED-1DFFD8549082}" type="presOf" srcId="{B32720A1-0F52-457D-9F96-450FE3B6F550}" destId="{BBE6C831-B986-4676-8DB9-792DDCACBF5C}" srcOrd="0" destOrd="0" presId="urn:microsoft.com/office/officeart/2005/8/layout/cycle2"/>
    <dgm:cxn modelId="{2E890884-67A0-4C82-93DC-66CD465E3977}" type="presOf" srcId="{789D6CF0-E586-40CA-9BA7-FC51D4D8795E}" destId="{F64ECFAC-041B-4926-A677-3D67021CAEE4}" srcOrd="1" destOrd="0" presId="urn:microsoft.com/office/officeart/2005/8/layout/cycle2"/>
    <dgm:cxn modelId="{562E6E20-6E1B-471F-AD42-30B3A232B1F7}" srcId="{07DE8912-2DAD-4575-991F-F71EA964C754}" destId="{D525AB7B-352C-4C0D-97DB-0373E79F9A17}" srcOrd="1" destOrd="0" parTransId="{9FF6F3BA-D918-4CDE-92D2-BB4EA901F9F6}" sibTransId="{FD81F06A-F089-4EDC-A557-ED2FEF15F90F}"/>
    <dgm:cxn modelId="{33E93968-59A6-4BC6-AD59-6EF51A4EF6B3}" type="presOf" srcId="{D525AB7B-352C-4C0D-97DB-0373E79F9A17}" destId="{B8F33BFD-25A9-4F9B-B627-6CB29A68F91B}" srcOrd="0" destOrd="0" presId="urn:microsoft.com/office/officeart/2005/8/layout/cycle2"/>
    <dgm:cxn modelId="{756402EE-110C-4161-9D77-D1AAC08E2501}" type="presOf" srcId="{6FEBE903-874D-41B8-BCF7-9588626277EC}" destId="{F49FE8A1-DC60-4D0C-81CD-273AF8CD62DF}" srcOrd="0" destOrd="0" presId="urn:microsoft.com/office/officeart/2005/8/layout/cycle2"/>
    <dgm:cxn modelId="{F977110A-82EE-4A09-A73F-C424CD758C6C}" type="presParOf" srcId="{E1E69279-71FB-4C93-B93F-5558A0A64D64}" destId="{FD0CD3DC-953C-4D27-B7BE-426B10183BEA}" srcOrd="0" destOrd="0" presId="urn:microsoft.com/office/officeart/2005/8/layout/cycle2"/>
    <dgm:cxn modelId="{9FEAF842-5931-402F-A45F-9ED14300F7B3}" type="presParOf" srcId="{E1E69279-71FB-4C93-B93F-5558A0A64D64}" destId="{A3C213A3-8DD2-4277-A3A8-20093C478A9E}" srcOrd="1" destOrd="0" presId="urn:microsoft.com/office/officeart/2005/8/layout/cycle2"/>
    <dgm:cxn modelId="{D0F2B9D7-08E4-490B-B223-F9E0B0439DCA}" type="presParOf" srcId="{A3C213A3-8DD2-4277-A3A8-20093C478A9E}" destId="{F64ECFAC-041B-4926-A677-3D67021CAEE4}" srcOrd="0" destOrd="0" presId="urn:microsoft.com/office/officeart/2005/8/layout/cycle2"/>
    <dgm:cxn modelId="{70F60032-878F-4A03-8AFE-73560EBFF251}" type="presParOf" srcId="{E1E69279-71FB-4C93-B93F-5558A0A64D64}" destId="{B8F33BFD-25A9-4F9B-B627-6CB29A68F91B}" srcOrd="2" destOrd="0" presId="urn:microsoft.com/office/officeart/2005/8/layout/cycle2"/>
    <dgm:cxn modelId="{12420F2B-46C1-462E-970A-4359926DE7A9}" type="presParOf" srcId="{E1E69279-71FB-4C93-B93F-5558A0A64D64}" destId="{9FE05377-960C-4C4A-BAEA-A5EE00A88535}" srcOrd="3" destOrd="0" presId="urn:microsoft.com/office/officeart/2005/8/layout/cycle2"/>
    <dgm:cxn modelId="{499D0D6D-A9B6-4461-B0FE-D63238A68888}" type="presParOf" srcId="{9FE05377-960C-4C4A-BAEA-A5EE00A88535}" destId="{2431139F-0A5C-4318-97C5-8B891974C5BE}" srcOrd="0" destOrd="0" presId="urn:microsoft.com/office/officeart/2005/8/layout/cycle2"/>
    <dgm:cxn modelId="{78D9943E-4DB2-4657-915C-F8DA8563A338}" type="presParOf" srcId="{E1E69279-71FB-4C93-B93F-5558A0A64D64}" destId="{4A79AA24-A270-448E-BD62-9B11CE75BCB1}" srcOrd="4" destOrd="0" presId="urn:microsoft.com/office/officeart/2005/8/layout/cycle2"/>
    <dgm:cxn modelId="{05455BB8-9B1E-4448-B9AC-2B12FA35BA38}" type="presParOf" srcId="{E1E69279-71FB-4C93-B93F-5558A0A64D64}" destId="{E4E347CB-4982-4307-AF68-2C9328B9F4FA}" srcOrd="5" destOrd="0" presId="urn:microsoft.com/office/officeart/2005/8/layout/cycle2"/>
    <dgm:cxn modelId="{878B20A2-300A-46A2-824D-03B934850FB6}" type="presParOf" srcId="{E4E347CB-4982-4307-AF68-2C9328B9F4FA}" destId="{EB045133-7266-495C-9F31-00F603F1216B}" srcOrd="0" destOrd="0" presId="urn:microsoft.com/office/officeart/2005/8/layout/cycle2"/>
    <dgm:cxn modelId="{10200F35-5B78-474A-923A-E3265B790C9B}" type="presParOf" srcId="{E1E69279-71FB-4C93-B93F-5558A0A64D64}" destId="{F49FE8A1-DC60-4D0C-81CD-273AF8CD62DF}" srcOrd="6" destOrd="0" presId="urn:microsoft.com/office/officeart/2005/8/layout/cycle2"/>
    <dgm:cxn modelId="{AAEF3644-6D1F-4E5A-8991-43940B556B32}" type="presParOf" srcId="{E1E69279-71FB-4C93-B93F-5558A0A64D64}" destId="{D772FFE1-9A94-4E68-9337-B63A393FC2E5}" srcOrd="7" destOrd="0" presId="urn:microsoft.com/office/officeart/2005/8/layout/cycle2"/>
    <dgm:cxn modelId="{86DE8F80-438B-4DCB-9DC9-746C5D6A90A6}" type="presParOf" srcId="{D772FFE1-9A94-4E68-9337-B63A393FC2E5}" destId="{9808ECB6-9802-419F-9DDF-2A834F758B1D}" srcOrd="0" destOrd="0" presId="urn:microsoft.com/office/officeart/2005/8/layout/cycle2"/>
    <dgm:cxn modelId="{2E0AAED3-B54D-470F-A11A-0C66F9D7067E}" type="presParOf" srcId="{E1E69279-71FB-4C93-B93F-5558A0A64D64}" destId="{BBE6C831-B986-4676-8DB9-792DDCACBF5C}" srcOrd="8" destOrd="0" presId="urn:microsoft.com/office/officeart/2005/8/layout/cycle2"/>
    <dgm:cxn modelId="{CA7E327B-DB97-46FE-BA22-127D326A7819}" type="presParOf" srcId="{E1E69279-71FB-4C93-B93F-5558A0A64D64}" destId="{E1F92AAE-25C3-4BB2-952E-AA8B1C24910B}" srcOrd="9" destOrd="0" presId="urn:microsoft.com/office/officeart/2005/8/layout/cycle2"/>
    <dgm:cxn modelId="{535E8320-044E-413A-BADA-2C6AF03A3D99}" type="presParOf" srcId="{E1F92AAE-25C3-4BB2-952E-AA8B1C24910B}" destId="{04F09EF0-DCE8-4FAB-8BA4-8C0A04CB255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CD3DC-953C-4D27-B7BE-426B10183BEA}">
      <dsp:nvSpPr>
        <dsp:cNvPr id="0" name=""/>
        <dsp:cNvSpPr/>
      </dsp:nvSpPr>
      <dsp:spPr>
        <a:xfrm>
          <a:off x="2786976" y="37"/>
          <a:ext cx="919480" cy="9194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Customer Demand</a:t>
          </a:r>
          <a:endParaRPr lang="en-US" sz="1200" kern="1200" dirty="0"/>
        </a:p>
      </dsp:txBody>
      <dsp:txXfrm>
        <a:off x="2921631" y="134692"/>
        <a:ext cx="650170" cy="650170"/>
      </dsp:txXfrm>
    </dsp:sp>
    <dsp:sp modelId="{A3C213A3-8DD2-4277-A3A8-20093C478A9E}">
      <dsp:nvSpPr>
        <dsp:cNvPr id="0" name=""/>
        <dsp:cNvSpPr/>
      </dsp:nvSpPr>
      <dsp:spPr>
        <a:xfrm rot="2160000">
          <a:off x="3572444" y="778904"/>
          <a:ext cx="477664" cy="177040"/>
        </a:xfrm>
        <a:prstGeom prst="rightArrow">
          <a:avLst>
            <a:gd name="adj1" fmla="val 60000"/>
            <a:gd name="adj2" fmla="val 50000"/>
          </a:avLst>
        </a:prstGeom>
        <a:solidFill>
          <a:srgbClr val="00B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3577516" y="798703"/>
        <a:ext cx="424552" cy="106224"/>
      </dsp:txXfrm>
    </dsp:sp>
    <dsp:sp modelId="{B8F33BFD-25A9-4F9B-B627-6CB29A68F91B}">
      <dsp:nvSpPr>
        <dsp:cNvPr id="0" name=""/>
        <dsp:cNvSpPr/>
      </dsp:nvSpPr>
      <dsp:spPr>
        <a:xfrm>
          <a:off x="3905181" y="812460"/>
          <a:ext cx="919480" cy="9194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Planning</a:t>
          </a:r>
          <a:endParaRPr lang="en-US" sz="1200" kern="1200" dirty="0"/>
        </a:p>
      </dsp:txBody>
      <dsp:txXfrm>
        <a:off x="4039836" y="947115"/>
        <a:ext cx="650170" cy="650170"/>
      </dsp:txXfrm>
    </dsp:sp>
    <dsp:sp modelId="{9FE05377-960C-4C4A-BAEA-A5EE00A88535}">
      <dsp:nvSpPr>
        <dsp:cNvPr id="0" name=""/>
        <dsp:cNvSpPr/>
      </dsp:nvSpPr>
      <dsp:spPr>
        <a:xfrm rot="6480000">
          <a:off x="3927637" y="1825836"/>
          <a:ext cx="451741" cy="194055"/>
        </a:xfrm>
        <a:prstGeom prst="rightArrow">
          <a:avLst>
            <a:gd name="adj1" fmla="val 60000"/>
            <a:gd name="adj2" fmla="val 50000"/>
          </a:avLst>
        </a:prstGeom>
        <a:solidFill>
          <a:srgbClr val="00B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3965740" y="1836964"/>
        <a:ext cx="393525" cy="116433"/>
      </dsp:txXfrm>
    </dsp:sp>
    <dsp:sp modelId="{4A79AA24-A270-448E-BD62-9B11CE75BCB1}">
      <dsp:nvSpPr>
        <dsp:cNvPr id="0" name=""/>
        <dsp:cNvSpPr/>
      </dsp:nvSpPr>
      <dsp:spPr>
        <a:xfrm>
          <a:off x="3478065" y="2126989"/>
          <a:ext cx="919480" cy="9194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Sourcing</a:t>
          </a:r>
          <a:endParaRPr lang="en-US" sz="1200" kern="1200" dirty="0"/>
        </a:p>
      </dsp:txBody>
      <dsp:txXfrm>
        <a:off x="3612720" y="2261644"/>
        <a:ext cx="650170" cy="650170"/>
      </dsp:txXfrm>
    </dsp:sp>
    <dsp:sp modelId="{E4E347CB-4982-4307-AF68-2C9328B9F4FA}">
      <dsp:nvSpPr>
        <dsp:cNvPr id="0" name=""/>
        <dsp:cNvSpPr/>
      </dsp:nvSpPr>
      <dsp:spPr>
        <a:xfrm rot="10800000">
          <a:off x="3016083" y="2483774"/>
          <a:ext cx="475148" cy="205909"/>
        </a:xfrm>
        <a:prstGeom prst="rightArrow">
          <a:avLst>
            <a:gd name="adj1" fmla="val 60000"/>
            <a:gd name="adj2" fmla="val 50000"/>
          </a:avLst>
        </a:prstGeom>
        <a:solidFill>
          <a:srgbClr val="00B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3077856" y="2524956"/>
        <a:ext cx="413375" cy="123545"/>
      </dsp:txXfrm>
    </dsp:sp>
    <dsp:sp modelId="{F49FE8A1-DC60-4D0C-81CD-273AF8CD62DF}">
      <dsp:nvSpPr>
        <dsp:cNvPr id="0" name=""/>
        <dsp:cNvSpPr/>
      </dsp:nvSpPr>
      <dsp:spPr>
        <a:xfrm>
          <a:off x="2095888" y="2126989"/>
          <a:ext cx="919480" cy="9194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Stocking</a:t>
          </a:r>
          <a:endParaRPr lang="en-US" sz="1200" kern="1200" dirty="0"/>
        </a:p>
      </dsp:txBody>
      <dsp:txXfrm>
        <a:off x="2230543" y="2261644"/>
        <a:ext cx="650170" cy="650170"/>
      </dsp:txXfrm>
    </dsp:sp>
    <dsp:sp modelId="{D772FFE1-9A94-4E68-9337-B63A393FC2E5}">
      <dsp:nvSpPr>
        <dsp:cNvPr id="0" name=""/>
        <dsp:cNvSpPr/>
      </dsp:nvSpPr>
      <dsp:spPr>
        <a:xfrm rot="15120000">
          <a:off x="2113188" y="1821424"/>
          <a:ext cx="462053" cy="229283"/>
        </a:xfrm>
        <a:prstGeom prst="rightArrow">
          <a:avLst>
            <a:gd name="adj1" fmla="val 60000"/>
            <a:gd name="adj2" fmla="val 50000"/>
          </a:avLst>
        </a:prstGeom>
        <a:solidFill>
          <a:srgbClr val="00B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0800000">
        <a:off x="2158208" y="1899990"/>
        <a:ext cx="393268" cy="137569"/>
      </dsp:txXfrm>
    </dsp:sp>
    <dsp:sp modelId="{BBE6C831-B986-4676-8DB9-792DDCACBF5C}">
      <dsp:nvSpPr>
        <dsp:cNvPr id="0" name=""/>
        <dsp:cNvSpPr/>
      </dsp:nvSpPr>
      <dsp:spPr>
        <a:xfrm>
          <a:off x="1668772" y="812460"/>
          <a:ext cx="919480" cy="9194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Execution</a:t>
          </a:r>
          <a:endParaRPr lang="en-US" sz="1200" kern="1200" dirty="0"/>
        </a:p>
      </dsp:txBody>
      <dsp:txXfrm>
        <a:off x="1803427" y="947115"/>
        <a:ext cx="650170" cy="650170"/>
      </dsp:txXfrm>
    </dsp:sp>
    <dsp:sp modelId="{E1F92AAE-25C3-4BB2-952E-AA8B1C24910B}">
      <dsp:nvSpPr>
        <dsp:cNvPr id="0" name=""/>
        <dsp:cNvSpPr/>
      </dsp:nvSpPr>
      <dsp:spPr>
        <a:xfrm rot="19440000">
          <a:off x="2443475" y="765469"/>
          <a:ext cx="477049" cy="209199"/>
        </a:xfrm>
        <a:prstGeom prst="rightArrow">
          <a:avLst>
            <a:gd name="adj1" fmla="val 60000"/>
            <a:gd name="adj2" fmla="val 50000"/>
          </a:avLst>
        </a:prstGeom>
        <a:solidFill>
          <a:srgbClr val="00B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449468" y="825754"/>
        <a:ext cx="414289" cy="12551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9CBD5E-41D9-4B8D-ADC8-EBC9157E1720}" type="datetimeFigureOut">
              <a:rPr lang="en-US" smtClean="0"/>
              <a:t>08-03-2017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55B8A-EA43-4489-8458-9846A9AA5632}" type="slidenum">
              <a:rPr lang="en-US" smtClean="0"/>
              <a:t>‹#›</a:t>
            </a:fld>
            <a:endParaRPr lang="en-US"/>
          </a:p>
        </p:txBody>
      </p:sp>
    </p:spTree>
    <p:extLst>
      <p:ext uri="{BB962C8B-B14F-4D97-AF65-F5344CB8AC3E}">
        <p14:creationId xmlns:p14="http://schemas.microsoft.com/office/powerpoint/2010/main" val="1609822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CBD5E-41D9-4B8D-ADC8-EBC9157E1720}" type="datetimeFigureOut">
              <a:rPr lang="en-US" smtClean="0"/>
              <a:t>08-03-2017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55B8A-EA43-4489-8458-9846A9AA5632}" type="slidenum">
              <a:rPr lang="en-US" smtClean="0"/>
              <a:t>‹#›</a:t>
            </a:fld>
            <a:endParaRPr lang="en-US"/>
          </a:p>
        </p:txBody>
      </p:sp>
    </p:spTree>
    <p:extLst>
      <p:ext uri="{BB962C8B-B14F-4D97-AF65-F5344CB8AC3E}">
        <p14:creationId xmlns:p14="http://schemas.microsoft.com/office/powerpoint/2010/main" val="392184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CBD5E-41D9-4B8D-ADC8-EBC9157E1720}" type="datetimeFigureOut">
              <a:rPr lang="en-US" smtClean="0"/>
              <a:t>08-03-2017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55B8A-EA43-4489-8458-9846A9AA5632}" type="slidenum">
              <a:rPr lang="en-US" smtClean="0"/>
              <a:t>‹#›</a:t>
            </a:fld>
            <a:endParaRPr lang="en-US"/>
          </a:p>
        </p:txBody>
      </p:sp>
    </p:spTree>
    <p:extLst>
      <p:ext uri="{BB962C8B-B14F-4D97-AF65-F5344CB8AC3E}">
        <p14:creationId xmlns:p14="http://schemas.microsoft.com/office/powerpoint/2010/main" val="38556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CBD5E-41D9-4B8D-ADC8-EBC9157E1720}" type="datetimeFigureOut">
              <a:rPr lang="en-US" smtClean="0"/>
              <a:t>08-03-2017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55B8A-EA43-4489-8458-9846A9AA5632}" type="slidenum">
              <a:rPr lang="en-US" smtClean="0"/>
              <a:t>‹#›</a:t>
            </a:fld>
            <a:endParaRPr lang="en-US"/>
          </a:p>
        </p:txBody>
      </p:sp>
    </p:spTree>
    <p:extLst>
      <p:ext uri="{BB962C8B-B14F-4D97-AF65-F5344CB8AC3E}">
        <p14:creationId xmlns:p14="http://schemas.microsoft.com/office/powerpoint/2010/main" val="75173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CBD5E-41D9-4B8D-ADC8-EBC9157E1720}" type="datetimeFigureOut">
              <a:rPr lang="en-US" smtClean="0"/>
              <a:t>08-03-2017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55B8A-EA43-4489-8458-9846A9AA5632}" type="slidenum">
              <a:rPr lang="en-US" smtClean="0"/>
              <a:t>‹#›</a:t>
            </a:fld>
            <a:endParaRPr lang="en-US"/>
          </a:p>
        </p:txBody>
      </p:sp>
    </p:spTree>
    <p:extLst>
      <p:ext uri="{BB962C8B-B14F-4D97-AF65-F5344CB8AC3E}">
        <p14:creationId xmlns:p14="http://schemas.microsoft.com/office/powerpoint/2010/main" val="136111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9CBD5E-41D9-4B8D-ADC8-EBC9157E1720}" type="datetimeFigureOut">
              <a:rPr lang="en-US" smtClean="0"/>
              <a:t>08-03-2017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455B8A-EA43-4489-8458-9846A9AA5632}" type="slidenum">
              <a:rPr lang="en-US" smtClean="0"/>
              <a:t>‹#›</a:t>
            </a:fld>
            <a:endParaRPr lang="en-US"/>
          </a:p>
        </p:txBody>
      </p:sp>
    </p:spTree>
    <p:extLst>
      <p:ext uri="{BB962C8B-B14F-4D97-AF65-F5344CB8AC3E}">
        <p14:creationId xmlns:p14="http://schemas.microsoft.com/office/powerpoint/2010/main" val="156373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9CBD5E-41D9-4B8D-ADC8-EBC9157E1720}" type="datetimeFigureOut">
              <a:rPr lang="en-US" smtClean="0"/>
              <a:t>08-03-2017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455B8A-EA43-4489-8458-9846A9AA5632}" type="slidenum">
              <a:rPr lang="en-US" smtClean="0"/>
              <a:t>‹#›</a:t>
            </a:fld>
            <a:endParaRPr lang="en-US"/>
          </a:p>
        </p:txBody>
      </p:sp>
    </p:spTree>
    <p:extLst>
      <p:ext uri="{BB962C8B-B14F-4D97-AF65-F5344CB8AC3E}">
        <p14:creationId xmlns:p14="http://schemas.microsoft.com/office/powerpoint/2010/main" val="21335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9CBD5E-41D9-4B8D-ADC8-EBC9157E1720}" type="datetimeFigureOut">
              <a:rPr lang="en-US" smtClean="0"/>
              <a:t>08-03-2017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455B8A-EA43-4489-8458-9846A9AA5632}" type="slidenum">
              <a:rPr lang="en-US" smtClean="0"/>
              <a:t>‹#›</a:t>
            </a:fld>
            <a:endParaRPr lang="en-US"/>
          </a:p>
        </p:txBody>
      </p:sp>
    </p:spTree>
    <p:extLst>
      <p:ext uri="{BB962C8B-B14F-4D97-AF65-F5344CB8AC3E}">
        <p14:creationId xmlns:p14="http://schemas.microsoft.com/office/powerpoint/2010/main" val="2034991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CBD5E-41D9-4B8D-ADC8-EBC9157E1720}" type="datetimeFigureOut">
              <a:rPr lang="en-US" smtClean="0"/>
              <a:t>08-03-2017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455B8A-EA43-4489-8458-9846A9AA5632}" type="slidenum">
              <a:rPr lang="en-US" smtClean="0"/>
              <a:t>‹#›</a:t>
            </a:fld>
            <a:endParaRPr lang="en-US"/>
          </a:p>
        </p:txBody>
      </p:sp>
    </p:spTree>
    <p:extLst>
      <p:ext uri="{BB962C8B-B14F-4D97-AF65-F5344CB8AC3E}">
        <p14:creationId xmlns:p14="http://schemas.microsoft.com/office/powerpoint/2010/main" val="1911387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9CBD5E-41D9-4B8D-ADC8-EBC9157E1720}" type="datetimeFigureOut">
              <a:rPr lang="en-US" smtClean="0"/>
              <a:t>08-03-2017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455B8A-EA43-4489-8458-9846A9AA5632}" type="slidenum">
              <a:rPr lang="en-US" smtClean="0"/>
              <a:t>‹#›</a:t>
            </a:fld>
            <a:endParaRPr lang="en-US"/>
          </a:p>
        </p:txBody>
      </p:sp>
    </p:spTree>
    <p:extLst>
      <p:ext uri="{BB962C8B-B14F-4D97-AF65-F5344CB8AC3E}">
        <p14:creationId xmlns:p14="http://schemas.microsoft.com/office/powerpoint/2010/main" val="321320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9CBD5E-41D9-4B8D-ADC8-EBC9157E1720}" type="datetimeFigureOut">
              <a:rPr lang="en-US" smtClean="0"/>
              <a:t>08-03-2017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455B8A-EA43-4489-8458-9846A9AA5632}" type="slidenum">
              <a:rPr lang="en-US" smtClean="0"/>
              <a:t>‹#›</a:t>
            </a:fld>
            <a:endParaRPr lang="en-US"/>
          </a:p>
        </p:txBody>
      </p:sp>
    </p:spTree>
    <p:extLst>
      <p:ext uri="{BB962C8B-B14F-4D97-AF65-F5344CB8AC3E}">
        <p14:creationId xmlns:p14="http://schemas.microsoft.com/office/powerpoint/2010/main" val="478487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CBD5E-41D9-4B8D-ADC8-EBC9157E1720}" type="datetimeFigureOut">
              <a:rPr lang="en-US" smtClean="0"/>
              <a:t>08-03-2017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55B8A-EA43-4489-8458-9846A9AA5632}" type="slidenum">
              <a:rPr lang="en-US" smtClean="0"/>
              <a:t>‹#›</a:t>
            </a:fld>
            <a:endParaRPr lang="en-US"/>
          </a:p>
        </p:txBody>
      </p:sp>
    </p:spTree>
    <p:extLst>
      <p:ext uri="{BB962C8B-B14F-4D97-AF65-F5344CB8AC3E}">
        <p14:creationId xmlns:p14="http://schemas.microsoft.com/office/powerpoint/2010/main" val="587014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9257" y="2766449"/>
            <a:ext cx="8615966" cy="1815921"/>
          </a:xfrm>
          <a:prstGeom prst="rect">
            <a:avLst/>
          </a:prstGeom>
          <a:noFill/>
        </p:spPr>
        <p:txBody>
          <a:bodyPr wrap="square" rtlCol="0">
            <a:spAutoFit/>
          </a:bodyPr>
          <a:lstStyle/>
          <a:p>
            <a:endParaRPr lang="en-US"/>
          </a:p>
        </p:txBody>
      </p:sp>
      <p:sp>
        <p:nvSpPr>
          <p:cNvPr id="5" name="TextBox 4"/>
          <p:cNvSpPr txBox="1"/>
          <p:nvPr/>
        </p:nvSpPr>
        <p:spPr>
          <a:xfrm>
            <a:off x="3412903" y="3133723"/>
            <a:ext cx="5718218" cy="707886"/>
          </a:xfrm>
          <a:prstGeom prst="rect">
            <a:avLst/>
          </a:prstGeom>
          <a:noFill/>
        </p:spPr>
        <p:txBody>
          <a:bodyPr wrap="square" rtlCol="0">
            <a:spAutoFit/>
          </a:bodyPr>
          <a:lstStyle/>
          <a:p>
            <a:r>
              <a:rPr lang="en-US" sz="4000" b="1" dirty="0" smtClean="0"/>
              <a:t>SUPPLY CHAIN ANALYTICS</a:t>
            </a:r>
            <a:endParaRPr lang="en-US" sz="4000" b="1" dirty="0"/>
          </a:p>
        </p:txBody>
      </p:sp>
    </p:spTree>
    <p:extLst>
      <p:ext uri="{BB962C8B-B14F-4D97-AF65-F5344CB8AC3E}">
        <p14:creationId xmlns:p14="http://schemas.microsoft.com/office/powerpoint/2010/main" val="3433492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19225" y="285750"/>
            <a:ext cx="10020300" cy="3221395"/>
          </a:xfrm>
          <a:prstGeom prst="rect">
            <a:avLst/>
          </a:prstGeom>
        </p:spPr>
        <p:txBody>
          <a:bodyPr wrap="square">
            <a:spAutoFit/>
          </a:bodyPr>
          <a:lstStyle/>
          <a:p>
            <a:pPr algn="ctr">
              <a:lnSpc>
                <a:spcPts val="2160"/>
              </a:lnSpc>
              <a:spcAft>
                <a:spcPts val="750"/>
              </a:spcAft>
            </a:pPr>
            <a:r>
              <a:rPr lang="en-US" sz="1600" b="1" dirty="0" smtClean="0">
                <a:solidFill>
                  <a:srgbClr val="575757"/>
                </a:solidFill>
                <a:latin typeface="Helvetica" panose="020B0604020202030204" pitchFamily="34" charset="0"/>
                <a:ea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ea typeface="Times New Roman" panose="02020603050405020304" pitchFamily="18" charset="0"/>
            </a:endParaRPr>
          </a:p>
          <a:p>
            <a:pPr algn="just">
              <a:lnSpc>
                <a:spcPts val="2160"/>
              </a:lnSpc>
              <a:spcAft>
                <a:spcPts val="750"/>
              </a:spcAft>
            </a:pPr>
            <a:r>
              <a:rPr lang="en-US" sz="1150" b="1" dirty="0">
                <a:solidFill>
                  <a:srgbClr val="575757"/>
                </a:solidFill>
                <a:latin typeface="Helvetica" panose="020B0604020202030204" pitchFamily="34" charset="0"/>
                <a:ea typeface="Times New Roman" panose="02020603050405020304" pitchFamily="18" charset="0"/>
                <a:cs typeface="Times New Roman" panose="02020603050405020304" pitchFamily="18" charset="0"/>
              </a:rPr>
              <a:t>Supply Chain Management is the management of flow of goods and services involving movement and storage of materials from point of origin to point of consumption. Supply chain management is defined as “planning, execution, control and monitoring of supply chain activities to create net value to the organization.</a:t>
            </a:r>
            <a:endParaRPr lang="en-US" sz="1200" b="1" dirty="0">
              <a:latin typeface="Times New Roman" panose="02020603050405020304" pitchFamily="18" charset="0"/>
              <a:ea typeface="Times New Roman" panose="02020603050405020304" pitchFamily="18" charset="0"/>
            </a:endParaRPr>
          </a:p>
          <a:p>
            <a:pPr algn="just">
              <a:lnSpc>
                <a:spcPts val="2160"/>
              </a:lnSpc>
              <a:spcAft>
                <a:spcPts val="750"/>
              </a:spcAft>
            </a:pPr>
            <a:r>
              <a:rPr lang="en-US" sz="1150" b="1" dirty="0">
                <a:solidFill>
                  <a:srgbClr val="575757"/>
                </a:solidFill>
                <a:latin typeface="Helvetica" panose="020B0604020202030204" pitchFamily="34" charset="0"/>
                <a:ea typeface="Times New Roman" panose="02020603050405020304" pitchFamily="18" charset="0"/>
                <a:cs typeface="Times New Roman" panose="02020603050405020304" pitchFamily="18" charset="0"/>
              </a:rPr>
              <a:t>Increasing global competition, customers demand better quality and service at lowest cost. This means that in order to be successful, organizations need to develop supply chain strategies and logistical capabilities that serve the needs of their customers to maximizing overall profitability. All supply chains, in order to function properly, must focus on the huge opportunity that exists in their analytics.</a:t>
            </a:r>
            <a:endParaRPr lang="en-US" sz="1200" b="1" dirty="0">
              <a:latin typeface="Times New Roman" panose="02020603050405020304" pitchFamily="18" charset="0"/>
              <a:ea typeface="Times New Roman" panose="02020603050405020304" pitchFamily="18" charset="0"/>
            </a:endParaRPr>
          </a:p>
          <a:p>
            <a:pPr algn="just">
              <a:lnSpc>
                <a:spcPts val="2160"/>
              </a:lnSpc>
              <a:spcAft>
                <a:spcPts val="750"/>
              </a:spcAft>
            </a:pPr>
            <a:r>
              <a:rPr lang="en-US" sz="1150" b="1" dirty="0">
                <a:solidFill>
                  <a:srgbClr val="575757"/>
                </a:solidFill>
                <a:latin typeface="Helvetica" panose="020B0604020202030204" pitchFamily="34" charset="0"/>
                <a:ea typeface="Times New Roman" panose="02020603050405020304" pitchFamily="18" charset="0"/>
                <a:cs typeface="Times New Roman" panose="02020603050405020304" pitchFamily="18" charset="0"/>
              </a:rPr>
              <a:t>This project in the Supply Chain Management will provide us an understanding of key areas of logistics and supply chain management where relevant analysis of data needed. This will focus on several key supply chain functions and analyze data that may be available for the supply chain. This will be done through R Studio / Excel-based approaches for analyzing. </a:t>
            </a:r>
            <a:endParaRPr lang="en-US" sz="1200" b="1" dirty="0">
              <a:effectLst/>
              <a:latin typeface="Times New Roman" panose="02020603050405020304" pitchFamily="18" charset="0"/>
              <a:ea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4049168326"/>
              </p:ext>
            </p:extLst>
          </p:nvPr>
        </p:nvGraphicFramePr>
        <p:xfrm>
          <a:off x="2686051" y="3507145"/>
          <a:ext cx="6493434" cy="30465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629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2028250" y="1101775"/>
            <a:ext cx="8120300" cy="321998"/>
          </a:xfrm>
          <a:custGeom>
            <a:avLst/>
            <a:gdLst>
              <a:gd name="connsiteX0" fmla="*/ 0 w 8120300"/>
              <a:gd name="connsiteY0" fmla="*/ 32200 h 321998"/>
              <a:gd name="connsiteX1" fmla="*/ 32200 w 8120300"/>
              <a:gd name="connsiteY1" fmla="*/ 0 h 321998"/>
              <a:gd name="connsiteX2" fmla="*/ 8088100 w 8120300"/>
              <a:gd name="connsiteY2" fmla="*/ 0 h 321998"/>
              <a:gd name="connsiteX3" fmla="*/ 8120300 w 8120300"/>
              <a:gd name="connsiteY3" fmla="*/ 32200 h 321998"/>
              <a:gd name="connsiteX4" fmla="*/ 8120300 w 8120300"/>
              <a:gd name="connsiteY4" fmla="*/ 289798 h 321998"/>
              <a:gd name="connsiteX5" fmla="*/ 8088100 w 8120300"/>
              <a:gd name="connsiteY5" fmla="*/ 321998 h 321998"/>
              <a:gd name="connsiteX6" fmla="*/ 32200 w 8120300"/>
              <a:gd name="connsiteY6" fmla="*/ 321998 h 321998"/>
              <a:gd name="connsiteX7" fmla="*/ 0 w 8120300"/>
              <a:gd name="connsiteY7" fmla="*/ 289798 h 321998"/>
              <a:gd name="connsiteX8" fmla="*/ 0 w 8120300"/>
              <a:gd name="connsiteY8" fmla="*/ 32200 h 32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0300" h="321998">
                <a:moveTo>
                  <a:pt x="0" y="32200"/>
                </a:moveTo>
                <a:cubicBezTo>
                  <a:pt x="0" y="14416"/>
                  <a:pt x="14416" y="0"/>
                  <a:pt x="32200" y="0"/>
                </a:cubicBezTo>
                <a:lnTo>
                  <a:pt x="8088100" y="0"/>
                </a:lnTo>
                <a:cubicBezTo>
                  <a:pt x="8105884" y="0"/>
                  <a:pt x="8120300" y="14416"/>
                  <a:pt x="8120300" y="32200"/>
                </a:cubicBezTo>
                <a:lnTo>
                  <a:pt x="8120300" y="289798"/>
                </a:lnTo>
                <a:cubicBezTo>
                  <a:pt x="8120300" y="307582"/>
                  <a:pt x="8105884" y="321998"/>
                  <a:pt x="8088100" y="321998"/>
                </a:cubicBezTo>
                <a:lnTo>
                  <a:pt x="32200" y="321998"/>
                </a:lnTo>
                <a:cubicBezTo>
                  <a:pt x="14416" y="321998"/>
                  <a:pt x="0" y="307582"/>
                  <a:pt x="0" y="289798"/>
                </a:cubicBezTo>
                <a:lnTo>
                  <a:pt x="0" y="3220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0391" tIns="70391" rIns="70391" bIns="70391" numCol="1" spcCol="1270" anchor="ctr" anchorCtr="0">
            <a:noAutofit/>
          </a:bodyPr>
          <a:lstStyle/>
          <a:p>
            <a:pPr lvl="0" algn="ctr" defTabSz="711200">
              <a:lnSpc>
                <a:spcPct val="90000"/>
              </a:lnSpc>
              <a:spcBef>
                <a:spcPct val="0"/>
              </a:spcBef>
              <a:spcAft>
                <a:spcPct val="35000"/>
              </a:spcAft>
            </a:pPr>
            <a:r>
              <a:rPr lang="en-US" sz="1600" kern="1200" dirty="0" smtClean="0"/>
              <a:t>Integrated Planning and Execution </a:t>
            </a:r>
            <a:endParaRPr lang="en-US" sz="1600" kern="1200" dirty="0"/>
          </a:p>
        </p:txBody>
      </p:sp>
      <p:sp>
        <p:nvSpPr>
          <p:cNvPr id="7" name="Freeform 6"/>
          <p:cNvSpPr/>
          <p:nvPr/>
        </p:nvSpPr>
        <p:spPr>
          <a:xfrm>
            <a:off x="3987114" y="2895599"/>
            <a:ext cx="1857663" cy="551935"/>
          </a:xfrm>
          <a:custGeom>
            <a:avLst/>
            <a:gdLst>
              <a:gd name="connsiteX0" fmla="*/ 0 w 3938635"/>
              <a:gd name="connsiteY0" fmla="*/ 234950 h 2349500"/>
              <a:gd name="connsiteX1" fmla="*/ 234950 w 3938635"/>
              <a:gd name="connsiteY1" fmla="*/ 0 h 2349500"/>
              <a:gd name="connsiteX2" fmla="*/ 3703685 w 3938635"/>
              <a:gd name="connsiteY2" fmla="*/ 0 h 2349500"/>
              <a:gd name="connsiteX3" fmla="*/ 3938635 w 3938635"/>
              <a:gd name="connsiteY3" fmla="*/ 234950 h 2349500"/>
              <a:gd name="connsiteX4" fmla="*/ 3938635 w 3938635"/>
              <a:gd name="connsiteY4" fmla="*/ 2114550 h 2349500"/>
              <a:gd name="connsiteX5" fmla="*/ 3703685 w 3938635"/>
              <a:gd name="connsiteY5" fmla="*/ 2349500 h 2349500"/>
              <a:gd name="connsiteX6" fmla="*/ 234950 w 3938635"/>
              <a:gd name="connsiteY6" fmla="*/ 2349500 h 2349500"/>
              <a:gd name="connsiteX7" fmla="*/ 0 w 3938635"/>
              <a:gd name="connsiteY7" fmla="*/ 2114550 h 2349500"/>
              <a:gd name="connsiteX8" fmla="*/ 0 w 3938635"/>
              <a:gd name="connsiteY8" fmla="*/ 234950 h 234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635" h="2349500">
                <a:moveTo>
                  <a:pt x="0" y="234950"/>
                </a:moveTo>
                <a:cubicBezTo>
                  <a:pt x="0" y="105191"/>
                  <a:pt x="105191" y="0"/>
                  <a:pt x="234950" y="0"/>
                </a:cubicBezTo>
                <a:lnTo>
                  <a:pt x="3703685" y="0"/>
                </a:lnTo>
                <a:cubicBezTo>
                  <a:pt x="3833444" y="0"/>
                  <a:pt x="3938635" y="105191"/>
                  <a:pt x="3938635" y="234950"/>
                </a:cubicBezTo>
                <a:lnTo>
                  <a:pt x="3938635" y="2114550"/>
                </a:lnTo>
                <a:cubicBezTo>
                  <a:pt x="3938635" y="2244309"/>
                  <a:pt x="3833444" y="2349500"/>
                  <a:pt x="3703685" y="2349500"/>
                </a:cubicBezTo>
                <a:lnTo>
                  <a:pt x="234950" y="2349500"/>
                </a:lnTo>
                <a:cubicBezTo>
                  <a:pt x="105191" y="2349500"/>
                  <a:pt x="0" y="2244309"/>
                  <a:pt x="0" y="2114550"/>
                </a:cubicBezTo>
                <a:lnTo>
                  <a:pt x="0" y="23495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16465" tIns="316465" rIns="316465" bIns="316465" numCol="1" spcCol="1270" anchor="ctr" anchorCtr="0">
            <a:noAutofit/>
          </a:bodyPr>
          <a:lstStyle/>
          <a:p>
            <a:pPr lvl="0" algn="ctr" defTabSz="2889250">
              <a:lnSpc>
                <a:spcPct val="90000"/>
              </a:lnSpc>
              <a:spcBef>
                <a:spcPct val="0"/>
              </a:spcBef>
              <a:spcAft>
                <a:spcPct val="35000"/>
              </a:spcAft>
            </a:pPr>
            <a:r>
              <a:rPr lang="en-US" sz="1400" kern="1200" dirty="0" smtClean="0"/>
              <a:t>Procurement</a:t>
            </a:r>
            <a:endParaRPr lang="en-US" sz="1400" kern="1200" dirty="0"/>
          </a:p>
        </p:txBody>
      </p:sp>
      <p:sp>
        <p:nvSpPr>
          <p:cNvPr id="3" name="TextBox 2"/>
          <p:cNvSpPr txBox="1"/>
          <p:nvPr/>
        </p:nvSpPr>
        <p:spPr>
          <a:xfrm>
            <a:off x="4275108" y="293780"/>
            <a:ext cx="3826476" cy="400110"/>
          </a:xfrm>
          <a:prstGeom prst="rect">
            <a:avLst/>
          </a:prstGeom>
          <a:noFill/>
        </p:spPr>
        <p:txBody>
          <a:bodyPr wrap="square" rtlCol="0">
            <a:spAutoFit/>
          </a:bodyPr>
          <a:lstStyle/>
          <a:p>
            <a:r>
              <a:rPr lang="en-US" sz="2000" b="1" dirty="0" smtClean="0">
                <a:solidFill>
                  <a:srgbClr val="C00000"/>
                </a:solidFill>
              </a:rPr>
              <a:t>KEY ELEMENTS OF SUPPLY CHAIN</a:t>
            </a:r>
            <a:endParaRPr lang="en-US" sz="2000" b="1" dirty="0">
              <a:solidFill>
                <a:srgbClr val="C00000"/>
              </a:solidFill>
            </a:endParaRPr>
          </a:p>
        </p:txBody>
      </p:sp>
      <p:sp>
        <p:nvSpPr>
          <p:cNvPr id="13" name="Freeform 12"/>
          <p:cNvSpPr/>
          <p:nvPr/>
        </p:nvSpPr>
        <p:spPr>
          <a:xfrm>
            <a:off x="2028250" y="1765608"/>
            <a:ext cx="8120300" cy="321998"/>
          </a:xfrm>
          <a:custGeom>
            <a:avLst/>
            <a:gdLst>
              <a:gd name="connsiteX0" fmla="*/ 0 w 8120300"/>
              <a:gd name="connsiteY0" fmla="*/ 32200 h 321998"/>
              <a:gd name="connsiteX1" fmla="*/ 32200 w 8120300"/>
              <a:gd name="connsiteY1" fmla="*/ 0 h 321998"/>
              <a:gd name="connsiteX2" fmla="*/ 8088100 w 8120300"/>
              <a:gd name="connsiteY2" fmla="*/ 0 h 321998"/>
              <a:gd name="connsiteX3" fmla="*/ 8120300 w 8120300"/>
              <a:gd name="connsiteY3" fmla="*/ 32200 h 321998"/>
              <a:gd name="connsiteX4" fmla="*/ 8120300 w 8120300"/>
              <a:gd name="connsiteY4" fmla="*/ 289798 h 321998"/>
              <a:gd name="connsiteX5" fmla="*/ 8088100 w 8120300"/>
              <a:gd name="connsiteY5" fmla="*/ 321998 h 321998"/>
              <a:gd name="connsiteX6" fmla="*/ 32200 w 8120300"/>
              <a:gd name="connsiteY6" fmla="*/ 321998 h 321998"/>
              <a:gd name="connsiteX7" fmla="*/ 0 w 8120300"/>
              <a:gd name="connsiteY7" fmla="*/ 289798 h 321998"/>
              <a:gd name="connsiteX8" fmla="*/ 0 w 8120300"/>
              <a:gd name="connsiteY8" fmla="*/ 32200 h 32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0300" h="321998">
                <a:moveTo>
                  <a:pt x="0" y="32200"/>
                </a:moveTo>
                <a:cubicBezTo>
                  <a:pt x="0" y="14416"/>
                  <a:pt x="14416" y="0"/>
                  <a:pt x="32200" y="0"/>
                </a:cubicBezTo>
                <a:lnTo>
                  <a:pt x="8088100" y="0"/>
                </a:lnTo>
                <a:cubicBezTo>
                  <a:pt x="8105884" y="0"/>
                  <a:pt x="8120300" y="14416"/>
                  <a:pt x="8120300" y="32200"/>
                </a:cubicBezTo>
                <a:lnTo>
                  <a:pt x="8120300" y="289798"/>
                </a:lnTo>
                <a:cubicBezTo>
                  <a:pt x="8120300" y="307582"/>
                  <a:pt x="8105884" y="321998"/>
                  <a:pt x="8088100" y="321998"/>
                </a:cubicBezTo>
                <a:lnTo>
                  <a:pt x="32200" y="321998"/>
                </a:lnTo>
                <a:cubicBezTo>
                  <a:pt x="14416" y="321998"/>
                  <a:pt x="0" y="307582"/>
                  <a:pt x="0" y="289798"/>
                </a:cubicBezTo>
                <a:lnTo>
                  <a:pt x="0" y="3220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0391" tIns="70391" rIns="70391" bIns="70391" numCol="1" spcCol="1270" anchor="ctr" anchorCtr="0">
            <a:noAutofit/>
          </a:bodyPr>
          <a:lstStyle/>
          <a:p>
            <a:pPr lvl="0" algn="ctr" defTabSz="711200">
              <a:lnSpc>
                <a:spcPct val="90000"/>
              </a:lnSpc>
              <a:spcBef>
                <a:spcPct val="0"/>
              </a:spcBef>
              <a:spcAft>
                <a:spcPct val="35000"/>
              </a:spcAft>
            </a:pPr>
            <a:r>
              <a:rPr lang="en-US" sz="1600" kern="1200" dirty="0" smtClean="0"/>
              <a:t>Logistics Visibility</a:t>
            </a:r>
            <a:endParaRPr lang="en-US" sz="1600" kern="1200" dirty="0"/>
          </a:p>
        </p:txBody>
      </p:sp>
      <p:sp>
        <p:nvSpPr>
          <p:cNvPr id="14" name="Freeform 13"/>
          <p:cNvSpPr/>
          <p:nvPr/>
        </p:nvSpPr>
        <p:spPr>
          <a:xfrm>
            <a:off x="6161903" y="2895600"/>
            <a:ext cx="1783522" cy="551935"/>
          </a:xfrm>
          <a:custGeom>
            <a:avLst/>
            <a:gdLst>
              <a:gd name="connsiteX0" fmla="*/ 0 w 3938635"/>
              <a:gd name="connsiteY0" fmla="*/ 234950 h 2349500"/>
              <a:gd name="connsiteX1" fmla="*/ 234950 w 3938635"/>
              <a:gd name="connsiteY1" fmla="*/ 0 h 2349500"/>
              <a:gd name="connsiteX2" fmla="*/ 3703685 w 3938635"/>
              <a:gd name="connsiteY2" fmla="*/ 0 h 2349500"/>
              <a:gd name="connsiteX3" fmla="*/ 3938635 w 3938635"/>
              <a:gd name="connsiteY3" fmla="*/ 234950 h 2349500"/>
              <a:gd name="connsiteX4" fmla="*/ 3938635 w 3938635"/>
              <a:gd name="connsiteY4" fmla="*/ 2114550 h 2349500"/>
              <a:gd name="connsiteX5" fmla="*/ 3703685 w 3938635"/>
              <a:gd name="connsiteY5" fmla="*/ 2349500 h 2349500"/>
              <a:gd name="connsiteX6" fmla="*/ 234950 w 3938635"/>
              <a:gd name="connsiteY6" fmla="*/ 2349500 h 2349500"/>
              <a:gd name="connsiteX7" fmla="*/ 0 w 3938635"/>
              <a:gd name="connsiteY7" fmla="*/ 2114550 h 2349500"/>
              <a:gd name="connsiteX8" fmla="*/ 0 w 3938635"/>
              <a:gd name="connsiteY8" fmla="*/ 234950 h 234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635" h="2349500">
                <a:moveTo>
                  <a:pt x="0" y="234950"/>
                </a:moveTo>
                <a:cubicBezTo>
                  <a:pt x="0" y="105191"/>
                  <a:pt x="105191" y="0"/>
                  <a:pt x="234950" y="0"/>
                </a:cubicBezTo>
                <a:lnTo>
                  <a:pt x="3703685" y="0"/>
                </a:lnTo>
                <a:cubicBezTo>
                  <a:pt x="3833444" y="0"/>
                  <a:pt x="3938635" y="105191"/>
                  <a:pt x="3938635" y="234950"/>
                </a:cubicBezTo>
                <a:lnTo>
                  <a:pt x="3938635" y="2114550"/>
                </a:lnTo>
                <a:cubicBezTo>
                  <a:pt x="3938635" y="2244309"/>
                  <a:pt x="3833444" y="2349500"/>
                  <a:pt x="3703685" y="2349500"/>
                </a:cubicBezTo>
                <a:lnTo>
                  <a:pt x="234950" y="2349500"/>
                </a:lnTo>
                <a:cubicBezTo>
                  <a:pt x="105191" y="2349500"/>
                  <a:pt x="0" y="2244309"/>
                  <a:pt x="0" y="2114550"/>
                </a:cubicBezTo>
                <a:lnTo>
                  <a:pt x="0" y="23495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16465" tIns="316465" rIns="316465" bIns="316465" numCol="1" spcCol="1270" anchor="ctr" anchorCtr="0">
            <a:noAutofit/>
          </a:bodyPr>
          <a:lstStyle/>
          <a:p>
            <a:pPr lvl="0" algn="ctr" defTabSz="2889250">
              <a:lnSpc>
                <a:spcPct val="90000"/>
              </a:lnSpc>
              <a:spcBef>
                <a:spcPct val="0"/>
              </a:spcBef>
              <a:spcAft>
                <a:spcPct val="35000"/>
              </a:spcAft>
            </a:pPr>
            <a:r>
              <a:rPr lang="en-US" sz="1400" kern="1200" dirty="0" smtClean="0"/>
              <a:t>Stocking Levels</a:t>
            </a:r>
            <a:endParaRPr lang="en-US" sz="1400" kern="1200" dirty="0"/>
          </a:p>
        </p:txBody>
      </p:sp>
      <p:sp>
        <p:nvSpPr>
          <p:cNvPr id="15" name="Freeform 14"/>
          <p:cNvSpPr/>
          <p:nvPr/>
        </p:nvSpPr>
        <p:spPr>
          <a:xfrm>
            <a:off x="8262551" y="2895601"/>
            <a:ext cx="1832453" cy="551935"/>
          </a:xfrm>
          <a:custGeom>
            <a:avLst/>
            <a:gdLst>
              <a:gd name="connsiteX0" fmla="*/ 0 w 3938635"/>
              <a:gd name="connsiteY0" fmla="*/ 234950 h 2349500"/>
              <a:gd name="connsiteX1" fmla="*/ 234950 w 3938635"/>
              <a:gd name="connsiteY1" fmla="*/ 0 h 2349500"/>
              <a:gd name="connsiteX2" fmla="*/ 3703685 w 3938635"/>
              <a:gd name="connsiteY2" fmla="*/ 0 h 2349500"/>
              <a:gd name="connsiteX3" fmla="*/ 3938635 w 3938635"/>
              <a:gd name="connsiteY3" fmla="*/ 234950 h 2349500"/>
              <a:gd name="connsiteX4" fmla="*/ 3938635 w 3938635"/>
              <a:gd name="connsiteY4" fmla="*/ 2114550 h 2349500"/>
              <a:gd name="connsiteX5" fmla="*/ 3703685 w 3938635"/>
              <a:gd name="connsiteY5" fmla="*/ 2349500 h 2349500"/>
              <a:gd name="connsiteX6" fmla="*/ 234950 w 3938635"/>
              <a:gd name="connsiteY6" fmla="*/ 2349500 h 2349500"/>
              <a:gd name="connsiteX7" fmla="*/ 0 w 3938635"/>
              <a:gd name="connsiteY7" fmla="*/ 2114550 h 2349500"/>
              <a:gd name="connsiteX8" fmla="*/ 0 w 3938635"/>
              <a:gd name="connsiteY8" fmla="*/ 234950 h 234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635" h="2349500">
                <a:moveTo>
                  <a:pt x="0" y="234950"/>
                </a:moveTo>
                <a:cubicBezTo>
                  <a:pt x="0" y="105191"/>
                  <a:pt x="105191" y="0"/>
                  <a:pt x="234950" y="0"/>
                </a:cubicBezTo>
                <a:lnTo>
                  <a:pt x="3703685" y="0"/>
                </a:lnTo>
                <a:cubicBezTo>
                  <a:pt x="3833444" y="0"/>
                  <a:pt x="3938635" y="105191"/>
                  <a:pt x="3938635" y="234950"/>
                </a:cubicBezTo>
                <a:lnTo>
                  <a:pt x="3938635" y="2114550"/>
                </a:lnTo>
                <a:cubicBezTo>
                  <a:pt x="3938635" y="2244309"/>
                  <a:pt x="3833444" y="2349500"/>
                  <a:pt x="3703685" y="2349500"/>
                </a:cubicBezTo>
                <a:lnTo>
                  <a:pt x="234950" y="2349500"/>
                </a:lnTo>
                <a:cubicBezTo>
                  <a:pt x="105191" y="2349500"/>
                  <a:pt x="0" y="2244309"/>
                  <a:pt x="0" y="2114550"/>
                </a:cubicBezTo>
                <a:lnTo>
                  <a:pt x="0" y="23495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16465" tIns="316465" rIns="316465" bIns="316465" numCol="1" spcCol="1270" anchor="ctr" anchorCtr="0">
            <a:noAutofit/>
          </a:bodyPr>
          <a:lstStyle/>
          <a:p>
            <a:pPr lvl="0" algn="ctr" defTabSz="2889250">
              <a:lnSpc>
                <a:spcPct val="90000"/>
              </a:lnSpc>
              <a:spcBef>
                <a:spcPct val="0"/>
              </a:spcBef>
              <a:spcAft>
                <a:spcPct val="35000"/>
              </a:spcAft>
            </a:pPr>
            <a:r>
              <a:rPr lang="en-US" sz="1400" kern="1200" dirty="0" smtClean="0"/>
              <a:t>Customer Order Execution</a:t>
            </a:r>
            <a:endParaRPr lang="en-US" sz="1400" kern="1200" dirty="0"/>
          </a:p>
        </p:txBody>
      </p:sp>
      <p:sp>
        <p:nvSpPr>
          <p:cNvPr id="17" name="Freeform 16"/>
          <p:cNvSpPr/>
          <p:nvPr/>
        </p:nvSpPr>
        <p:spPr>
          <a:xfrm>
            <a:off x="1949173" y="2895598"/>
            <a:ext cx="1720815" cy="551935"/>
          </a:xfrm>
          <a:custGeom>
            <a:avLst/>
            <a:gdLst>
              <a:gd name="connsiteX0" fmla="*/ 0 w 3938635"/>
              <a:gd name="connsiteY0" fmla="*/ 234950 h 2349500"/>
              <a:gd name="connsiteX1" fmla="*/ 234950 w 3938635"/>
              <a:gd name="connsiteY1" fmla="*/ 0 h 2349500"/>
              <a:gd name="connsiteX2" fmla="*/ 3703685 w 3938635"/>
              <a:gd name="connsiteY2" fmla="*/ 0 h 2349500"/>
              <a:gd name="connsiteX3" fmla="*/ 3938635 w 3938635"/>
              <a:gd name="connsiteY3" fmla="*/ 234950 h 2349500"/>
              <a:gd name="connsiteX4" fmla="*/ 3938635 w 3938635"/>
              <a:gd name="connsiteY4" fmla="*/ 2114550 h 2349500"/>
              <a:gd name="connsiteX5" fmla="*/ 3703685 w 3938635"/>
              <a:gd name="connsiteY5" fmla="*/ 2349500 h 2349500"/>
              <a:gd name="connsiteX6" fmla="*/ 234950 w 3938635"/>
              <a:gd name="connsiteY6" fmla="*/ 2349500 h 2349500"/>
              <a:gd name="connsiteX7" fmla="*/ 0 w 3938635"/>
              <a:gd name="connsiteY7" fmla="*/ 2114550 h 2349500"/>
              <a:gd name="connsiteX8" fmla="*/ 0 w 3938635"/>
              <a:gd name="connsiteY8" fmla="*/ 234950 h 234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635" h="2349500">
                <a:moveTo>
                  <a:pt x="0" y="234950"/>
                </a:moveTo>
                <a:cubicBezTo>
                  <a:pt x="0" y="105191"/>
                  <a:pt x="105191" y="0"/>
                  <a:pt x="234950" y="0"/>
                </a:cubicBezTo>
                <a:lnTo>
                  <a:pt x="3703685" y="0"/>
                </a:lnTo>
                <a:cubicBezTo>
                  <a:pt x="3833444" y="0"/>
                  <a:pt x="3938635" y="105191"/>
                  <a:pt x="3938635" y="234950"/>
                </a:cubicBezTo>
                <a:lnTo>
                  <a:pt x="3938635" y="2114550"/>
                </a:lnTo>
                <a:cubicBezTo>
                  <a:pt x="3938635" y="2244309"/>
                  <a:pt x="3833444" y="2349500"/>
                  <a:pt x="3703685" y="2349500"/>
                </a:cubicBezTo>
                <a:lnTo>
                  <a:pt x="234950" y="2349500"/>
                </a:lnTo>
                <a:cubicBezTo>
                  <a:pt x="105191" y="2349500"/>
                  <a:pt x="0" y="2244309"/>
                  <a:pt x="0" y="2114550"/>
                </a:cubicBezTo>
                <a:lnTo>
                  <a:pt x="0" y="23495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16465" tIns="316465" rIns="316465" bIns="316465" numCol="1" spcCol="1270" anchor="ctr" anchorCtr="0">
            <a:noAutofit/>
          </a:bodyPr>
          <a:lstStyle/>
          <a:p>
            <a:pPr lvl="0" algn="ctr" defTabSz="2889250">
              <a:lnSpc>
                <a:spcPct val="90000"/>
              </a:lnSpc>
              <a:spcBef>
                <a:spcPct val="0"/>
              </a:spcBef>
              <a:spcAft>
                <a:spcPct val="35000"/>
              </a:spcAft>
            </a:pPr>
            <a:r>
              <a:rPr lang="en-US" sz="1400" kern="1200" dirty="0" smtClean="0"/>
              <a:t>Demand Planning</a:t>
            </a:r>
            <a:endParaRPr lang="en-US" sz="1400" kern="1200" dirty="0"/>
          </a:p>
        </p:txBody>
      </p:sp>
      <p:sp>
        <p:nvSpPr>
          <p:cNvPr id="19" name="Freeform 18"/>
          <p:cNvSpPr/>
          <p:nvPr/>
        </p:nvSpPr>
        <p:spPr>
          <a:xfrm>
            <a:off x="1949172" y="3665836"/>
            <a:ext cx="1720815" cy="428370"/>
          </a:xfrm>
          <a:custGeom>
            <a:avLst/>
            <a:gdLst>
              <a:gd name="connsiteX0" fmla="*/ 0 w 3938635"/>
              <a:gd name="connsiteY0" fmla="*/ 234950 h 2349500"/>
              <a:gd name="connsiteX1" fmla="*/ 234950 w 3938635"/>
              <a:gd name="connsiteY1" fmla="*/ 0 h 2349500"/>
              <a:gd name="connsiteX2" fmla="*/ 3703685 w 3938635"/>
              <a:gd name="connsiteY2" fmla="*/ 0 h 2349500"/>
              <a:gd name="connsiteX3" fmla="*/ 3938635 w 3938635"/>
              <a:gd name="connsiteY3" fmla="*/ 234950 h 2349500"/>
              <a:gd name="connsiteX4" fmla="*/ 3938635 w 3938635"/>
              <a:gd name="connsiteY4" fmla="*/ 2114550 h 2349500"/>
              <a:gd name="connsiteX5" fmla="*/ 3703685 w 3938635"/>
              <a:gd name="connsiteY5" fmla="*/ 2349500 h 2349500"/>
              <a:gd name="connsiteX6" fmla="*/ 234950 w 3938635"/>
              <a:gd name="connsiteY6" fmla="*/ 2349500 h 2349500"/>
              <a:gd name="connsiteX7" fmla="*/ 0 w 3938635"/>
              <a:gd name="connsiteY7" fmla="*/ 2114550 h 2349500"/>
              <a:gd name="connsiteX8" fmla="*/ 0 w 3938635"/>
              <a:gd name="connsiteY8" fmla="*/ 234950 h 234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635" h="2349500">
                <a:moveTo>
                  <a:pt x="0" y="234950"/>
                </a:moveTo>
                <a:cubicBezTo>
                  <a:pt x="0" y="105191"/>
                  <a:pt x="105191" y="0"/>
                  <a:pt x="234950" y="0"/>
                </a:cubicBezTo>
                <a:lnTo>
                  <a:pt x="3703685" y="0"/>
                </a:lnTo>
                <a:cubicBezTo>
                  <a:pt x="3833444" y="0"/>
                  <a:pt x="3938635" y="105191"/>
                  <a:pt x="3938635" y="234950"/>
                </a:cubicBezTo>
                <a:lnTo>
                  <a:pt x="3938635" y="2114550"/>
                </a:lnTo>
                <a:cubicBezTo>
                  <a:pt x="3938635" y="2244309"/>
                  <a:pt x="3833444" y="2349500"/>
                  <a:pt x="3703685" y="2349500"/>
                </a:cubicBezTo>
                <a:lnTo>
                  <a:pt x="234950" y="2349500"/>
                </a:lnTo>
                <a:cubicBezTo>
                  <a:pt x="105191" y="2349500"/>
                  <a:pt x="0" y="2244309"/>
                  <a:pt x="0" y="2114550"/>
                </a:cubicBezTo>
                <a:lnTo>
                  <a:pt x="0" y="234950"/>
                </a:lnTo>
                <a:close/>
              </a:path>
            </a:pathLst>
          </a:custGeom>
          <a:solidFill>
            <a:srgbClr val="C000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16465" tIns="316465" rIns="316465" bIns="316465" numCol="1" spcCol="1270" anchor="ctr" anchorCtr="0">
            <a:noAutofit/>
          </a:bodyPr>
          <a:lstStyle/>
          <a:p>
            <a:pPr lvl="0" algn="ctr" defTabSz="2889250">
              <a:lnSpc>
                <a:spcPct val="90000"/>
              </a:lnSpc>
              <a:spcBef>
                <a:spcPct val="0"/>
              </a:spcBef>
              <a:spcAft>
                <a:spcPct val="35000"/>
              </a:spcAft>
            </a:pPr>
            <a:r>
              <a:rPr lang="en-US" sz="1200" kern="1200" dirty="0" smtClean="0"/>
              <a:t>Forecasting through Time series</a:t>
            </a:r>
            <a:endParaRPr lang="en-US" sz="1200" kern="1200" dirty="0"/>
          </a:p>
        </p:txBody>
      </p:sp>
      <p:sp>
        <p:nvSpPr>
          <p:cNvPr id="20" name="Freeform 19"/>
          <p:cNvSpPr/>
          <p:nvPr/>
        </p:nvSpPr>
        <p:spPr>
          <a:xfrm>
            <a:off x="6161903" y="3649357"/>
            <a:ext cx="1783522" cy="444849"/>
          </a:xfrm>
          <a:custGeom>
            <a:avLst/>
            <a:gdLst>
              <a:gd name="connsiteX0" fmla="*/ 0 w 3938635"/>
              <a:gd name="connsiteY0" fmla="*/ 234950 h 2349500"/>
              <a:gd name="connsiteX1" fmla="*/ 234950 w 3938635"/>
              <a:gd name="connsiteY1" fmla="*/ 0 h 2349500"/>
              <a:gd name="connsiteX2" fmla="*/ 3703685 w 3938635"/>
              <a:gd name="connsiteY2" fmla="*/ 0 h 2349500"/>
              <a:gd name="connsiteX3" fmla="*/ 3938635 w 3938635"/>
              <a:gd name="connsiteY3" fmla="*/ 234950 h 2349500"/>
              <a:gd name="connsiteX4" fmla="*/ 3938635 w 3938635"/>
              <a:gd name="connsiteY4" fmla="*/ 2114550 h 2349500"/>
              <a:gd name="connsiteX5" fmla="*/ 3703685 w 3938635"/>
              <a:gd name="connsiteY5" fmla="*/ 2349500 h 2349500"/>
              <a:gd name="connsiteX6" fmla="*/ 234950 w 3938635"/>
              <a:gd name="connsiteY6" fmla="*/ 2349500 h 2349500"/>
              <a:gd name="connsiteX7" fmla="*/ 0 w 3938635"/>
              <a:gd name="connsiteY7" fmla="*/ 2114550 h 2349500"/>
              <a:gd name="connsiteX8" fmla="*/ 0 w 3938635"/>
              <a:gd name="connsiteY8" fmla="*/ 234950 h 234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635" h="2349500">
                <a:moveTo>
                  <a:pt x="0" y="234950"/>
                </a:moveTo>
                <a:cubicBezTo>
                  <a:pt x="0" y="105191"/>
                  <a:pt x="105191" y="0"/>
                  <a:pt x="234950" y="0"/>
                </a:cubicBezTo>
                <a:lnTo>
                  <a:pt x="3703685" y="0"/>
                </a:lnTo>
                <a:cubicBezTo>
                  <a:pt x="3833444" y="0"/>
                  <a:pt x="3938635" y="105191"/>
                  <a:pt x="3938635" y="234950"/>
                </a:cubicBezTo>
                <a:lnTo>
                  <a:pt x="3938635" y="2114550"/>
                </a:lnTo>
                <a:cubicBezTo>
                  <a:pt x="3938635" y="2244309"/>
                  <a:pt x="3833444" y="2349500"/>
                  <a:pt x="3703685" y="2349500"/>
                </a:cubicBezTo>
                <a:lnTo>
                  <a:pt x="234950" y="2349500"/>
                </a:lnTo>
                <a:cubicBezTo>
                  <a:pt x="105191" y="2349500"/>
                  <a:pt x="0" y="2244309"/>
                  <a:pt x="0" y="2114550"/>
                </a:cubicBezTo>
                <a:lnTo>
                  <a:pt x="0" y="234950"/>
                </a:lnTo>
                <a:close/>
              </a:path>
            </a:pathLst>
          </a:custGeom>
          <a:solidFill>
            <a:srgbClr val="C000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16465" tIns="316465" rIns="316465" bIns="316465" numCol="1" spcCol="1270" anchor="ctr" anchorCtr="0">
            <a:noAutofit/>
          </a:bodyPr>
          <a:lstStyle/>
          <a:p>
            <a:pPr lvl="0" algn="ctr" defTabSz="2889250">
              <a:lnSpc>
                <a:spcPct val="90000"/>
              </a:lnSpc>
              <a:spcBef>
                <a:spcPct val="0"/>
              </a:spcBef>
              <a:spcAft>
                <a:spcPct val="35000"/>
              </a:spcAft>
            </a:pPr>
            <a:r>
              <a:rPr lang="en-US" sz="1200" kern="1200" dirty="0" smtClean="0"/>
              <a:t>Monitoring Stocking levels</a:t>
            </a:r>
            <a:endParaRPr lang="en-US" sz="1200" kern="1200" dirty="0"/>
          </a:p>
        </p:txBody>
      </p:sp>
      <p:sp>
        <p:nvSpPr>
          <p:cNvPr id="21" name="Freeform 20"/>
          <p:cNvSpPr/>
          <p:nvPr/>
        </p:nvSpPr>
        <p:spPr>
          <a:xfrm>
            <a:off x="6161903" y="4217771"/>
            <a:ext cx="1783522" cy="255376"/>
          </a:xfrm>
          <a:custGeom>
            <a:avLst/>
            <a:gdLst>
              <a:gd name="connsiteX0" fmla="*/ 0 w 3938635"/>
              <a:gd name="connsiteY0" fmla="*/ 234950 h 2349500"/>
              <a:gd name="connsiteX1" fmla="*/ 234950 w 3938635"/>
              <a:gd name="connsiteY1" fmla="*/ 0 h 2349500"/>
              <a:gd name="connsiteX2" fmla="*/ 3703685 w 3938635"/>
              <a:gd name="connsiteY2" fmla="*/ 0 h 2349500"/>
              <a:gd name="connsiteX3" fmla="*/ 3938635 w 3938635"/>
              <a:gd name="connsiteY3" fmla="*/ 234950 h 2349500"/>
              <a:gd name="connsiteX4" fmla="*/ 3938635 w 3938635"/>
              <a:gd name="connsiteY4" fmla="*/ 2114550 h 2349500"/>
              <a:gd name="connsiteX5" fmla="*/ 3703685 w 3938635"/>
              <a:gd name="connsiteY5" fmla="*/ 2349500 h 2349500"/>
              <a:gd name="connsiteX6" fmla="*/ 234950 w 3938635"/>
              <a:gd name="connsiteY6" fmla="*/ 2349500 h 2349500"/>
              <a:gd name="connsiteX7" fmla="*/ 0 w 3938635"/>
              <a:gd name="connsiteY7" fmla="*/ 2114550 h 2349500"/>
              <a:gd name="connsiteX8" fmla="*/ 0 w 3938635"/>
              <a:gd name="connsiteY8" fmla="*/ 234950 h 234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635" h="2349500">
                <a:moveTo>
                  <a:pt x="0" y="234950"/>
                </a:moveTo>
                <a:cubicBezTo>
                  <a:pt x="0" y="105191"/>
                  <a:pt x="105191" y="0"/>
                  <a:pt x="234950" y="0"/>
                </a:cubicBezTo>
                <a:lnTo>
                  <a:pt x="3703685" y="0"/>
                </a:lnTo>
                <a:cubicBezTo>
                  <a:pt x="3833444" y="0"/>
                  <a:pt x="3938635" y="105191"/>
                  <a:pt x="3938635" y="234950"/>
                </a:cubicBezTo>
                <a:lnTo>
                  <a:pt x="3938635" y="2114550"/>
                </a:lnTo>
                <a:cubicBezTo>
                  <a:pt x="3938635" y="2244309"/>
                  <a:pt x="3833444" y="2349500"/>
                  <a:pt x="3703685" y="2349500"/>
                </a:cubicBezTo>
                <a:lnTo>
                  <a:pt x="234950" y="2349500"/>
                </a:lnTo>
                <a:cubicBezTo>
                  <a:pt x="105191" y="2349500"/>
                  <a:pt x="0" y="2244309"/>
                  <a:pt x="0" y="2114550"/>
                </a:cubicBezTo>
                <a:lnTo>
                  <a:pt x="0" y="234950"/>
                </a:lnTo>
                <a:close/>
              </a:path>
            </a:pathLst>
          </a:custGeom>
          <a:solidFill>
            <a:srgbClr val="92D05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16465" tIns="316465" rIns="316465" bIns="316465" numCol="1" spcCol="1270" anchor="ctr" anchorCtr="0">
            <a:noAutofit/>
          </a:bodyPr>
          <a:lstStyle/>
          <a:p>
            <a:pPr lvl="0" algn="ctr" defTabSz="2889250">
              <a:lnSpc>
                <a:spcPct val="90000"/>
              </a:lnSpc>
              <a:spcBef>
                <a:spcPct val="0"/>
              </a:spcBef>
              <a:spcAft>
                <a:spcPct val="35000"/>
              </a:spcAft>
            </a:pPr>
            <a:r>
              <a:rPr lang="en-US" sz="1000" b="1" kern="1200" dirty="0" smtClean="0">
                <a:solidFill>
                  <a:schemeClr val="tx1"/>
                </a:solidFill>
              </a:rPr>
              <a:t>Alerts</a:t>
            </a:r>
            <a:endParaRPr lang="en-US" sz="1000" b="1" kern="1200" dirty="0">
              <a:solidFill>
                <a:schemeClr val="tx1"/>
              </a:solidFill>
            </a:endParaRPr>
          </a:p>
        </p:txBody>
      </p:sp>
      <p:sp>
        <p:nvSpPr>
          <p:cNvPr id="22" name="Freeform 21"/>
          <p:cNvSpPr/>
          <p:nvPr/>
        </p:nvSpPr>
        <p:spPr>
          <a:xfrm>
            <a:off x="6161903" y="4596712"/>
            <a:ext cx="1783522" cy="255376"/>
          </a:xfrm>
          <a:custGeom>
            <a:avLst/>
            <a:gdLst>
              <a:gd name="connsiteX0" fmla="*/ 0 w 3938635"/>
              <a:gd name="connsiteY0" fmla="*/ 234950 h 2349500"/>
              <a:gd name="connsiteX1" fmla="*/ 234950 w 3938635"/>
              <a:gd name="connsiteY1" fmla="*/ 0 h 2349500"/>
              <a:gd name="connsiteX2" fmla="*/ 3703685 w 3938635"/>
              <a:gd name="connsiteY2" fmla="*/ 0 h 2349500"/>
              <a:gd name="connsiteX3" fmla="*/ 3938635 w 3938635"/>
              <a:gd name="connsiteY3" fmla="*/ 234950 h 2349500"/>
              <a:gd name="connsiteX4" fmla="*/ 3938635 w 3938635"/>
              <a:gd name="connsiteY4" fmla="*/ 2114550 h 2349500"/>
              <a:gd name="connsiteX5" fmla="*/ 3703685 w 3938635"/>
              <a:gd name="connsiteY5" fmla="*/ 2349500 h 2349500"/>
              <a:gd name="connsiteX6" fmla="*/ 234950 w 3938635"/>
              <a:gd name="connsiteY6" fmla="*/ 2349500 h 2349500"/>
              <a:gd name="connsiteX7" fmla="*/ 0 w 3938635"/>
              <a:gd name="connsiteY7" fmla="*/ 2114550 h 2349500"/>
              <a:gd name="connsiteX8" fmla="*/ 0 w 3938635"/>
              <a:gd name="connsiteY8" fmla="*/ 234950 h 234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635" h="2349500">
                <a:moveTo>
                  <a:pt x="0" y="234950"/>
                </a:moveTo>
                <a:cubicBezTo>
                  <a:pt x="0" y="105191"/>
                  <a:pt x="105191" y="0"/>
                  <a:pt x="234950" y="0"/>
                </a:cubicBezTo>
                <a:lnTo>
                  <a:pt x="3703685" y="0"/>
                </a:lnTo>
                <a:cubicBezTo>
                  <a:pt x="3833444" y="0"/>
                  <a:pt x="3938635" y="105191"/>
                  <a:pt x="3938635" y="234950"/>
                </a:cubicBezTo>
                <a:lnTo>
                  <a:pt x="3938635" y="2114550"/>
                </a:lnTo>
                <a:cubicBezTo>
                  <a:pt x="3938635" y="2244309"/>
                  <a:pt x="3833444" y="2349500"/>
                  <a:pt x="3703685" y="2349500"/>
                </a:cubicBezTo>
                <a:lnTo>
                  <a:pt x="234950" y="2349500"/>
                </a:lnTo>
                <a:cubicBezTo>
                  <a:pt x="105191" y="2349500"/>
                  <a:pt x="0" y="2244309"/>
                  <a:pt x="0" y="2114550"/>
                </a:cubicBezTo>
                <a:lnTo>
                  <a:pt x="0" y="234950"/>
                </a:lnTo>
                <a:close/>
              </a:path>
            </a:pathLst>
          </a:custGeom>
          <a:solidFill>
            <a:srgbClr val="92D05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16465" tIns="316465" rIns="316465" bIns="316465" numCol="1" spcCol="1270" anchor="ctr" anchorCtr="0">
            <a:noAutofit/>
          </a:bodyPr>
          <a:lstStyle/>
          <a:p>
            <a:pPr lvl="0" algn="ctr" defTabSz="2889250">
              <a:lnSpc>
                <a:spcPct val="90000"/>
              </a:lnSpc>
              <a:spcBef>
                <a:spcPct val="0"/>
              </a:spcBef>
              <a:spcAft>
                <a:spcPct val="35000"/>
              </a:spcAft>
            </a:pPr>
            <a:r>
              <a:rPr lang="en-US" sz="1000" b="1" kern="1200" dirty="0" smtClean="0">
                <a:solidFill>
                  <a:schemeClr val="tx1"/>
                </a:solidFill>
              </a:rPr>
              <a:t>Dash Boards</a:t>
            </a:r>
            <a:endParaRPr lang="en-US" sz="1000" b="1" kern="1200" dirty="0">
              <a:solidFill>
                <a:schemeClr val="tx1"/>
              </a:solidFill>
            </a:endParaRPr>
          </a:p>
        </p:txBody>
      </p:sp>
      <p:sp>
        <p:nvSpPr>
          <p:cNvPr id="23" name="Freeform 22"/>
          <p:cNvSpPr/>
          <p:nvPr/>
        </p:nvSpPr>
        <p:spPr>
          <a:xfrm>
            <a:off x="6161903" y="4975653"/>
            <a:ext cx="1783522" cy="255376"/>
          </a:xfrm>
          <a:custGeom>
            <a:avLst/>
            <a:gdLst>
              <a:gd name="connsiteX0" fmla="*/ 0 w 3938635"/>
              <a:gd name="connsiteY0" fmla="*/ 234950 h 2349500"/>
              <a:gd name="connsiteX1" fmla="*/ 234950 w 3938635"/>
              <a:gd name="connsiteY1" fmla="*/ 0 h 2349500"/>
              <a:gd name="connsiteX2" fmla="*/ 3703685 w 3938635"/>
              <a:gd name="connsiteY2" fmla="*/ 0 h 2349500"/>
              <a:gd name="connsiteX3" fmla="*/ 3938635 w 3938635"/>
              <a:gd name="connsiteY3" fmla="*/ 234950 h 2349500"/>
              <a:gd name="connsiteX4" fmla="*/ 3938635 w 3938635"/>
              <a:gd name="connsiteY4" fmla="*/ 2114550 h 2349500"/>
              <a:gd name="connsiteX5" fmla="*/ 3703685 w 3938635"/>
              <a:gd name="connsiteY5" fmla="*/ 2349500 h 2349500"/>
              <a:gd name="connsiteX6" fmla="*/ 234950 w 3938635"/>
              <a:gd name="connsiteY6" fmla="*/ 2349500 h 2349500"/>
              <a:gd name="connsiteX7" fmla="*/ 0 w 3938635"/>
              <a:gd name="connsiteY7" fmla="*/ 2114550 h 2349500"/>
              <a:gd name="connsiteX8" fmla="*/ 0 w 3938635"/>
              <a:gd name="connsiteY8" fmla="*/ 234950 h 234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635" h="2349500">
                <a:moveTo>
                  <a:pt x="0" y="234950"/>
                </a:moveTo>
                <a:cubicBezTo>
                  <a:pt x="0" y="105191"/>
                  <a:pt x="105191" y="0"/>
                  <a:pt x="234950" y="0"/>
                </a:cubicBezTo>
                <a:lnTo>
                  <a:pt x="3703685" y="0"/>
                </a:lnTo>
                <a:cubicBezTo>
                  <a:pt x="3833444" y="0"/>
                  <a:pt x="3938635" y="105191"/>
                  <a:pt x="3938635" y="234950"/>
                </a:cubicBezTo>
                <a:lnTo>
                  <a:pt x="3938635" y="2114550"/>
                </a:lnTo>
                <a:cubicBezTo>
                  <a:pt x="3938635" y="2244309"/>
                  <a:pt x="3833444" y="2349500"/>
                  <a:pt x="3703685" y="2349500"/>
                </a:cubicBezTo>
                <a:lnTo>
                  <a:pt x="234950" y="2349500"/>
                </a:lnTo>
                <a:cubicBezTo>
                  <a:pt x="105191" y="2349500"/>
                  <a:pt x="0" y="2244309"/>
                  <a:pt x="0" y="2114550"/>
                </a:cubicBezTo>
                <a:lnTo>
                  <a:pt x="0" y="234950"/>
                </a:lnTo>
                <a:close/>
              </a:path>
            </a:pathLst>
          </a:custGeom>
          <a:solidFill>
            <a:srgbClr val="92D05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16465" tIns="316465" rIns="316465" bIns="316465" numCol="1" spcCol="1270" anchor="ctr" anchorCtr="0">
            <a:noAutofit/>
          </a:bodyPr>
          <a:lstStyle/>
          <a:p>
            <a:pPr lvl="0" algn="ctr" defTabSz="2889250">
              <a:lnSpc>
                <a:spcPct val="90000"/>
              </a:lnSpc>
              <a:spcBef>
                <a:spcPct val="0"/>
              </a:spcBef>
              <a:spcAft>
                <a:spcPct val="35000"/>
              </a:spcAft>
            </a:pPr>
            <a:r>
              <a:rPr lang="en-US" sz="1000" b="1" kern="1200" dirty="0" smtClean="0">
                <a:solidFill>
                  <a:schemeClr val="tx1"/>
                </a:solidFill>
              </a:rPr>
              <a:t>Reports</a:t>
            </a:r>
            <a:endParaRPr lang="en-US" sz="1000" b="1" kern="1200" dirty="0">
              <a:solidFill>
                <a:schemeClr val="tx1"/>
              </a:solidFill>
            </a:endParaRPr>
          </a:p>
        </p:txBody>
      </p:sp>
      <p:sp>
        <p:nvSpPr>
          <p:cNvPr id="24" name="Freeform 23"/>
          <p:cNvSpPr/>
          <p:nvPr/>
        </p:nvSpPr>
        <p:spPr>
          <a:xfrm>
            <a:off x="8262551" y="3665836"/>
            <a:ext cx="1783522" cy="444849"/>
          </a:xfrm>
          <a:custGeom>
            <a:avLst/>
            <a:gdLst>
              <a:gd name="connsiteX0" fmla="*/ 0 w 3938635"/>
              <a:gd name="connsiteY0" fmla="*/ 234950 h 2349500"/>
              <a:gd name="connsiteX1" fmla="*/ 234950 w 3938635"/>
              <a:gd name="connsiteY1" fmla="*/ 0 h 2349500"/>
              <a:gd name="connsiteX2" fmla="*/ 3703685 w 3938635"/>
              <a:gd name="connsiteY2" fmla="*/ 0 h 2349500"/>
              <a:gd name="connsiteX3" fmla="*/ 3938635 w 3938635"/>
              <a:gd name="connsiteY3" fmla="*/ 234950 h 2349500"/>
              <a:gd name="connsiteX4" fmla="*/ 3938635 w 3938635"/>
              <a:gd name="connsiteY4" fmla="*/ 2114550 h 2349500"/>
              <a:gd name="connsiteX5" fmla="*/ 3703685 w 3938635"/>
              <a:gd name="connsiteY5" fmla="*/ 2349500 h 2349500"/>
              <a:gd name="connsiteX6" fmla="*/ 234950 w 3938635"/>
              <a:gd name="connsiteY6" fmla="*/ 2349500 h 2349500"/>
              <a:gd name="connsiteX7" fmla="*/ 0 w 3938635"/>
              <a:gd name="connsiteY7" fmla="*/ 2114550 h 2349500"/>
              <a:gd name="connsiteX8" fmla="*/ 0 w 3938635"/>
              <a:gd name="connsiteY8" fmla="*/ 234950 h 234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635" h="2349500">
                <a:moveTo>
                  <a:pt x="0" y="234950"/>
                </a:moveTo>
                <a:cubicBezTo>
                  <a:pt x="0" y="105191"/>
                  <a:pt x="105191" y="0"/>
                  <a:pt x="234950" y="0"/>
                </a:cubicBezTo>
                <a:lnTo>
                  <a:pt x="3703685" y="0"/>
                </a:lnTo>
                <a:cubicBezTo>
                  <a:pt x="3833444" y="0"/>
                  <a:pt x="3938635" y="105191"/>
                  <a:pt x="3938635" y="234950"/>
                </a:cubicBezTo>
                <a:lnTo>
                  <a:pt x="3938635" y="2114550"/>
                </a:lnTo>
                <a:cubicBezTo>
                  <a:pt x="3938635" y="2244309"/>
                  <a:pt x="3833444" y="2349500"/>
                  <a:pt x="3703685" y="2349500"/>
                </a:cubicBezTo>
                <a:lnTo>
                  <a:pt x="234950" y="2349500"/>
                </a:lnTo>
                <a:cubicBezTo>
                  <a:pt x="105191" y="2349500"/>
                  <a:pt x="0" y="2244309"/>
                  <a:pt x="0" y="2114550"/>
                </a:cubicBezTo>
                <a:lnTo>
                  <a:pt x="0" y="234950"/>
                </a:lnTo>
                <a:close/>
              </a:path>
            </a:pathLst>
          </a:custGeom>
          <a:solidFill>
            <a:srgbClr val="C000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16465" tIns="316465" rIns="316465" bIns="316465" numCol="1" spcCol="1270" anchor="ctr" anchorCtr="0">
            <a:noAutofit/>
          </a:bodyPr>
          <a:lstStyle/>
          <a:p>
            <a:pPr lvl="0" algn="ctr" defTabSz="2889250">
              <a:lnSpc>
                <a:spcPct val="90000"/>
              </a:lnSpc>
              <a:spcBef>
                <a:spcPct val="0"/>
              </a:spcBef>
              <a:spcAft>
                <a:spcPct val="35000"/>
              </a:spcAft>
            </a:pPr>
            <a:r>
              <a:rPr lang="en-US" sz="1200" kern="1200" dirty="0" smtClean="0"/>
              <a:t>Monitoring order filling Cycle</a:t>
            </a:r>
            <a:endParaRPr lang="en-US" sz="1200" kern="1200" dirty="0"/>
          </a:p>
        </p:txBody>
      </p:sp>
      <p:sp>
        <p:nvSpPr>
          <p:cNvPr id="25" name="Freeform 24"/>
          <p:cNvSpPr/>
          <p:nvPr/>
        </p:nvSpPr>
        <p:spPr>
          <a:xfrm>
            <a:off x="8262551" y="4217771"/>
            <a:ext cx="1783522" cy="341180"/>
          </a:xfrm>
          <a:custGeom>
            <a:avLst/>
            <a:gdLst>
              <a:gd name="connsiteX0" fmla="*/ 0 w 3938635"/>
              <a:gd name="connsiteY0" fmla="*/ 234950 h 2349500"/>
              <a:gd name="connsiteX1" fmla="*/ 234950 w 3938635"/>
              <a:gd name="connsiteY1" fmla="*/ 0 h 2349500"/>
              <a:gd name="connsiteX2" fmla="*/ 3703685 w 3938635"/>
              <a:gd name="connsiteY2" fmla="*/ 0 h 2349500"/>
              <a:gd name="connsiteX3" fmla="*/ 3938635 w 3938635"/>
              <a:gd name="connsiteY3" fmla="*/ 234950 h 2349500"/>
              <a:gd name="connsiteX4" fmla="*/ 3938635 w 3938635"/>
              <a:gd name="connsiteY4" fmla="*/ 2114550 h 2349500"/>
              <a:gd name="connsiteX5" fmla="*/ 3703685 w 3938635"/>
              <a:gd name="connsiteY5" fmla="*/ 2349500 h 2349500"/>
              <a:gd name="connsiteX6" fmla="*/ 234950 w 3938635"/>
              <a:gd name="connsiteY6" fmla="*/ 2349500 h 2349500"/>
              <a:gd name="connsiteX7" fmla="*/ 0 w 3938635"/>
              <a:gd name="connsiteY7" fmla="*/ 2114550 h 2349500"/>
              <a:gd name="connsiteX8" fmla="*/ 0 w 3938635"/>
              <a:gd name="connsiteY8" fmla="*/ 234950 h 234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635" h="2349500">
                <a:moveTo>
                  <a:pt x="0" y="234950"/>
                </a:moveTo>
                <a:cubicBezTo>
                  <a:pt x="0" y="105191"/>
                  <a:pt x="105191" y="0"/>
                  <a:pt x="234950" y="0"/>
                </a:cubicBezTo>
                <a:lnTo>
                  <a:pt x="3703685" y="0"/>
                </a:lnTo>
                <a:cubicBezTo>
                  <a:pt x="3833444" y="0"/>
                  <a:pt x="3938635" y="105191"/>
                  <a:pt x="3938635" y="234950"/>
                </a:cubicBezTo>
                <a:lnTo>
                  <a:pt x="3938635" y="2114550"/>
                </a:lnTo>
                <a:cubicBezTo>
                  <a:pt x="3938635" y="2244309"/>
                  <a:pt x="3833444" y="2349500"/>
                  <a:pt x="3703685" y="2349500"/>
                </a:cubicBezTo>
                <a:lnTo>
                  <a:pt x="234950" y="2349500"/>
                </a:lnTo>
                <a:cubicBezTo>
                  <a:pt x="105191" y="2349500"/>
                  <a:pt x="0" y="2244309"/>
                  <a:pt x="0" y="2114550"/>
                </a:cubicBezTo>
                <a:lnTo>
                  <a:pt x="0" y="234950"/>
                </a:lnTo>
                <a:close/>
              </a:path>
            </a:pathLst>
          </a:custGeom>
          <a:solidFill>
            <a:schemeClr val="accent4">
              <a:lumMod val="5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16465" tIns="316465" rIns="316465" bIns="316465" numCol="1" spcCol="1270" anchor="ctr" anchorCtr="0">
            <a:noAutofit/>
          </a:bodyPr>
          <a:lstStyle/>
          <a:p>
            <a:pPr lvl="0" algn="ctr" defTabSz="2889250">
              <a:lnSpc>
                <a:spcPct val="90000"/>
              </a:lnSpc>
              <a:spcBef>
                <a:spcPct val="0"/>
              </a:spcBef>
              <a:spcAft>
                <a:spcPct val="35000"/>
              </a:spcAft>
            </a:pPr>
            <a:r>
              <a:rPr lang="en-US" sz="1000" kern="1200" dirty="0" smtClean="0"/>
              <a:t>Order to Allocation/Delivery note</a:t>
            </a:r>
            <a:endParaRPr lang="en-US" sz="1000" kern="1200" dirty="0"/>
          </a:p>
        </p:txBody>
      </p:sp>
      <p:sp>
        <p:nvSpPr>
          <p:cNvPr id="26" name="Freeform 25"/>
          <p:cNvSpPr/>
          <p:nvPr/>
        </p:nvSpPr>
        <p:spPr>
          <a:xfrm>
            <a:off x="8262551" y="4644163"/>
            <a:ext cx="1783522" cy="331490"/>
          </a:xfrm>
          <a:custGeom>
            <a:avLst/>
            <a:gdLst>
              <a:gd name="connsiteX0" fmla="*/ 0 w 3938635"/>
              <a:gd name="connsiteY0" fmla="*/ 234950 h 2349500"/>
              <a:gd name="connsiteX1" fmla="*/ 234950 w 3938635"/>
              <a:gd name="connsiteY1" fmla="*/ 0 h 2349500"/>
              <a:gd name="connsiteX2" fmla="*/ 3703685 w 3938635"/>
              <a:gd name="connsiteY2" fmla="*/ 0 h 2349500"/>
              <a:gd name="connsiteX3" fmla="*/ 3938635 w 3938635"/>
              <a:gd name="connsiteY3" fmla="*/ 234950 h 2349500"/>
              <a:gd name="connsiteX4" fmla="*/ 3938635 w 3938635"/>
              <a:gd name="connsiteY4" fmla="*/ 2114550 h 2349500"/>
              <a:gd name="connsiteX5" fmla="*/ 3703685 w 3938635"/>
              <a:gd name="connsiteY5" fmla="*/ 2349500 h 2349500"/>
              <a:gd name="connsiteX6" fmla="*/ 234950 w 3938635"/>
              <a:gd name="connsiteY6" fmla="*/ 2349500 h 2349500"/>
              <a:gd name="connsiteX7" fmla="*/ 0 w 3938635"/>
              <a:gd name="connsiteY7" fmla="*/ 2114550 h 2349500"/>
              <a:gd name="connsiteX8" fmla="*/ 0 w 3938635"/>
              <a:gd name="connsiteY8" fmla="*/ 234950 h 234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635" h="2349500">
                <a:moveTo>
                  <a:pt x="0" y="234950"/>
                </a:moveTo>
                <a:cubicBezTo>
                  <a:pt x="0" y="105191"/>
                  <a:pt x="105191" y="0"/>
                  <a:pt x="234950" y="0"/>
                </a:cubicBezTo>
                <a:lnTo>
                  <a:pt x="3703685" y="0"/>
                </a:lnTo>
                <a:cubicBezTo>
                  <a:pt x="3833444" y="0"/>
                  <a:pt x="3938635" y="105191"/>
                  <a:pt x="3938635" y="234950"/>
                </a:cubicBezTo>
                <a:lnTo>
                  <a:pt x="3938635" y="2114550"/>
                </a:lnTo>
                <a:cubicBezTo>
                  <a:pt x="3938635" y="2244309"/>
                  <a:pt x="3833444" y="2349500"/>
                  <a:pt x="3703685" y="2349500"/>
                </a:cubicBezTo>
                <a:lnTo>
                  <a:pt x="234950" y="2349500"/>
                </a:lnTo>
                <a:cubicBezTo>
                  <a:pt x="105191" y="2349500"/>
                  <a:pt x="0" y="2244309"/>
                  <a:pt x="0" y="2114550"/>
                </a:cubicBezTo>
                <a:lnTo>
                  <a:pt x="0" y="234950"/>
                </a:lnTo>
                <a:close/>
              </a:path>
            </a:pathLst>
          </a:custGeom>
          <a:solidFill>
            <a:schemeClr val="accent4">
              <a:lumMod val="5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16465" tIns="316465" rIns="316465" bIns="316465" numCol="1" spcCol="1270" anchor="ctr" anchorCtr="0">
            <a:noAutofit/>
          </a:bodyPr>
          <a:lstStyle/>
          <a:p>
            <a:pPr lvl="0" algn="ctr" defTabSz="2889250">
              <a:lnSpc>
                <a:spcPct val="90000"/>
              </a:lnSpc>
              <a:spcBef>
                <a:spcPct val="0"/>
              </a:spcBef>
              <a:spcAft>
                <a:spcPct val="35000"/>
              </a:spcAft>
            </a:pPr>
            <a:r>
              <a:rPr lang="en-US" sz="1000" kern="1200" dirty="0" smtClean="0"/>
              <a:t>Delivery note to Invoice generation </a:t>
            </a:r>
            <a:endParaRPr lang="en-US" sz="1000" kern="1200" dirty="0"/>
          </a:p>
        </p:txBody>
      </p:sp>
      <p:sp>
        <p:nvSpPr>
          <p:cNvPr id="27" name="Freeform 26"/>
          <p:cNvSpPr/>
          <p:nvPr/>
        </p:nvSpPr>
        <p:spPr>
          <a:xfrm>
            <a:off x="8262551" y="5103341"/>
            <a:ext cx="1783522" cy="331490"/>
          </a:xfrm>
          <a:custGeom>
            <a:avLst/>
            <a:gdLst>
              <a:gd name="connsiteX0" fmla="*/ 0 w 3938635"/>
              <a:gd name="connsiteY0" fmla="*/ 234950 h 2349500"/>
              <a:gd name="connsiteX1" fmla="*/ 234950 w 3938635"/>
              <a:gd name="connsiteY1" fmla="*/ 0 h 2349500"/>
              <a:gd name="connsiteX2" fmla="*/ 3703685 w 3938635"/>
              <a:gd name="connsiteY2" fmla="*/ 0 h 2349500"/>
              <a:gd name="connsiteX3" fmla="*/ 3938635 w 3938635"/>
              <a:gd name="connsiteY3" fmla="*/ 234950 h 2349500"/>
              <a:gd name="connsiteX4" fmla="*/ 3938635 w 3938635"/>
              <a:gd name="connsiteY4" fmla="*/ 2114550 h 2349500"/>
              <a:gd name="connsiteX5" fmla="*/ 3703685 w 3938635"/>
              <a:gd name="connsiteY5" fmla="*/ 2349500 h 2349500"/>
              <a:gd name="connsiteX6" fmla="*/ 234950 w 3938635"/>
              <a:gd name="connsiteY6" fmla="*/ 2349500 h 2349500"/>
              <a:gd name="connsiteX7" fmla="*/ 0 w 3938635"/>
              <a:gd name="connsiteY7" fmla="*/ 2114550 h 2349500"/>
              <a:gd name="connsiteX8" fmla="*/ 0 w 3938635"/>
              <a:gd name="connsiteY8" fmla="*/ 234950 h 234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635" h="2349500">
                <a:moveTo>
                  <a:pt x="0" y="234950"/>
                </a:moveTo>
                <a:cubicBezTo>
                  <a:pt x="0" y="105191"/>
                  <a:pt x="105191" y="0"/>
                  <a:pt x="234950" y="0"/>
                </a:cubicBezTo>
                <a:lnTo>
                  <a:pt x="3703685" y="0"/>
                </a:lnTo>
                <a:cubicBezTo>
                  <a:pt x="3833444" y="0"/>
                  <a:pt x="3938635" y="105191"/>
                  <a:pt x="3938635" y="234950"/>
                </a:cubicBezTo>
                <a:lnTo>
                  <a:pt x="3938635" y="2114550"/>
                </a:lnTo>
                <a:cubicBezTo>
                  <a:pt x="3938635" y="2244309"/>
                  <a:pt x="3833444" y="2349500"/>
                  <a:pt x="3703685" y="2349500"/>
                </a:cubicBezTo>
                <a:lnTo>
                  <a:pt x="234950" y="2349500"/>
                </a:lnTo>
                <a:cubicBezTo>
                  <a:pt x="105191" y="2349500"/>
                  <a:pt x="0" y="2244309"/>
                  <a:pt x="0" y="2114550"/>
                </a:cubicBezTo>
                <a:lnTo>
                  <a:pt x="0" y="234950"/>
                </a:lnTo>
                <a:close/>
              </a:path>
            </a:pathLst>
          </a:custGeom>
          <a:solidFill>
            <a:schemeClr val="accent4">
              <a:lumMod val="5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16465" tIns="316465" rIns="316465" bIns="316465" numCol="1" spcCol="1270" anchor="ctr" anchorCtr="0">
            <a:noAutofit/>
          </a:bodyPr>
          <a:lstStyle/>
          <a:p>
            <a:pPr lvl="0" algn="ctr" defTabSz="2889250">
              <a:lnSpc>
                <a:spcPct val="90000"/>
              </a:lnSpc>
              <a:spcBef>
                <a:spcPct val="0"/>
              </a:spcBef>
              <a:spcAft>
                <a:spcPct val="35000"/>
              </a:spcAft>
            </a:pPr>
            <a:r>
              <a:rPr lang="en-US" sz="1000" kern="1200" dirty="0" smtClean="0"/>
              <a:t>Invoice generation to Consignment booking </a:t>
            </a:r>
            <a:endParaRPr lang="en-US" sz="1000" kern="1200" dirty="0"/>
          </a:p>
        </p:txBody>
      </p:sp>
      <p:sp>
        <p:nvSpPr>
          <p:cNvPr id="28" name="Freeform 27"/>
          <p:cNvSpPr/>
          <p:nvPr/>
        </p:nvSpPr>
        <p:spPr>
          <a:xfrm>
            <a:off x="8262551" y="5562519"/>
            <a:ext cx="1783522" cy="331490"/>
          </a:xfrm>
          <a:custGeom>
            <a:avLst/>
            <a:gdLst>
              <a:gd name="connsiteX0" fmla="*/ 0 w 3938635"/>
              <a:gd name="connsiteY0" fmla="*/ 234950 h 2349500"/>
              <a:gd name="connsiteX1" fmla="*/ 234950 w 3938635"/>
              <a:gd name="connsiteY1" fmla="*/ 0 h 2349500"/>
              <a:gd name="connsiteX2" fmla="*/ 3703685 w 3938635"/>
              <a:gd name="connsiteY2" fmla="*/ 0 h 2349500"/>
              <a:gd name="connsiteX3" fmla="*/ 3938635 w 3938635"/>
              <a:gd name="connsiteY3" fmla="*/ 234950 h 2349500"/>
              <a:gd name="connsiteX4" fmla="*/ 3938635 w 3938635"/>
              <a:gd name="connsiteY4" fmla="*/ 2114550 h 2349500"/>
              <a:gd name="connsiteX5" fmla="*/ 3703685 w 3938635"/>
              <a:gd name="connsiteY5" fmla="*/ 2349500 h 2349500"/>
              <a:gd name="connsiteX6" fmla="*/ 234950 w 3938635"/>
              <a:gd name="connsiteY6" fmla="*/ 2349500 h 2349500"/>
              <a:gd name="connsiteX7" fmla="*/ 0 w 3938635"/>
              <a:gd name="connsiteY7" fmla="*/ 2114550 h 2349500"/>
              <a:gd name="connsiteX8" fmla="*/ 0 w 3938635"/>
              <a:gd name="connsiteY8" fmla="*/ 234950 h 234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635" h="2349500">
                <a:moveTo>
                  <a:pt x="0" y="234950"/>
                </a:moveTo>
                <a:cubicBezTo>
                  <a:pt x="0" y="105191"/>
                  <a:pt x="105191" y="0"/>
                  <a:pt x="234950" y="0"/>
                </a:cubicBezTo>
                <a:lnTo>
                  <a:pt x="3703685" y="0"/>
                </a:lnTo>
                <a:cubicBezTo>
                  <a:pt x="3833444" y="0"/>
                  <a:pt x="3938635" y="105191"/>
                  <a:pt x="3938635" y="234950"/>
                </a:cubicBezTo>
                <a:lnTo>
                  <a:pt x="3938635" y="2114550"/>
                </a:lnTo>
                <a:cubicBezTo>
                  <a:pt x="3938635" y="2244309"/>
                  <a:pt x="3833444" y="2349500"/>
                  <a:pt x="3703685" y="2349500"/>
                </a:cubicBezTo>
                <a:lnTo>
                  <a:pt x="234950" y="2349500"/>
                </a:lnTo>
                <a:cubicBezTo>
                  <a:pt x="105191" y="2349500"/>
                  <a:pt x="0" y="2244309"/>
                  <a:pt x="0" y="2114550"/>
                </a:cubicBezTo>
                <a:lnTo>
                  <a:pt x="0" y="234950"/>
                </a:lnTo>
                <a:close/>
              </a:path>
            </a:pathLst>
          </a:custGeom>
          <a:solidFill>
            <a:schemeClr val="accent4">
              <a:lumMod val="5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16465" tIns="316465" rIns="316465" bIns="316465" numCol="1" spcCol="1270" anchor="ctr" anchorCtr="0">
            <a:noAutofit/>
          </a:bodyPr>
          <a:lstStyle/>
          <a:p>
            <a:pPr lvl="0" algn="ctr" defTabSz="2889250">
              <a:lnSpc>
                <a:spcPct val="90000"/>
              </a:lnSpc>
              <a:spcBef>
                <a:spcPct val="0"/>
              </a:spcBef>
              <a:spcAft>
                <a:spcPct val="35000"/>
              </a:spcAft>
            </a:pPr>
            <a:r>
              <a:rPr lang="en-US" sz="1000" kern="1200" dirty="0" smtClean="0"/>
              <a:t>Consignment booking to reaching customer </a:t>
            </a:r>
            <a:endParaRPr lang="en-US" sz="1000" kern="1200" dirty="0"/>
          </a:p>
        </p:txBody>
      </p:sp>
      <p:sp>
        <p:nvSpPr>
          <p:cNvPr id="29" name="Freeform 28"/>
          <p:cNvSpPr/>
          <p:nvPr/>
        </p:nvSpPr>
        <p:spPr>
          <a:xfrm>
            <a:off x="8262551" y="6021697"/>
            <a:ext cx="1783522" cy="255376"/>
          </a:xfrm>
          <a:custGeom>
            <a:avLst/>
            <a:gdLst>
              <a:gd name="connsiteX0" fmla="*/ 0 w 3938635"/>
              <a:gd name="connsiteY0" fmla="*/ 234950 h 2349500"/>
              <a:gd name="connsiteX1" fmla="*/ 234950 w 3938635"/>
              <a:gd name="connsiteY1" fmla="*/ 0 h 2349500"/>
              <a:gd name="connsiteX2" fmla="*/ 3703685 w 3938635"/>
              <a:gd name="connsiteY2" fmla="*/ 0 h 2349500"/>
              <a:gd name="connsiteX3" fmla="*/ 3938635 w 3938635"/>
              <a:gd name="connsiteY3" fmla="*/ 234950 h 2349500"/>
              <a:gd name="connsiteX4" fmla="*/ 3938635 w 3938635"/>
              <a:gd name="connsiteY4" fmla="*/ 2114550 h 2349500"/>
              <a:gd name="connsiteX5" fmla="*/ 3703685 w 3938635"/>
              <a:gd name="connsiteY5" fmla="*/ 2349500 h 2349500"/>
              <a:gd name="connsiteX6" fmla="*/ 234950 w 3938635"/>
              <a:gd name="connsiteY6" fmla="*/ 2349500 h 2349500"/>
              <a:gd name="connsiteX7" fmla="*/ 0 w 3938635"/>
              <a:gd name="connsiteY7" fmla="*/ 2114550 h 2349500"/>
              <a:gd name="connsiteX8" fmla="*/ 0 w 3938635"/>
              <a:gd name="connsiteY8" fmla="*/ 234950 h 234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635" h="2349500">
                <a:moveTo>
                  <a:pt x="0" y="234950"/>
                </a:moveTo>
                <a:cubicBezTo>
                  <a:pt x="0" y="105191"/>
                  <a:pt x="105191" y="0"/>
                  <a:pt x="234950" y="0"/>
                </a:cubicBezTo>
                <a:lnTo>
                  <a:pt x="3703685" y="0"/>
                </a:lnTo>
                <a:cubicBezTo>
                  <a:pt x="3833444" y="0"/>
                  <a:pt x="3938635" y="105191"/>
                  <a:pt x="3938635" y="234950"/>
                </a:cubicBezTo>
                <a:lnTo>
                  <a:pt x="3938635" y="2114550"/>
                </a:lnTo>
                <a:cubicBezTo>
                  <a:pt x="3938635" y="2244309"/>
                  <a:pt x="3833444" y="2349500"/>
                  <a:pt x="3703685" y="2349500"/>
                </a:cubicBezTo>
                <a:lnTo>
                  <a:pt x="234950" y="2349500"/>
                </a:lnTo>
                <a:cubicBezTo>
                  <a:pt x="105191" y="2349500"/>
                  <a:pt x="0" y="2244309"/>
                  <a:pt x="0" y="2114550"/>
                </a:cubicBezTo>
                <a:lnTo>
                  <a:pt x="0" y="234950"/>
                </a:lnTo>
                <a:close/>
              </a:path>
            </a:pathLst>
          </a:custGeom>
          <a:solidFill>
            <a:srgbClr val="92D05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16465" tIns="316465" rIns="316465" bIns="316465" numCol="1" spcCol="1270" anchor="ctr" anchorCtr="0">
            <a:noAutofit/>
          </a:bodyPr>
          <a:lstStyle/>
          <a:p>
            <a:pPr lvl="0" algn="ctr" defTabSz="2889250">
              <a:lnSpc>
                <a:spcPct val="90000"/>
              </a:lnSpc>
              <a:spcBef>
                <a:spcPct val="0"/>
              </a:spcBef>
              <a:spcAft>
                <a:spcPct val="35000"/>
              </a:spcAft>
            </a:pPr>
            <a:r>
              <a:rPr lang="en-US" sz="1000" b="1" kern="1200" dirty="0" smtClean="0">
                <a:solidFill>
                  <a:schemeClr val="tx1"/>
                </a:solidFill>
              </a:rPr>
              <a:t>Alerts</a:t>
            </a:r>
            <a:endParaRPr lang="en-US" sz="1000" b="1" kern="1200" dirty="0">
              <a:solidFill>
                <a:schemeClr val="tx1"/>
              </a:solidFill>
            </a:endParaRPr>
          </a:p>
        </p:txBody>
      </p:sp>
      <p:sp>
        <p:nvSpPr>
          <p:cNvPr id="31" name="Freeform 30"/>
          <p:cNvSpPr/>
          <p:nvPr/>
        </p:nvSpPr>
        <p:spPr>
          <a:xfrm>
            <a:off x="8262551" y="6441998"/>
            <a:ext cx="1783522" cy="255376"/>
          </a:xfrm>
          <a:custGeom>
            <a:avLst/>
            <a:gdLst>
              <a:gd name="connsiteX0" fmla="*/ 0 w 3938635"/>
              <a:gd name="connsiteY0" fmla="*/ 234950 h 2349500"/>
              <a:gd name="connsiteX1" fmla="*/ 234950 w 3938635"/>
              <a:gd name="connsiteY1" fmla="*/ 0 h 2349500"/>
              <a:gd name="connsiteX2" fmla="*/ 3703685 w 3938635"/>
              <a:gd name="connsiteY2" fmla="*/ 0 h 2349500"/>
              <a:gd name="connsiteX3" fmla="*/ 3938635 w 3938635"/>
              <a:gd name="connsiteY3" fmla="*/ 234950 h 2349500"/>
              <a:gd name="connsiteX4" fmla="*/ 3938635 w 3938635"/>
              <a:gd name="connsiteY4" fmla="*/ 2114550 h 2349500"/>
              <a:gd name="connsiteX5" fmla="*/ 3703685 w 3938635"/>
              <a:gd name="connsiteY5" fmla="*/ 2349500 h 2349500"/>
              <a:gd name="connsiteX6" fmla="*/ 234950 w 3938635"/>
              <a:gd name="connsiteY6" fmla="*/ 2349500 h 2349500"/>
              <a:gd name="connsiteX7" fmla="*/ 0 w 3938635"/>
              <a:gd name="connsiteY7" fmla="*/ 2114550 h 2349500"/>
              <a:gd name="connsiteX8" fmla="*/ 0 w 3938635"/>
              <a:gd name="connsiteY8" fmla="*/ 234950 h 234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635" h="2349500">
                <a:moveTo>
                  <a:pt x="0" y="234950"/>
                </a:moveTo>
                <a:cubicBezTo>
                  <a:pt x="0" y="105191"/>
                  <a:pt x="105191" y="0"/>
                  <a:pt x="234950" y="0"/>
                </a:cubicBezTo>
                <a:lnTo>
                  <a:pt x="3703685" y="0"/>
                </a:lnTo>
                <a:cubicBezTo>
                  <a:pt x="3833444" y="0"/>
                  <a:pt x="3938635" y="105191"/>
                  <a:pt x="3938635" y="234950"/>
                </a:cubicBezTo>
                <a:lnTo>
                  <a:pt x="3938635" y="2114550"/>
                </a:lnTo>
                <a:cubicBezTo>
                  <a:pt x="3938635" y="2244309"/>
                  <a:pt x="3833444" y="2349500"/>
                  <a:pt x="3703685" y="2349500"/>
                </a:cubicBezTo>
                <a:lnTo>
                  <a:pt x="234950" y="2349500"/>
                </a:lnTo>
                <a:cubicBezTo>
                  <a:pt x="105191" y="2349500"/>
                  <a:pt x="0" y="2244309"/>
                  <a:pt x="0" y="2114550"/>
                </a:cubicBezTo>
                <a:lnTo>
                  <a:pt x="0" y="234950"/>
                </a:lnTo>
                <a:close/>
              </a:path>
            </a:pathLst>
          </a:custGeom>
          <a:solidFill>
            <a:srgbClr val="92D05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16465" tIns="316465" rIns="316465" bIns="316465" numCol="1" spcCol="1270" anchor="ctr" anchorCtr="0">
            <a:noAutofit/>
          </a:bodyPr>
          <a:lstStyle/>
          <a:p>
            <a:pPr lvl="0" algn="ctr" defTabSz="2889250">
              <a:lnSpc>
                <a:spcPct val="90000"/>
              </a:lnSpc>
              <a:spcBef>
                <a:spcPct val="0"/>
              </a:spcBef>
              <a:spcAft>
                <a:spcPct val="35000"/>
              </a:spcAft>
            </a:pPr>
            <a:r>
              <a:rPr lang="en-US" sz="1000" b="1" kern="1200" dirty="0" smtClean="0">
                <a:solidFill>
                  <a:schemeClr val="tx1"/>
                </a:solidFill>
              </a:rPr>
              <a:t>Reports</a:t>
            </a:r>
            <a:endParaRPr lang="en-US" sz="1000" b="1" kern="1200" dirty="0">
              <a:solidFill>
                <a:schemeClr val="tx1"/>
              </a:solidFill>
            </a:endParaRPr>
          </a:p>
        </p:txBody>
      </p:sp>
    </p:spTree>
    <p:extLst>
      <p:ext uri="{BB962C8B-B14F-4D97-AF65-F5344CB8AC3E}">
        <p14:creationId xmlns:p14="http://schemas.microsoft.com/office/powerpoint/2010/main" val="3189964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143" y="954768"/>
            <a:ext cx="10515600" cy="3029403"/>
          </a:xfrm>
        </p:spPr>
        <p:txBody>
          <a:bodyPr>
            <a:normAutofit lnSpcReduction="10000"/>
          </a:bodyPr>
          <a:lstStyle/>
          <a:p>
            <a:pPr marL="0" indent="0">
              <a:buNone/>
            </a:pPr>
            <a:r>
              <a:rPr lang="en-US" dirty="0" smtClean="0"/>
              <a:t>Analyzing the following </a:t>
            </a:r>
          </a:p>
          <a:p>
            <a:r>
              <a:rPr lang="en-US" dirty="0" smtClean="0"/>
              <a:t>Historical demand and predicting future demands</a:t>
            </a:r>
          </a:p>
          <a:p>
            <a:r>
              <a:rPr lang="en-US" dirty="0" smtClean="0"/>
              <a:t>Region wise sales and trends</a:t>
            </a:r>
          </a:p>
          <a:p>
            <a:r>
              <a:rPr lang="en-US" dirty="0" smtClean="0"/>
              <a:t>Customer sales performance </a:t>
            </a:r>
          </a:p>
          <a:p>
            <a:r>
              <a:rPr lang="en-US" dirty="0" smtClean="0"/>
              <a:t>Product group wise sales performance</a:t>
            </a:r>
          </a:p>
          <a:p>
            <a:r>
              <a:rPr lang="en-US" dirty="0" smtClean="0"/>
              <a:t>Cycle time to close customer orders</a:t>
            </a:r>
            <a:endParaRPr lang="en-US" dirty="0"/>
          </a:p>
        </p:txBody>
      </p:sp>
    </p:spTree>
    <p:extLst>
      <p:ext uri="{BB962C8B-B14F-4D97-AF65-F5344CB8AC3E}">
        <p14:creationId xmlns:p14="http://schemas.microsoft.com/office/powerpoint/2010/main" val="739713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lide Number Placeholder 4"/>
          <p:cNvSpPr>
            <a:spLocks noGrp="1"/>
          </p:cNvSpPr>
          <p:nvPr>
            <p:ph type="sldNum" sz="quarter" idx="12"/>
          </p:nvPr>
        </p:nvSpPr>
        <p:spPr/>
        <p:txBody>
          <a:bodyPr/>
          <a:lstStyle/>
          <a:p>
            <a:fld id="{505FB692-E295-4CAC-ADE4-BFD1A1B4AA50}" type="slidenum">
              <a:rPr lang="en-US"/>
              <a:pPr/>
              <a:t>5</a:t>
            </a:fld>
            <a:endParaRPr lang="en-US"/>
          </a:p>
        </p:txBody>
      </p:sp>
      <p:sp>
        <p:nvSpPr>
          <p:cNvPr id="65648" name="Text Box 112"/>
          <p:cNvSpPr txBox="1">
            <a:spLocks noChangeArrowheads="1"/>
          </p:cNvSpPr>
          <p:nvPr/>
        </p:nvSpPr>
        <p:spPr bwMode="auto">
          <a:xfrm>
            <a:off x="5334000" y="5562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a:latin typeface="Times New Roman" panose="02020603050405020304" pitchFamily="18" charset="0"/>
              </a:rPr>
              <a:t>  </a:t>
            </a:r>
          </a:p>
        </p:txBody>
      </p:sp>
      <p:sp>
        <p:nvSpPr>
          <p:cNvPr id="65651" name="Text Box 115"/>
          <p:cNvSpPr txBox="1">
            <a:spLocks noChangeArrowheads="1"/>
          </p:cNvSpPr>
          <p:nvPr/>
        </p:nvSpPr>
        <p:spPr bwMode="auto">
          <a:xfrm>
            <a:off x="5318125" y="6400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a:latin typeface="Times New Roman" panose="02020603050405020304" pitchFamily="18" charset="0"/>
              </a:rPr>
              <a:t>  </a:t>
            </a:r>
          </a:p>
        </p:txBody>
      </p:sp>
      <p:sp>
        <p:nvSpPr>
          <p:cNvPr id="65652" name="Text Box 116"/>
          <p:cNvSpPr txBox="1">
            <a:spLocks noChangeArrowheads="1"/>
          </p:cNvSpPr>
          <p:nvPr/>
        </p:nvSpPr>
        <p:spPr bwMode="auto">
          <a:xfrm>
            <a:off x="5470525" y="632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a:latin typeface="Times New Roman" panose="02020603050405020304" pitchFamily="18" charset="0"/>
              </a:rPr>
              <a:t>  </a:t>
            </a:r>
          </a:p>
        </p:txBody>
      </p:sp>
      <p:sp>
        <p:nvSpPr>
          <p:cNvPr id="65672" name="Rectangle 136"/>
          <p:cNvSpPr>
            <a:spLocks noChangeArrowheads="1"/>
          </p:cNvSpPr>
          <p:nvPr/>
        </p:nvSpPr>
        <p:spPr bwMode="auto">
          <a:xfrm>
            <a:off x="4572000" y="4572000"/>
            <a:ext cx="3810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endParaRPr>
          </a:p>
        </p:txBody>
      </p:sp>
      <p:sp>
        <p:nvSpPr>
          <p:cNvPr id="65676" name="Rectangle 140"/>
          <p:cNvSpPr>
            <a:spLocks noChangeArrowheads="1"/>
          </p:cNvSpPr>
          <p:nvPr/>
        </p:nvSpPr>
        <p:spPr bwMode="auto">
          <a:xfrm>
            <a:off x="4495800" y="4724400"/>
            <a:ext cx="381000" cy="152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endParaRPr>
          </a:p>
        </p:txBody>
      </p:sp>
      <p:sp>
        <p:nvSpPr>
          <p:cNvPr id="65677" name="Rectangle 141"/>
          <p:cNvSpPr>
            <a:spLocks noChangeArrowheads="1"/>
          </p:cNvSpPr>
          <p:nvPr/>
        </p:nvSpPr>
        <p:spPr bwMode="auto">
          <a:xfrm>
            <a:off x="4854742" y="5053263"/>
            <a:ext cx="381000" cy="152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endParaRPr>
          </a:p>
        </p:txBody>
      </p:sp>
      <p:grpSp>
        <p:nvGrpSpPr>
          <p:cNvPr id="20" name="Group 19"/>
          <p:cNvGrpSpPr/>
          <p:nvPr/>
        </p:nvGrpSpPr>
        <p:grpSpPr>
          <a:xfrm>
            <a:off x="2490536" y="1352321"/>
            <a:ext cx="7303168" cy="4438879"/>
            <a:chOff x="2935705" y="285521"/>
            <a:chExt cx="7303168" cy="4438879"/>
          </a:xfrm>
        </p:grpSpPr>
        <p:sp>
          <p:nvSpPr>
            <p:cNvPr id="65546" name="Rectangle 10"/>
            <p:cNvSpPr>
              <a:spLocks noChangeArrowheads="1"/>
            </p:cNvSpPr>
            <p:nvPr/>
          </p:nvSpPr>
          <p:spPr bwMode="auto">
            <a:xfrm>
              <a:off x="3283744" y="1007561"/>
              <a:ext cx="914400" cy="381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dirty="0">
                  <a:latin typeface="Times New Roman" panose="02020603050405020304" pitchFamily="18" charset="0"/>
                </a:rPr>
                <a:t>SALES</a:t>
              </a:r>
            </a:p>
            <a:p>
              <a:pPr algn="ctr" eaLnBrk="0" hangingPunct="0"/>
              <a:r>
                <a:rPr lang="en-US" sz="1200" dirty="0">
                  <a:latin typeface="Times New Roman" panose="02020603050405020304" pitchFamily="18" charset="0"/>
                </a:rPr>
                <a:t> </a:t>
              </a:r>
              <a:r>
                <a:rPr lang="en-US" sz="1200" dirty="0" smtClean="0">
                  <a:latin typeface="Times New Roman" panose="02020603050405020304" pitchFamily="18" charset="0"/>
                </a:rPr>
                <a:t>FORECAST</a:t>
              </a:r>
              <a:endParaRPr lang="en-US" sz="1200" dirty="0">
                <a:latin typeface="Times New Roman" panose="02020603050405020304" pitchFamily="18" charset="0"/>
              </a:endParaRPr>
            </a:p>
          </p:txBody>
        </p:sp>
        <p:sp>
          <p:nvSpPr>
            <p:cNvPr id="65547" name="Rectangle 11"/>
            <p:cNvSpPr>
              <a:spLocks noChangeArrowheads="1"/>
            </p:cNvSpPr>
            <p:nvPr/>
          </p:nvSpPr>
          <p:spPr bwMode="auto">
            <a:xfrm>
              <a:off x="3283744" y="1999830"/>
              <a:ext cx="914400" cy="381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dirty="0">
                  <a:latin typeface="Times New Roman" panose="02020603050405020304" pitchFamily="18" charset="0"/>
                </a:rPr>
                <a:t>DEMAND</a:t>
              </a:r>
            </a:p>
            <a:p>
              <a:pPr algn="ctr" eaLnBrk="0" hangingPunct="0"/>
              <a:r>
                <a:rPr lang="en-US" sz="1200" dirty="0">
                  <a:latin typeface="Times New Roman" panose="02020603050405020304" pitchFamily="18" charset="0"/>
                </a:rPr>
                <a:t>MGMT</a:t>
              </a:r>
            </a:p>
          </p:txBody>
        </p:sp>
        <p:sp>
          <p:nvSpPr>
            <p:cNvPr id="65552" name="Rectangle 16"/>
            <p:cNvSpPr>
              <a:spLocks noChangeArrowheads="1"/>
            </p:cNvSpPr>
            <p:nvPr/>
          </p:nvSpPr>
          <p:spPr bwMode="auto">
            <a:xfrm>
              <a:off x="7800392" y="2246898"/>
              <a:ext cx="914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a:latin typeface="Times New Roman" panose="02020603050405020304" pitchFamily="18" charset="0"/>
                </a:rPr>
                <a:t>SHIPPING</a:t>
              </a:r>
            </a:p>
          </p:txBody>
        </p:sp>
        <p:sp>
          <p:nvSpPr>
            <p:cNvPr id="65557" name="Rectangle 21"/>
            <p:cNvSpPr>
              <a:spLocks noChangeArrowheads="1"/>
            </p:cNvSpPr>
            <p:nvPr/>
          </p:nvSpPr>
          <p:spPr bwMode="auto">
            <a:xfrm>
              <a:off x="6172200" y="2834774"/>
              <a:ext cx="914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a:latin typeface="Times New Roman" panose="02020603050405020304" pitchFamily="18" charset="0"/>
                </a:rPr>
                <a:t>STOCKS</a:t>
              </a:r>
            </a:p>
          </p:txBody>
        </p:sp>
        <p:sp>
          <p:nvSpPr>
            <p:cNvPr id="65558" name="Rectangle 22"/>
            <p:cNvSpPr>
              <a:spLocks noChangeArrowheads="1"/>
            </p:cNvSpPr>
            <p:nvPr/>
          </p:nvSpPr>
          <p:spPr bwMode="auto">
            <a:xfrm>
              <a:off x="6248400" y="1675899"/>
              <a:ext cx="914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dirty="0" smtClean="0">
                  <a:latin typeface="Times New Roman" panose="02020603050405020304" pitchFamily="18" charset="0"/>
                </a:rPr>
                <a:t>CHECK/ </a:t>
              </a:r>
            </a:p>
            <a:p>
              <a:pPr algn="ctr" eaLnBrk="0" hangingPunct="0"/>
              <a:r>
                <a:rPr lang="en-US" sz="1200" dirty="0" smtClean="0">
                  <a:latin typeface="Times New Roman" panose="02020603050405020304" pitchFamily="18" charset="0"/>
                </a:rPr>
                <a:t>ALLOCATION</a:t>
              </a:r>
              <a:endParaRPr lang="en-US" sz="1200" dirty="0">
                <a:latin typeface="Times New Roman" panose="02020603050405020304" pitchFamily="18" charset="0"/>
              </a:endParaRPr>
            </a:p>
          </p:txBody>
        </p:sp>
        <p:sp>
          <p:nvSpPr>
            <p:cNvPr id="65560" name="Rectangle 24"/>
            <p:cNvSpPr>
              <a:spLocks noChangeArrowheads="1"/>
            </p:cNvSpPr>
            <p:nvPr/>
          </p:nvSpPr>
          <p:spPr bwMode="auto">
            <a:xfrm>
              <a:off x="4724400" y="2742867"/>
              <a:ext cx="914400" cy="3810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dirty="0" smtClean="0">
                  <a:latin typeface="Times New Roman" panose="02020603050405020304" pitchFamily="18" charset="0"/>
                </a:rPr>
                <a:t>MATERIAL</a:t>
              </a:r>
              <a:endParaRPr lang="en-US" sz="1200" dirty="0">
                <a:latin typeface="Times New Roman" panose="02020603050405020304" pitchFamily="18" charset="0"/>
              </a:endParaRPr>
            </a:p>
            <a:p>
              <a:pPr algn="ctr" eaLnBrk="0" hangingPunct="0"/>
              <a:r>
                <a:rPr lang="en-US" sz="1200" dirty="0">
                  <a:latin typeface="Times New Roman" panose="02020603050405020304" pitchFamily="18" charset="0"/>
                </a:rPr>
                <a:t>RECEIPT</a:t>
              </a:r>
            </a:p>
          </p:txBody>
        </p:sp>
        <p:sp>
          <p:nvSpPr>
            <p:cNvPr id="65567" name="Rectangle 31"/>
            <p:cNvSpPr>
              <a:spLocks noChangeArrowheads="1"/>
            </p:cNvSpPr>
            <p:nvPr/>
          </p:nvSpPr>
          <p:spPr bwMode="auto">
            <a:xfrm>
              <a:off x="7779126" y="3603626"/>
              <a:ext cx="914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a:latin typeface="Times New Roman" panose="02020603050405020304" pitchFamily="18" charset="0"/>
                </a:rPr>
                <a:t>BILLING</a:t>
              </a:r>
            </a:p>
          </p:txBody>
        </p:sp>
        <p:sp>
          <p:nvSpPr>
            <p:cNvPr id="65572" name="Rectangle 36"/>
            <p:cNvSpPr>
              <a:spLocks noChangeArrowheads="1"/>
            </p:cNvSpPr>
            <p:nvPr/>
          </p:nvSpPr>
          <p:spPr bwMode="auto">
            <a:xfrm>
              <a:off x="3276600" y="2729498"/>
              <a:ext cx="914400" cy="3810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dirty="0" smtClean="0">
                  <a:latin typeface="Times New Roman" panose="02020603050405020304" pitchFamily="18" charset="0"/>
                </a:rPr>
                <a:t>PURCASE </a:t>
              </a:r>
            </a:p>
            <a:p>
              <a:pPr algn="ctr" eaLnBrk="0" hangingPunct="0"/>
              <a:r>
                <a:rPr lang="en-US" sz="1200" dirty="0" smtClean="0">
                  <a:latin typeface="Times New Roman" panose="02020603050405020304" pitchFamily="18" charset="0"/>
                </a:rPr>
                <a:t>ORDER</a:t>
              </a:r>
              <a:endParaRPr lang="en-US" sz="1200" dirty="0">
                <a:latin typeface="Times New Roman" panose="02020603050405020304" pitchFamily="18" charset="0"/>
              </a:endParaRPr>
            </a:p>
          </p:txBody>
        </p:sp>
        <p:sp>
          <p:nvSpPr>
            <p:cNvPr id="65574" name="Rectangle 38"/>
            <p:cNvSpPr>
              <a:spLocks noChangeArrowheads="1"/>
            </p:cNvSpPr>
            <p:nvPr/>
          </p:nvSpPr>
          <p:spPr bwMode="auto">
            <a:xfrm>
              <a:off x="7800392" y="870243"/>
              <a:ext cx="914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a:latin typeface="Times New Roman" panose="02020603050405020304" pitchFamily="18" charset="0"/>
                </a:rPr>
                <a:t>SALES</a:t>
              </a:r>
            </a:p>
            <a:p>
              <a:pPr algn="ctr" eaLnBrk="0" hangingPunct="0"/>
              <a:r>
                <a:rPr lang="en-US" sz="1200">
                  <a:latin typeface="Times New Roman" panose="02020603050405020304" pitchFamily="18" charset="0"/>
                </a:rPr>
                <a:t>ORDER</a:t>
              </a:r>
            </a:p>
          </p:txBody>
        </p:sp>
        <p:cxnSp>
          <p:nvCxnSpPr>
            <p:cNvPr id="65582" name="AutoShape 46"/>
            <p:cNvCxnSpPr>
              <a:cxnSpLocks noChangeShapeType="1"/>
              <a:stCxn id="65546" idx="2"/>
              <a:endCxn id="65547" idx="0"/>
            </p:cNvCxnSpPr>
            <p:nvPr/>
          </p:nvCxnSpPr>
          <p:spPr bwMode="auto">
            <a:xfrm>
              <a:off x="3740944" y="1388561"/>
              <a:ext cx="0" cy="611269"/>
            </a:xfrm>
            <a:prstGeom prst="straightConnector1">
              <a:avLst/>
            </a:prstGeom>
            <a:no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607" name="Line 71"/>
            <p:cNvSpPr>
              <a:spLocks noChangeShapeType="1"/>
            </p:cNvSpPr>
            <p:nvPr/>
          </p:nvSpPr>
          <p:spPr bwMode="auto">
            <a:xfrm flipV="1">
              <a:off x="6629399" y="2040022"/>
              <a:ext cx="1713" cy="79475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25" name="Line 89"/>
            <p:cNvSpPr>
              <a:spLocks noChangeShapeType="1"/>
            </p:cNvSpPr>
            <p:nvPr/>
          </p:nvSpPr>
          <p:spPr bwMode="auto">
            <a:xfrm flipH="1">
              <a:off x="8686799" y="1070353"/>
              <a:ext cx="556251" cy="1261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65629" name="Object 93"/>
            <p:cNvGraphicFramePr>
              <a:graphicFrameLocks noChangeAspect="1"/>
            </p:cNvGraphicFramePr>
            <p:nvPr>
              <p:extLst>
                <p:ext uri="{D42A27DB-BD31-4B8C-83A1-F6EECF244321}">
                  <p14:modId xmlns:p14="http://schemas.microsoft.com/office/powerpoint/2010/main" val="2974991183"/>
                </p:ext>
              </p:extLst>
            </p:nvPr>
          </p:nvGraphicFramePr>
          <p:xfrm>
            <a:off x="9203738" y="521577"/>
            <a:ext cx="552450" cy="757238"/>
          </p:xfrm>
          <a:graphic>
            <a:graphicData uri="http://schemas.openxmlformats.org/presentationml/2006/ole">
              <mc:AlternateContent xmlns:mc="http://schemas.openxmlformats.org/markup-compatibility/2006">
                <mc:Choice xmlns:v="urn:schemas-microsoft-com:vml" Requires="v">
                  <p:oleObj spid="_x0000_s1047" name="Clip" r:id="rId3" imgW="3848040" imgH="5478120" progId="MS_ClipArt_Gallery.2">
                    <p:embed/>
                  </p:oleObj>
                </mc:Choice>
                <mc:Fallback>
                  <p:oleObj name="Clip" r:id="rId3" imgW="3848040" imgH="547812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3738" y="521577"/>
                          <a:ext cx="552450"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635" name="Line 99"/>
            <p:cNvSpPr>
              <a:spLocks noChangeShapeType="1"/>
            </p:cNvSpPr>
            <p:nvPr/>
          </p:nvSpPr>
          <p:spPr bwMode="auto">
            <a:xfrm flipH="1">
              <a:off x="3725778" y="2334210"/>
              <a:ext cx="7145" cy="40539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65" name="Text Box 129"/>
            <p:cNvSpPr txBox="1">
              <a:spLocks noChangeArrowheads="1"/>
            </p:cNvSpPr>
            <p:nvPr/>
          </p:nvSpPr>
          <p:spPr bwMode="auto">
            <a:xfrm>
              <a:off x="8940587" y="1251243"/>
              <a:ext cx="10128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200" dirty="0">
                  <a:latin typeface="Times New Roman" panose="02020603050405020304" pitchFamily="18" charset="0"/>
                </a:rPr>
                <a:t>CUSTOMER</a:t>
              </a:r>
              <a:endParaRPr lang="en-US" sz="2400" dirty="0">
                <a:latin typeface="Times New Roman" panose="02020603050405020304" pitchFamily="18" charset="0"/>
              </a:endParaRPr>
            </a:p>
          </p:txBody>
        </p:sp>
        <p:sp>
          <p:nvSpPr>
            <p:cNvPr id="65673" name="Rectangle 137"/>
            <p:cNvSpPr>
              <a:spLocks noChangeArrowheads="1"/>
            </p:cNvSpPr>
            <p:nvPr/>
          </p:nvSpPr>
          <p:spPr bwMode="auto">
            <a:xfrm>
              <a:off x="5067300" y="4495800"/>
              <a:ext cx="381000" cy="152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endParaRPr>
            </a:p>
          </p:txBody>
        </p:sp>
        <p:sp>
          <p:nvSpPr>
            <p:cNvPr id="65674" name="Rectangle 138"/>
            <p:cNvSpPr>
              <a:spLocks noChangeArrowheads="1"/>
            </p:cNvSpPr>
            <p:nvPr/>
          </p:nvSpPr>
          <p:spPr bwMode="auto">
            <a:xfrm>
              <a:off x="4876800" y="4572000"/>
              <a:ext cx="381000" cy="152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endParaRPr>
            </a:p>
          </p:txBody>
        </p:sp>
        <p:sp>
          <p:nvSpPr>
            <p:cNvPr id="65675" name="Rectangle 139"/>
            <p:cNvSpPr>
              <a:spLocks noChangeArrowheads="1"/>
            </p:cNvSpPr>
            <p:nvPr/>
          </p:nvSpPr>
          <p:spPr bwMode="auto">
            <a:xfrm>
              <a:off x="4724400" y="4495800"/>
              <a:ext cx="381000" cy="152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endParaRPr>
            </a:p>
          </p:txBody>
        </p:sp>
        <p:sp>
          <p:nvSpPr>
            <p:cNvPr id="148" name="Line 99"/>
            <p:cNvSpPr>
              <a:spLocks noChangeShapeType="1"/>
            </p:cNvSpPr>
            <p:nvPr/>
          </p:nvSpPr>
          <p:spPr bwMode="auto">
            <a:xfrm>
              <a:off x="4198144" y="2968460"/>
              <a:ext cx="5334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Line 99"/>
            <p:cNvSpPr>
              <a:spLocks noChangeShapeType="1"/>
            </p:cNvSpPr>
            <p:nvPr/>
          </p:nvSpPr>
          <p:spPr bwMode="auto">
            <a:xfrm>
              <a:off x="5654675" y="2985173"/>
              <a:ext cx="5334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 name="Elbow Connector 8"/>
            <p:cNvCxnSpPr>
              <a:stCxn id="65558" idx="3"/>
              <a:endCxn id="65574" idx="1"/>
            </p:cNvCxnSpPr>
            <p:nvPr/>
          </p:nvCxnSpPr>
          <p:spPr>
            <a:xfrm flipV="1">
              <a:off x="7162800" y="1060743"/>
              <a:ext cx="637592" cy="805656"/>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4" name="Line 71"/>
            <p:cNvSpPr>
              <a:spLocks noChangeShapeType="1"/>
            </p:cNvSpPr>
            <p:nvPr/>
          </p:nvSpPr>
          <p:spPr bwMode="auto">
            <a:xfrm>
              <a:off x="8289338" y="1278815"/>
              <a:ext cx="14245" cy="96923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Line 71"/>
            <p:cNvSpPr>
              <a:spLocks noChangeShapeType="1"/>
            </p:cNvSpPr>
            <p:nvPr/>
          </p:nvSpPr>
          <p:spPr bwMode="auto">
            <a:xfrm>
              <a:off x="8236326" y="2625882"/>
              <a:ext cx="14245" cy="96923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56" name="Elbow Connector 155"/>
            <p:cNvCxnSpPr>
              <a:stCxn id="65557" idx="3"/>
            </p:cNvCxnSpPr>
            <p:nvPr/>
          </p:nvCxnSpPr>
          <p:spPr>
            <a:xfrm flipV="1">
              <a:off x="7086600" y="2399821"/>
              <a:ext cx="709486" cy="625453"/>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9" name="Rectangle 31"/>
            <p:cNvSpPr>
              <a:spLocks noChangeArrowheads="1"/>
            </p:cNvSpPr>
            <p:nvPr/>
          </p:nvSpPr>
          <p:spPr bwMode="auto">
            <a:xfrm>
              <a:off x="9009040" y="3603626"/>
              <a:ext cx="914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dirty="0" smtClean="0">
                  <a:latin typeface="Times New Roman" panose="02020603050405020304" pitchFamily="18" charset="0"/>
                </a:rPr>
                <a:t>FORWARD</a:t>
              </a:r>
              <a:endParaRPr lang="en-US" sz="1200" dirty="0">
                <a:latin typeface="Times New Roman" panose="02020603050405020304" pitchFamily="18" charset="0"/>
              </a:endParaRPr>
            </a:p>
          </p:txBody>
        </p:sp>
        <p:sp>
          <p:nvSpPr>
            <p:cNvPr id="160" name="Line 99"/>
            <p:cNvSpPr>
              <a:spLocks noChangeShapeType="1"/>
            </p:cNvSpPr>
            <p:nvPr/>
          </p:nvSpPr>
          <p:spPr bwMode="auto">
            <a:xfrm>
              <a:off x="8714792" y="3794126"/>
              <a:ext cx="31674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Line 71"/>
            <p:cNvSpPr>
              <a:spLocks noChangeShapeType="1"/>
            </p:cNvSpPr>
            <p:nvPr/>
          </p:nvSpPr>
          <p:spPr bwMode="auto">
            <a:xfrm flipV="1">
              <a:off x="9400298" y="1525880"/>
              <a:ext cx="0" cy="20628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18"/>
            <p:cNvSpPr/>
            <p:nvPr/>
          </p:nvSpPr>
          <p:spPr>
            <a:xfrm>
              <a:off x="2935705" y="782053"/>
              <a:ext cx="1620420" cy="1843829"/>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6108116" y="285521"/>
              <a:ext cx="4130757" cy="4033816"/>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4622131" y="155252"/>
            <a:ext cx="2296027" cy="461665"/>
          </a:xfrm>
          <a:prstGeom prst="rect">
            <a:avLst/>
          </a:prstGeom>
          <a:noFill/>
        </p:spPr>
        <p:txBody>
          <a:bodyPr wrap="square" rtlCol="0">
            <a:spAutoFit/>
          </a:bodyPr>
          <a:lstStyle/>
          <a:p>
            <a:r>
              <a:rPr lang="en-US" sz="2400" b="1" dirty="0" smtClean="0">
                <a:solidFill>
                  <a:srgbClr val="C00000"/>
                </a:solidFill>
              </a:rPr>
              <a:t>CASE DIAGRAM</a:t>
            </a:r>
            <a:endParaRPr lang="en-US" sz="2400" b="1" dirty="0">
              <a:solidFill>
                <a:srgbClr val="C00000"/>
              </a:solidFill>
            </a:endParaRPr>
          </a:p>
        </p:txBody>
      </p:sp>
    </p:spTree>
    <p:extLst>
      <p:ext uri="{BB962C8B-B14F-4D97-AF65-F5344CB8AC3E}">
        <p14:creationId xmlns:p14="http://schemas.microsoft.com/office/powerpoint/2010/main" val="1352704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284" y="276728"/>
            <a:ext cx="3469105" cy="535656"/>
          </a:xfrm>
        </p:spPr>
        <p:txBody>
          <a:bodyPr>
            <a:normAutofit/>
          </a:bodyPr>
          <a:lstStyle/>
          <a:p>
            <a:r>
              <a:rPr lang="en-US" sz="2800" b="1" dirty="0" smtClean="0"/>
              <a:t>DATA FLOW DIAGRAM</a:t>
            </a:r>
            <a:endParaRPr lang="en-US" sz="2800" b="1" dirty="0"/>
          </a:p>
        </p:txBody>
      </p:sp>
      <p:grpSp>
        <p:nvGrpSpPr>
          <p:cNvPr id="98" name="Group 97"/>
          <p:cNvGrpSpPr/>
          <p:nvPr/>
        </p:nvGrpSpPr>
        <p:grpSpPr>
          <a:xfrm>
            <a:off x="1580898" y="1393626"/>
            <a:ext cx="8143875" cy="4793079"/>
            <a:chOff x="1580898" y="1393626"/>
            <a:chExt cx="8143875" cy="4793079"/>
          </a:xfrm>
        </p:grpSpPr>
        <p:sp>
          <p:nvSpPr>
            <p:cNvPr id="3" name="Rounded Rectangle 2"/>
            <p:cNvSpPr/>
            <p:nvPr/>
          </p:nvSpPr>
          <p:spPr>
            <a:xfrm>
              <a:off x="1580898" y="1393626"/>
              <a:ext cx="1046747" cy="457200"/>
            </a:xfrm>
            <a:prstGeom prst="roundRect">
              <a:avLst/>
            </a:prstGeom>
            <a:solidFill>
              <a:schemeClr val="accent6">
                <a:lumMod val="7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CUSTOMER MASTER</a:t>
              </a:r>
              <a:endParaRPr lang="en-US" sz="1100" b="1" dirty="0"/>
            </a:p>
          </p:txBody>
        </p:sp>
        <p:sp>
          <p:nvSpPr>
            <p:cNvPr id="4" name="Rounded Rectangle 3"/>
            <p:cNvSpPr/>
            <p:nvPr/>
          </p:nvSpPr>
          <p:spPr>
            <a:xfrm>
              <a:off x="1608385" y="2216284"/>
              <a:ext cx="1046747" cy="457200"/>
            </a:xfrm>
            <a:prstGeom prst="roundRect">
              <a:avLst/>
            </a:prstGeom>
            <a:solidFill>
              <a:schemeClr val="accent6">
                <a:lumMod val="7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MATERIAL  MASTER</a:t>
              </a:r>
              <a:endParaRPr lang="en-US" sz="1100" b="1" dirty="0"/>
            </a:p>
          </p:txBody>
        </p:sp>
        <p:sp>
          <p:nvSpPr>
            <p:cNvPr id="5" name="Rounded Rectangle 4"/>
            <p:cNvSpPr/>
            <p:nvPr/>
          </p:nvSpPr>
          <p:spPr>
            <a:xfrm>
              <a:off x="5986959" y="5101103"/>
              <a:ext cx="1046747" cy="457200"/>
            </a:xfrm>
            <a:prstGeom prst="roundRect">
              <a:avLst/>
            </a:prstGeom>
            <a:solidFill>
              <a:schemeClr val="accent6">
                <a:lumMod val="7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STOCK MASTER</a:t>
              </a:r>
              <a:endParaRPr lang="en-US" sz="1100" b="1" dirty="0"/>
            </a:p>
          </p:txBody>
        </p:sp>
        <p:sp>
          <p:nvSpPr>
            <p:cNvPr id="6" name="Rounded Rectangle 5"/>
            <p:cNvSpPr/>
            <p:nvPr/>
          </p:nvSpPr>
          <p:spPr>
            <a:xfrm>
              <a:off x="3596689" y="1393626"/>
              <a:ext cx="1046747" cy="457200"/>
            </a:xfrm>
            <a:prstGeom prst="round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CUSTOMER  ORDER DATA</a:t>
              </a:r>
              <a:endParaRPr lang="en-US" sz="1100" b="1" dirty="0"/>
            </a:p>
          </p:txBody>
        </p:sp>
        <p:sp>
          <p:nvSpPr>
            <p:cNvPr id="7" name="Rounded Rectangle 6"/>
            <p:cNvSpPr/>
            <p:nvPr/>
          </p:nvSpPr>
          <p:spPr>
            <a:xfrm>
              <a:off x="7807737" y="3256262"/>
              <a:ext cx="1046747" cy="457200"/>
            </a:xfrm>
            <a:prstGeom prst="roundRect">
              <a:avLst/>
            </a:prstGeom>
            <a:solidFill>
              <a:schemeClr val="accent6">
                <a:lumMod val="7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VENDOR MASTER</a:t>
              </a:r>
              <a:endParaRPr lang="en-US" sz="1100" b="1" dirty="0"/>
            </a:p>
          </p:txBody>
        </p:sp>
        <p:sp>
          <p:nvSpPr>
            <p:cNvPr id="8" name="Rounded Rectangle 7"/>
            <p:cNvSpPr/>
            <p:nvPr/>
          </p:nvSpPr>
          <p:spPr>
            <a:xfrm>
              <a:off x="5990970" y="3296368"/>
              <a:ext cx="1046747" cy="457200"/>
            </a:xfrm>
            <a:prstGeom prst="round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PURCHASE   ORDER DATA</a:t>
              </a:r>
              <a:endParaRPr lang="en-US" sz="1100" b="1" dirty="0"/>
            </a:p>
          </p:txBody>
        </p:sp>
        <p:sp>
          <p:nvSpPr>
            <p:cNvPr id="9" name="Rounded Rectangle 8"/>
            <p:cNvSpPr/>
            <p:nvPr/>
          </p:nvSpPr>
          <p:spPr>
            <a:xfrm>
              <a:off x="5986958" y="5729505"/>
              <a:ext cx="1046747" cy="457200"/>
            </a:xfrm>
            <a:prstGeom prst="round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ACCOUNT  RECIVABLE</a:t>
              </a:r>
              <a:endParaRPr lang="en-US" sz="1100" b="1" dirty="0"/>
            </a:p>
          </p:txBody>
        </p:sp>
        <p:sp>
          <p:nvSpPr>
            <p:cNvPr id="11" name="Rounded Rectangle 10"/>
            <p:cNvSpPr/>
            <p:nvPr/>
          </p:nvSpPr>
          <p:spPr>
            <a:xfrm>
              <a:off x="5990972" y="1393626"/>
              <a:ext cx="1046747" cy="457200"/>
            </a:xfrm>
            <a:prstGeom prst="round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SALES FORECAST</a:t>
              </a:r>
              <a:endParaRPr lang="en-US" sz="1100" b="1" dirty="0"/>
            </a:p>
          </p:txBody>
        </p:sp>
        <p:sp>
          <p:nvSpPr>
            <p:cNvPr id="12" name="Rounded Rectangle 11"/>
            <p:cNvSpPr/>
            <p:nvPr/>
          </p:nvSpPr>
          <p:spPr>
            <a:xfrm>
              <a:off x="5990971" y="2316047"/>
              <a:ext cx="1046747" cy="457200"/>
            </a:xfrm>
            <a:prstGeom prst="round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DEMAND PLANNING</a:t>
              </a:r>
              <a:endParaRPr lang="en-US" sz="1100" b="1" dirty="0"/>
            </a:p>
          </p:txBody>
        </p:sp>
        <p:sp>
          <p:nvSpPr>
            <p:cNvPr id="13" name="Rounded Rectangle 12"/>
            <p:cNvSpPr/>
            <p:nvPr/>
          </p:nvSpPr>
          <p:spPr>
            <a:xfrm>
              <a:off x="7807737" y="2316047"/>
              <a:ext cx="1046747" cy="457200"/>
            </a:xfrm>
            <a:prstGeom prst="roundRect">
              <a:avLst/>
            </a:prstGeom>
            <a:solidFill>
              <a:schemeClr val="accent4">
                <a:lumMod val="7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TIME SERIES FORECAST</a:t>
              </a:r>
              <a:endParaRPr lang="en-US" sz="1100" b="1" dirty="0"/>
            </a:p>
          </p:txBody>
        </p:sp>
        <p:cxnSp>
          <p:nvCxnSpPr>
            <p:cNvPr id="18" name="Straight Arrow Connector 17"/>
            <p:cNvCxnSpPr/>
            <p:nvPr/>
          </p:nvCxnSpPr>
          <p:spPr>
            <a:xfrm flipH="1">
              <a:off x="7037718" y="2544647"/>
              <a:ext cx="77001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12" idx="0"/>
            </p:cNvCxnSpPr>
            <p:nvPr/>
          </p:nvCxnSpPr>
          <p:spPr>
            <a:xfrm flipH="1">
              <a:off x="6514345" y="1850826"/>
              <a:ext cx="1" cy="46522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1" idx="1"/>
            </p:cNvCxnSpPr>
            <p:nvPr/>
          </p:nvCxnSpPr>
          <p:spPr>
            <a:xfrm>
              <a:off x="4715624" y="1610194"/>
              <a:ext cx="1275348" cy="120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a:endCxn id="35" idx="0"/>
            </p:cNvCxnSpPr>
            <p:nvPr/>
          </p:nvCxnSpPr>
          <p:spPr>
            <a:xfrm flipH="1">
              <a:off x="6510333" y="3753568"/>
              <a:ext cx="4011" cy="4652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5" idx="2"/>
              <a:endCxn id="5" idx="0"/>
            </p:cNvCxnSpPr>
            <p:nvPr/>
          </p:nvCxnSpPr>
          <p:spPr>
            <a:xfrm>
              <a:off x="6510333" y="4675989"/>
              <a:ext cx="0" cy="425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2"/>
            </p:cNvCxnSpPr>
            <p:nvPr/>
          </p:nvCxnSpPr>
          <p:spPr>
            <a:xfrm flipH="1">
              <a:off x="6514342" y="2773247"/>
              <a:ext cx="3" cy="46522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7037717" y="3539257"/>
              <a:ext cx="77001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5986959" y="4218789"/>
              <a:ext cx="1046747" cy="457200"/>
            </a:xfrm>
            <a:prstGeom prst="round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MATERIAL RECEIPT</a:t>
              </a:r>
              <a:endParaRPr lang="en-US" sz="1100" b="1" dirty="0"/>
            </a:p>
          </p:txBody>
        </p:sp>
        <p:sp>
          <p:nvSpPr>
            <p:cNvPr id="44" name="Rounded Rectangle 43"/>
            <p:cNvSpPr/>
            <p:nvPr/>
          </p:nvSpPr>
          <p:spPr>
            <a:xfrm>
              <a:off x="3595686" y="2330336"/>
              <a:ext cx="1046747" cy="457200"/>
            </a:xfrm>
            <a:prstGeom prst="round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CUSTOMER ORDER</a:t>
              </a:r>
              <a:endParaRPr lang="en-US" sz="1100" b="1" dirty="0"/>
            </a:p>
          </p:txBody>
        </p:sp>
        <p:cxnSp>
          <p:nvCxnSpPr>
            <p:cNvPr id="47" name="Straight Arrow Connector 46"/>
            <p:cNvCxnSpPr/>
            <p:nvPr/>
          </p:nvCxnSpPr>
          <p:spPr>
            <a:xfrm>
              <a:off x="2672254" y="1622226"/>
              <a:ext cx="85725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4" idx="0"/>
            </p:cNvCxnSpPr>
            <p:nvPr/>
          </p:nvCxnSpPr>
          <p:spPr>
            <a:xfrm flipH="1" flipV="1">
              <a:off x="4119059" y="1865116"/>
              <a:ext cx="1" cy="4652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3595685" y="3296368"/>
              <a:ext cx="1046747" cy="457200"/>
            </a:xfrm>
            <a:prstGeom prst="round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MATERIAL ALLOCATION</a:t>
              </a:r>
              <a:endParaRPr lang="en-US" sz="1100" b="1" dirty="0"/>
            </a:p>
          </p:txBody>
        </p:sp>
        <p:cxnSp>
          <p:nvCxnSpPr>
            <p:cNvPr id="53" name="Straight Arrow Connector 52"/>
            <p:cNvCxnSpPr/>
            <p:nvPr/>
          </p:nvCxnSpPr>
          <p:spPr>
            <a:xfrm flipH="1">
              <a:off x="4119058" y="2831147"/>
              <a:ext cx="3" cy="46522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2" idx="3"/>
              <a:endCxn id="5" idx="1"/>
            </p:cNvCxnSpPr>
            <p:nvPr/>
          </p:nvCxnSpPr>
          <p:spPr>
            <a:xfrm>
              <a:off x="4642432" y="3524968"/>
              <a:ext cx="1344527" cy="1804735"/>
            </a:xfrm>
            <a:prstGeom prst="bentConnector3">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3647819" y="4153370"/>
              <a:ext cx="1046747" cy="457200"/>
            </a:xfrm>
            <a:prstGeom prst="round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DELIVERY GENERATION</a:t>
              </a:r>
              <a:endParaRPr lang="en-US" sz="1100" b="1" dirty="0"/>
            </a:p>
          </p:txBody>
        </p:sp>
        <p:sp>
          <p:nvSpPr>
            <p:cNvPr id="60" name="Rounded Rectangle 59"/>
            <p:cNvSpPr/>
            <p:nvPr/>
          </p:nvSpPr>
          <p:spPr>
            <a:xfrm>
              <a:off x="3668877" y="4970510"/>
              <a:ext cx="1046747" cy="457200"/>
            </a:xfrm>
            <a:prstGeom prst="round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IMVOICE CREATION</a:t>
              </a:r>
              <a:endParaRPr lang="en-US" sz="1100" b="1" dirty="0"/>
            </a:p>
          </p:txBody>
        </p:sp>
        <p:sp>
          <p:nvSpPr>
            <p:cNvPr id="61" name="Rounded Rectangle 60"/>
            <p:cNvSpPr/>
            <p:nvPr/>
          </p:nvSpPr>
          <p:spPr>
            <a:xfrm>
              <a:off x="3647818" y="5729505"/>
              <a:ext cx="1046747" cy="457200"/>
            </a:xfrm>
            <a:prstGeom prst="round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BOOKING</a:t>
              </a:r>
              <a:endParaRPr lang="en-US" sz="1100" b="1" dirty="0"/>
            </a:p>
          </p:txBody>
        </p:sp>
        <p:graphicFrame>
          <p:nvGraphicFramePr>
            <p:cNvPr id="62" name="Object 93"/>
            <p:cNvGraphicFramePr>
              <a:graphicFrameLocks noChangeAspect="1"/>
            </p:cNvGraphicFramePr>
            <p:nvPr>
              <p:extLst>
                <p:ext uri="{D42A27DB-BD31-4B8C-83A1-F6EECF244321}">
                  <p14:modId xmlns:p14="http://schemas.microsoft.com/office/powerpoint/2010/main" val="3156152668"/>
                </p:ext>
              </p:extLst>
            </p:nvPr>
          </p:nvGraphicFramePr>
          <p:xfrm>
            <a:off x="1803487" y="2980540"/>
            <a:ext cx="552450" cy="757238"/>
          </p:xfrm>
          <a:graphic>
            <a:graphicData uri="http://schemas.openxmlformats.org/presentationml/2006/ole">
              <mc:AlternateContent xmlns:mc="http://schemas.openxmlformats.org/markup-compatibility/2006">
                <mc:Choice xmlns:v="urn:schemas-microsoft-com:vml" Requires="v">
                  <p:oleObj spid="_x0000_s2060" name="Clip" r:id="rId3" imgW="3848040" imgH="5478120" progId="MS_ClipArt_Gallery.2">
                    <p:embed/>
                  </p:oleObj>
                </mc:Choice>
                <mc:Fallback>
                  <p:oleObj name="Clip" r:id="rId3" imgW="3848040" imgH="547812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487" y="2980540"/>
                          <a:ext cx="552450"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Text Box 129"/>
            <p:cNvSpPr txBox="1">
              <a:spLocks noChangeArrowheads="1"/>
            </p:cNvSpPr>
            <p:nvPr/>
          </p:nvSpPr>
          <p:spPr bwMode="auto">
            <a:xfrm>
              <a:off x="1614820" y="3576143"/>
              <a:ext cx="10128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1200" dirty="0">
                  <a:latin typeface="Times New Roman" panose="02020603050405020304" pitchFamily="18" charset="0"/>
                </a:rPr>
                <a:t>CUSTOMER</a:t>
              </a:r>
              <a:endParaRPr lang="en-US" sz="2400" dirty="0">
                <a:latin typeface="Times New Roman" panose="02020603050405020304" pitchFamily="18" charset="0"/>
              </a:endParaRPr>
            </a:p>
          </p:txBody>
        </p:sp>
        <p:cxnSp>
          <p:nvCxnSpPr>
            <p:cNvPr id="67" name="Elbow Connector 66"/>
            <p:cNvCxnSpPr/>
            <p:nvPr/>
          </p:nvCxnSpPr>
          <p:spPr>
            <a:xfrm flipV="1">
              <a:off x="2752976" y="2717723"/>
              <a:ext cx="776535" cy="747592"/>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2" idx="2"/>
            </p:cNvCxnSpPr>
            <p:nvPr/>
          </p:nvCxnSpPr>
          <p:spPr>
            <a:xfrm>
              <a:off x="4119059" y="3753568"/>
              <a:ext cx="12041" cy="4263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59" idx="2"/>
              <a:endCxn id="60" idx="0"/>
            </p:cNvCxnSpPr>
            <p:nvPr/>
          </p:nvCxnSpPr>
          <p:spPr>
            <a:xfrm>
              <a:off x="4171193" y="4610570"/>
              <a:ext cx="21058" cy="3599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0" idx="2"/>
              <a:endCxn id="61" idx="0"/>
            </p:cNvCxnSpPr>
            <p:nvPr/>
          </p:nvCxnSpPr>
          <p:spPr>
            <a:xfrm flipH="1">
              <a:off x="4171192" y="5427710"/>
              <a:ext cx="21059" cy="3017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61" idx="1"/>
              <a:endCxn id="63" idx="2"/>
            </p:cNvCxnSpPr>
            <p:nvPr/>
          </p:nvCxnSpPr>
          <p:spPr>
            <a:xfrm rot="10800000">
              <a:off x="2121234" y="3850781"/>
              <a:ext cx="1526585" cy="210732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4694565" y="5952089"/>
              <a:ext cx="1275348" cy="120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7920036" y="4447389"/>
              <a:ext cx="411074" cy="163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8378233" y="4447389"/>
              <a:ext cx="1346540" cy="230832"/>
            </a:xfrm>
            <a:prstGeom prst="rect">
              <a:avLst/>
            </a:prstGeom>
            <a:noFill/>
          </p:spPr>
          <p:txBody>
            <a:bodyPr wrap="square" rtlCol="0">
              <a:spAutoFit/>
            </a:bodyPr>
            <a:lstStyle/>
            <a:p>
              <a:r>
                <a:rPr lang="en-US" sz="900" b="1" dirty="0" smtClean="0"/>
                <a:t>TRANSACTIONAL DATA</a:t>
              </a:r>
              <a:endParaRPr lang="en-US" sz="900" b="1" dirty="0"/>
            </a:p>
          </p:txBody>
        </p:sp>
        <p:sp>
          <p:nvSpPr>
            <p:cNvPr id="91" name="Rectangle 90"/>
            <p:cNvSpPr/>
            <p:nvPr/>
          </p:nvSpPr>
          <p:spPr>
            <a:xfrm>
              <a:off x="7920036" y="4850720"/>
              <a:ext cx="411074" cy="163181"/>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8378233" y="4850720"/>
              <a:ext cx="1346540" cy="230832"/>
            </a:xfrm>
            <a:prstGeom prst="rect">
              <a:avLst/>
            </a:prstGeom>
            <a:noFill/>
            <a:ln>
              <a:solidFill>
                <a:schemeClr val="accent6">
                  <a:lumMod val="50000"/>
                </a:schemeClr>
              </a:solidFill>
            </a:ln>
          </p:spPr>
          <p:txBody>
            <a:bodyPr wrap="square" rtlCol="0">
              <a:spAutoFit/>
            </a:bodyPr>
            <a:lstStyle/>
            <a:p>
              <a:r>
                <a:rPr lang="en-US" sz="900" b="1" dirty="0" smtClean="0"/>
                <a:t>MASTER DATA</a:t>
              </a:r>
              <a:endParaRPr lang="en-US" sz="900" b="1" dirty="0"/>
            </a:p>
          </p:txBody>
        </p:sp>
        <p:sp>
          <p:nvSpPr>
            <p:cNvPr id="93" name="Rectangle 92"/>
            <p:cNvSpPr/>
            <p:nvPr/>
          </p:nvSpPr>
          <p:spPr>
            <a:xfrm>
              <a:off x="7920036" y="5262906"/>
              <a:ext cx="411074" cy="163181"/>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8378233" y="5262906"/>
              <a:ext cx="1346540" cy="230832"/>
            </a:xfrm>
            <a:prstGeom prst="rect">
              <a:avLst/>
            </a:prstGeom>
            <a:solidFill>
              <a:schemeClr val="bg1"/>
            </a:solidFill>
          </p:spPr>
          <p:txBody>
            <a:bodyPr wrap="square" rtlCol="0">
              <a:spAutoFit/>
            </a:bodyPr>
            <a:lstStyle/>
            <a:p>
              <a:r>
                <a:rPr lang="en-US" sz="900" b="1" dirty="0" smtClean="0"/>
                <a:t>FORECAST ENGINE</a:t>
              </a:r>
              <a:endParaRPr lang="en-US" sz="900" b="1" dirty="0"/>
            </a:p>
          </p:txBody>
        </p:sp>
        <p:cxnSp>
          <p:nvCxnSpPr>
            <p:cNvPr id="96" name="Elbow Connector 95"/>
            <p:cNvCxnSpPr/>
            <p:nvPr/>
          </p:nvCxnSpPr>
          <p:spPr>
            <a:xfrm flipV="1">
              <a:off x="2668255" y="1719440"/>
              <a:ext cx="768765" cy="757568"/>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0353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344</Words>
  <Application>Microsoft Office PowerPoint</Application>
  <PresentationFormat>Widescreen</PresentationFormat>
  <Paragraphs>78</Paragraphs>
  <Slides>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Arial</vt:lpstr>
      <vt:lpstr>Calibri</vt:lpstr>
      <vt:lpstr>Calibri Light</vt:lpstr>
      <vt:lpstr>Helvetica</vt:lpstr>
      <vt:lpstr>Times New Roman</vt:lpstr>
      <vt:lpstr>Office Theme</vt:lpstr>
      <vt:lpstr>Microsoft Clip Gallery</vt:lpstr>
      <vt:lpstr>PowerPoint Presentation</vt:lpstr>
      <vt:lpstr>PowerPoint Presentation</vt:lpstr>
      <vt:lpstr>PowerPoint Presentation</vt:lpstr>
      <vt:lpstr>PowerPoint Presentation</vt:lpstr>
      <vt:lpstr>PowerPoint Presentation</vt:lpstr>
      <vt:lpstr>DATA FLOW DIAGRAM</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Vijaya Kumar</dc:creator>
  <cp:lastModifiedBy>P Vijaya Kumar</cp:lastModifiedBy>
  <cp:revision>33</cp:revision>
  <dcterms:created xsi:type="dcterms:W3CDTF">2017-03-07T23:51:24Z</dcterms:created>
  <dcterms:modified xsi:type="dcterms:W3CDTF">2017-03-08T12:27:05Z</dcterms:modified>
</cp:coreProperties>
</file>