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8" r:id="rId5"/>
    <p:sldId id="259" r:id="rId6"/>
    <p:sldId id="260" r:id="rId7"/>
    <p:sldId id="261" r:id="rId8"/>
    <p:sldId id="262" r:id="rId9"/>
    <p:sldId id="263" r:id="rId10"/>
    <p:sldId id="256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28888-18AF-4F35-9747-E825EE625358}" v="1" dt="2025-08-07T11:27:12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4" d="100"/>
          <a:sy n="74" d="100"/>
        </p:scale>
        <p:origin x="3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12084-8DE3-4D35-B3AA-EDE9177719D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2738B-E422-448C-A4FD-8B13E6EC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5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B98E7-6301-47EA-B11E-7AA3E56B9F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32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C000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113F-499C-1CB0-0E1E-AC6D41C09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9537"/>
            <a:ext cx="9144000" cy="74066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HR Attrition Analysis Dashboard Using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CC31A-2A4F-8B33-A4C1-554084888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3704"/>
            <a:ext cx="9144000" cy="130759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808080"/>
                </a:highlight>
              </a:rPr>
              <a:t>An interactive visualization of employee attrition trends and workforce insights</a:t>
            </a:r>
          </a:p>
        </p:txBody>
      </p:sp>
    </p:spTree>
    <p:extLst>
      <p:ext uri="{BB962C8B-B14F-4D97-AF65-F5344CB8AC3E}">
        <p14:creationId xmlns:p14="http://schemas.microsoft.com/office/powerpoint/2010/main" val="190478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C000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0CF025-26BD-8A06-6996-79837572383B}"/>
              </a:ext>
            </a:extLst>
          </p:cNvPr>
          <p:cNvSpPr txBox="1"/>
          <p:nvPr/>
        </p:nvSpPr>
        <p:spPr>
          <a:xfrm>
            <a:off x="3048000" y="2690336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Presented by:</a:t>
            </a:r>
            <a:br>
              <a:rPr lang="en-US" sz="3200" dirty="0"/>
            </a:br>
            <a:r>
              <a:rPr lang="en-US" sz="3200" i="1" dirty="0"/>
              <a:t>Your Varsha Khemariya</a:t>
            </a:r>
            <a:br>
              <a:rPr lang="en-US" sz="3200" dirty="0"/>
            </a:br>
            <a:r>
              <a:rPr lang="en-US" sz="3200" i="1" dirty="0"/>
              <a:t>Data Analyst | Power BI Developer</a:t>
            </a:r>
            <a:endParaRPr lang="en-US" sz="3200" dirty="0"/>
          </a:p>
          <a:p>
            <a:pPr>
              <a:buNone/>
            </a:pPr>
            <a:r>
              <a:rPr lang="en-US" b="1" dirty="0"/>
              <a:t>Date:</a:t>
            </a:r>
            <a:br>
              <a:rPr lang="en-US" dirty="0"/>
            </a:br>
            <a:r>
              <a:rPr lang="en-US" i="1" dirty="0"/>
              <a:t>August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C000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A577EC-FD8C-4638-8221-AC99406D3A57}"/>
              </a:ext>
            </a:extLst>
          </p:cNvPr>
          <p:cNvSpPr txBox="1"/>
          <p:nvPr/>
        </p:nvSpPr>
        <p:spPr>
          <a:xfrm>
            <a:off x="853440" y="2672080"/>
            <a:ext cx="11064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Project Title:</a:t>
            </a:r>
            <a:r>
              <a:rPr lang="en-US" sz="2400" dirty="0"/>
              <a:t> </a:t>
            </a:r>
            <a:r>
              <a:rPr lang="en-US" sz="2400" b="1" dirty="0"/>
              <a:t>HR Attrition Analysis Dashboard</a:t>
            </a:r>
            <a:br>
              <a:rPr lang="en-US" sz="2400" dirty="0"/>
            </a:br>
            <a:r>
              <a:rPr lang="en-US" sz="2400" b="1" dirty="0"/>
              <a:t>Tools Used:</a:t>
            </a:r>
            <a:r>
              <a:rPr lang="en-US" sz="2400" dirty="0"/>
              <a:t> Power BI, DAX, Power Query, Excel</a:t>
            </a:r>
            <a:br>
              <a:rPr lang="en-US" sz="2400" dirty="0"/>
            </a:br>
            <a:r>
              <a:rPr lang="en-US" sz="2400" b="1" dirty="0"/>
              <a:t>Role:</a:t>
            </a:r>
            <a:r>
              <a:rPr lang="en-US" sz="2400" dirty="0"/>
              <a:t> Data Analyst / Power BI Developer</a:t>
            </a:r>
            <a:br>
              <a:rPr lang="en-US" sz="2400" dirty="0"/>
            </a:br>
            <a:r>
              <a:rPr lang="en-US" sz="2400" b="1" dirty="0"/>
              <a:t>Duration:</a:t>
            </a:r>
            <a:r>
              <a:rPr lang="en-US" sz="2400" dirty="0"/>
              <a:t> [ July 2025 – August 2025]</a:t>
            </a:r>
            <a:endParaRPr lang="en-US" sz="2400" i="1" dirty="0"/>
          </a:p>
          <a:p>
            <a:endParaRPr lang="en-US" sz="2400" i="1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171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C000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2FDA-4190-8DC0-9F24-6211A326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Responsibilities &amp; Achievements: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8BD4-D62F-EA2F-B8F4-FAB69BBF5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0400"/>
            <a:ext cx="10368280" cy="5832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Imported HR data from Excel and transformed it using Power Query Editor (renamed columns, changed data types, filtered records).</a:t>
            </a:r>
          </a:p>
          <a:p>
            <a:r>
              <a:rPr lang="en-US" sz="2200" dirty="0"/>
              <a:t>Built a star schema data model with clear relationships between employee demographics and attrition metrics.</a:t>
            </a:r>
          </a:p>
          <a:p>
            <a:r>
              <a:rPr lang="en-US" b="1" dirty="0"/>
              <a:t>Created custom DAX measures for:</a:t>
            </a:r>
          </a:p>
          <a:p>
            <a:pPr lvl="1"/>
            <a:r>
              <a:rPr lang="en-US" sz="2000" dirty="0"/>
              <a:t>Attrition Rate</a:t>
            </a:r>
          </a:p>
          <a:p>
            <a:pPr lvl="1"/>
            <a:r>
              <a:rPr lang="en-US" sz="2000" dirty="0"/>
              <a:t>Average Age</a:t>
            </a:r>
          </a:p>
          <a:p>
            <a:pPr lvl="1"/>
            <a:r>
              <a:rPr lang="en-US" sz="2000" dirty="0"/>
              <a:t>Average Monthly Income</a:t>
            </a:r>
          </a:p>
          <a:p>
            <a:pPr lvl="1"/>
            <a:r>
              <a:rPr lang="en-US" sz="2000" dirty="0"/>
              <a:t>Average Years at Company</a:t>
            </a:r>
          </a:p>
          <a:p>
            <a:r>
              <a:rPr lang="en-US" b="1" dirty="0"/>
              <a:t>Designed visuals such as:</a:t>
            </a:r>
          </a:p>
          <a:p>
            <a:pPr lvl="1"/>
            <a:r>
              <a:rPr lang="en-US" b="1" dirty="0"/>
              <a:t>Donut chart</a:t>
            </a:r>
            <a:r>
              <a:rPr lang="en-US" dirty="0"/>
              <a:t> </a:t>
            </a:r>
            <a:r>
              <a:rPr lang="en-US" sz="2000" dirty="0"/>
              <a:t>for Attrition by Education</a:t>
            </a:r>
          </a:p>
          <a:p>
            <a:pPr lvl="1"/>
            <a:r>
              <a:rPr lang="en-US" b="1" dirty="0"/>
              <a:t>Bar charts</a:t>
            </a:r>
            <a:r>
              <a:rPr lang="en-US" dirty="0"/>
              <a:t> </a:t>
            </a:r>
            <a:r>
              <a:rPr lang="en-US" sz="2000" dirty="0"/>
              <a:t>for Job Role, Age Group, and Salary Slabs</a:t>
            </a:r>
          </a:p>
          <a:p>
            <a:pPr lvl="1"/>
            <a:r>
              <a:rPr lang="en-US" b="1" dirty="0"/>
              <a:t>Line chart</a:t>
            </a:r>
            <a:r>
              <a:rPr lang="en-US" dirty="0"/>
              <a:t> </a:t>
            </a:r>
            <a:r>
              <a:rPr lang="en-US" sz="2000" dirty="0"/>
              <a:t>to track Attrition over Years</a:t>
            </a:r>
          </a:p>
          <a:p>
            <a:pPr lvl="1"/>
            <a:r>
              <a:rPr lang="en-US" b="1" dirty="0"/>
              <a:t>Matrix visual</a:t>
            </a:r>
            <a:r>
              <a:rPr lang="en-US" dirty="0"/>
              <a:t> </a:t>
            </a:r>
            <a:r>
              <a:rPr lang="en-US" sz="2000" dirty="0"/>
              <a:t>to break down attrition by department and job roles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C000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703E44-EE20-6843-1E0B-B756454D7CC7}"/>
              </a:ext>
            </a:extLst>
          </p:cNvPr>
          <p:cNvSpPr txBox="1"/>
          <p:nvPr/>
        </p:nvSpPr>
        <p:spPr>
          <a:xfrm>
            <a:off x="436880" y="670560"/>
            <a:ext cx="1009904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Matrix visual</a:t>
            </a:r>
            <a:r>
              <a:rPr lang="en-US" sz="2400" dirty="0"/>
              <a:t> to break down attrition by department and job roles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Applied </a:t>
            </a:r>
            <a:r>
              <a:rPr lang="en-US" sz="2400" b="1" dirty="0"/>
              <a:t>slicers and filters</a:t>
            </a:r>
            <a:r>
              <a:rPr lang="en-US" sz="2400" dirty="0"/>
              <a:t> for Gender and Department to enable interactive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Highlighted KPIs (Total Employees, Attrition Count, Attrition Rate, etc.) using </a:t>
            </a:r>
            <a:r>
              <a:rPr lang="en-US" sz="2400" b="1" dirty="0"/>
              <a:t>KPI Cards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Ensured visual clarity through appropriate color schemes and consistent formatting.</a:t>
            </a:r>
          </a:p>
        </p:txBody>
      </p:sp>
    </p:spTree>
    <p:extLst>
      <p:ext uri="{BB962C8B-B14F-4D97-AF65-F5344CB8AC3E}">
        <p14:creationId xmlns:p14="http://schemas.microsoft.com/office/powerpoint/2010/main" val="80507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C000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B891EE-BA4F-9770-D323-AF31933C0C1E}"/>
              </a:ext>
            </a:extLst>
          </p:cNvPr>
          <p:cNvSpPr txBox="1"/>
          <p:nvPr/>
        </p:nvSpPr>
        <p:spPr>
          <a:xfrm>
            <a:off x="863600" y="1005840"/>
            <a:ext cx="8280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Outcome: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Enabled the HR department to identify critical factors influencing attrition.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Helped in designing data-driven retention strategies based on age, job role, and salary analysis.</a:t>
            </a:r>
          </a:p>
        </p:txBody>
      </p:sp>
    </p:spTree>
    <p:extLst>
      <p:ext uri="{BB962C8B-B14F-4D97-AF65-F5344CB8AC3E}">
        <p14:creationId xmlns:p14="http://schemas.microsoft.com/office/powerpoint/2010/main" val="184094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4000">
              <a:srgbClr val="C00000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061357"/>
                  </p:ext>
                </p:extLst>
              </p:nvPr>
            </p:nvGraphicFramePr>
            <p:xfrm>
              <a:off x="276045" y="629921"/>
              <a:ext cx="11593901" cy="62280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045" y="629921"/>
                <a:ext cx="11593901" cy="62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250">
        <p14:reveal/>
      </p:transition>
    </mc:Choice>
    <mc:Fallback xmlns="">
      <p:transition advTm="25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a9d2e34-c660-47d4-ac38-9ffa4e1b637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bW/bNhD+K4W+dAOMghIlWcq3vLRdtqTL4qDDMATFkTzZamVJ00saL/B/31G0ktbwW1I7dT1/MGC+He+e5+54pH1nqbjMExi9gyFaB9ZRln0aQvHphW11rNT0SekLLlzmIBfSESJkKGg0y6s4S0vr4M6qoOhj9T4ua0i0IOr8+7pjQZJcQF+3IkhK7Fg5FmWWQhL/i2YyDVVFjeOOhbd5khWgRfYqqFCLvaHp1CYV7FecdgRZxTfYQ1mZ3iAM3VBw5OiFjAfS83mXppVmQqPZzCladLP9cZZWEKe0je7zA9e3ecB9DKNQCYdDV+j+KE6qyRQxen2bF2Qd2TzKNTiH6gZSicpqTCiwNBrfWYf9foF9qCbN118NHmdJPZzR38vqQuIlRs1QWsXViPb4pfhwAhVYY8LposgIxab79TA/PWk639TpBBNPNwfZ5+MCCURlHbDxNfWUcdpPJpg/mH9lTJBQaPUz8ZGA02bSgqxQWByNGktP4qKF3OlMKfzdrCSzqCsUEdi8i0HIpCN5JEL0t5kyqKrjrE6rKXvYzrE231BDHEAk0ZEYuRHzQh+4439DrJ0jlHWB367zh0udep6ZjbVrbyCWEDou6zqBYIx5ke9zT25zbJxTMh4ko9NUZkOc8ht75wJkibWGwiDk6IgwBFCU4NBTNt/qE+kvhKI8pMgf5pCOdp7DZeYaEiPh2qGCwHXAlzL0AsnCbSbxsL/70TfTRkMXl4ieVJwpRBXZtlTgLqXrmHDpZ0UsCYlpxtZTBalaNoC8iTFRM06ozja4zhrLG5WldXU8gKLaXi9aVOS0txWa/vGL+8jEUYz2m/EM8mKa4btuFEZCKSU9xZAHDgu2Oeus7jqd54s6ShNvi6zOn1QRNgrsPfhRKBvfZY70uiiEkr7rK8Y5wvKyZ+PO8GsmLrNk1u3gB8u9K6i7LsB6ZHEZgdHlCUGUxzdZdQWCYF8thuzpGFoz9XPD4jL7XK4vJB42pP2MxPVKnyLGxJ10bQ4UdL5AJpmSXZTLb4wbj7seJFCMegnlgB8+9JY6vIBif2Q80ieM86og8qQPXDnSRq48wWDBNWvytO1QiS9ClwUed9EGj7mBzjQTl7rK8nfUMhK0gPftgzTh/qbIho2oyct5WYt/aiQjpynptQP0/Y/2yyJJAy1iGoCOZTyEaZR7mBC8q8NpGo3oeYmm0+4emTKSdvn92Xxuvn6LvY0Isg7chn6DjqMTwsow/jlA/ezWoJiquDXgdErdR2TeFYBu9G5OtLmL711pPG5upc9fzkzCwxfCc2z0PeY7tu8wJmzxEB67kXFlUpcU3qiO9qn3kaVJg3bcHyT0qfTasslLjVTaTtHqc8j1wETWq3axHi4lyTxVBp1hDkVctli1rd/iVJPYsc4wqjbi+Zet6mcxOYFxj/eQ1NozXp6B0D9JEnwvrlAO0ljGkL58iMohVqCNJHMoyw9/aq1sefrZutbEmPPjQeHz+2V3XwTOpqpHCXKAqrHptMKh2SZWqGXEWO4CFR3rRs+b+Bqj+TOn35cKYNvAwqDLHMEc5TOJ9oInvn2psC8V9qXCrFLBnn39Wi0Inoz54gzFH5mh5tMw49edRSnKds42SsIMdXb7Kgw0d1+QPcExzCHHocsVOkIyJZjHQnR589eYhZhXeFuJ7PZrxLU0lykSF+jTTzKfDsCuv/yPNht/GnqLKbnCUx4WyySWtPJLO6mcK/pNqp3UdHdWbrZqyiQazxS2Ndu8OuUIyljel4jjOU7QTF9jwXePg6Ge2A4YZ+CETCrf9mzX5t+frBOkRF0NcRIu/2vCvsLiutl8PNu0rK7KHCReQIozTCTTgLhXS8xs/n95b+R4/B+eGzdm9ykAAA==&quot;"/>
    <we:property name="creatorSessionId" value="&quot;0c2f4b63-06d1-47f6-b5d3-5b6cf43f7e98&quot;"/>
    <we:property name="creatorTenantId" value="&quot;92ebe751-17d5-4440-a0c4-9f5ff8172fcb&quot;"/>
    <we:property name="creatorUserId" value="&quot;10032004F8ECA4A3&quot;"/>
    <we:property name="datasetId" value="&quot;45414d39-42cd-4e67-beee-f939b88b528c&quot;"/>
    <we:property name="embedUrl" value="&quot;/reportEmbed?reportId=7236c75b-87df-4526-9514-58571f637ff8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initialStateBookmark" value="&quot;H4sIAAAAAAAAA+1aWW/bRhD+KwVf8iIUSy5JkX7zmaaxndQKUhRFYMzuDmUmFJddko7VQP+9w10phyBLsiM7iqs37jUz3zfHHuAnT+V1VcD4HEbo7XkHWn8Ygfnwi+/1vHLa9+rVy7P9i5eX5/tnx9StqybXZe3tffIaMENs3uZ1C0UngTr/ftfzoChew7BrZVDU2PMqNLUuocj/RTeZhhrT4qTn4U1VaAOdyEEDDXZir2k6tUm3/ysnjSCb/BoHKBvXm6RpmAqOHKOU8URGMe/TtNpNsJYtnNKJtuoPddlAXpKari9OwtjnCY8xzVIlAg590fVnedFMp4jx8U1lCB1hHlcdK/vqGkqJyrMQDNbO4k/e/nBocAjNtHn8zeChLtrRgv6Bbo3EC8zsUNnkzZh0/GYuj6ABb0I8vTaaWLTdx6PqxZHtPGnLKSdR17zSHw8NEonK22OTd9RT5+WwmHL+Bf4bB0GC6czX4j0R18GkBdooNAdji/QoNzPKg96cwT8MJcGirlRk4PM+JimTgeSZSDHeZpdB0xzqtmzm8LAn57XbgTrHAWQSA4lZmLEojYEH8Xfk2hlC3Rr8fpsvL7rS88je2Lj1jmIJaRCyfpAIxliUxTGP5DbnxhkV46ti/KKUeoRzceM/uQRZgda5MEk5BiJNARQVOIyUz7d6R/oLwdT7lPmjCsrxk/fhKrjOiZkI/VRBEgYQS5lGiWTpNjtxf/j0s28hRucuLhEjqThTiCrzfakgXOmuQ+JlqE0uiYl5j23mFKRaaQk5ybFQC3ao3jaEzgaPN0qXbXN4BabZ3ihadsiZ3VZo+vuv7iPTQHHWP0xkUBTTjDgMszQTSikZKYY8CViyzVVn/dDpPV7WUZl4bnRb3etEaA3YRfCdWHaxywIZ9VEIJeMwVoxzhNXHngcPht+1uNDFotvBT1Z71zB3U4QNCHGdgbPlHklU5de6eQOCaF8vh/z5HNqw629Niwv9sd5cSnxRSPqcxM1Kn3OMyzsZ+hwo6WKBTDIl+yhX3xgfPO8GUIAZDwqqAT996q0MeAFmt2XcMSZc8Koki2QMXAXSR64iwWDJNWv6ph3QEV+kIUsiHqIPEQuTrtJMQ+qNrs6p5SR0At7OHqSJ9xOjR1bU9Mm8bsU/LRLIeZcMZgP0/cfsY5mkq07EPAE9z0UI61geYEH0rk+na1jRtxWa3kx75o6RpOXVo8Xc7fYtjzZykLcXWvc7doKuIKxN459X2D27WRZLlc8AvJgz9w6Vdw2ird12R7t18edQmkzsrfTxjzPT9IiFiAIf44jFgR8HjAlffEmPp1FxZdHWlN6oDnal945HE5t44PvA0qTPAsECFTOJ/pL3kl3d3dXdXd1dVHf9xWfZ9ZLg3pzbt2uT1/Otl3lJNvGed4pZs4F4WvBUfpEPr6zo05wQusr8Foq2W+8Hpw/qhAXmPO17BdDc3e52j8BwmxyHPlcYCLoVCxaxFENu/zNYynmDN43QN98y3kkLmSJxSbf7SRbTBtiPV/+18OD37OdYUijc55WmLnJJK7/G6Y3QDG2pVZ2qDkflVOXoxrWyw2hhLiwCzw6gzuWzWSGY3BIEdvoGX0c+8+BcT95OGGcQpEyq2I/80Oc/3llHSIW6GeE0Xf7XDvuGi3dW+WQxNN02dQUSX0OJCyASNCDfqxUw7c9snlVCrObTI8WSBd0vbp9JmUz+AzZ0E19tJwAA&quot;"/>
    <we:property name="isFiltersActionButtonVisible" value="true"/>
    <we:property name="isVisualContainerHeaderHidden" value="false"/>
    <we:property name="pageDisplayName" value="&quot;Page 1&quot;"/>
    <we:property name="pageName" value="&quot;89949b3e3e59038c5637&quot;"/>
    <we:property name="reportEmbeddedTime" value="&quot;2025-08-07T11:04:23.939Z&quot;"/>
    <we:property name="reportName" value="&quot;Hr_Analysis4&quot;"/>
    <we:property name="reportState" value="&quot;CONNECTED&quot;"/>
    <we:property name="reportUrl" value="&quot;/groups/me/reports/7236c75b-87df-4526-9514-58571f637ff8/89949b3e3e59038c5637?bookmarkGuid=578b4bb8-63cc-486a-886d-853f020bd4f6&amp;bookmarkUsage=1&amp;ctid=92ebe751-17d5-4440-a0c4-9f5ff8172fcb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schemas.microsoft.com/office/2006/documentManagement/types"/>
    <ds:schemaRef ds:uri="http://www.w3.org/XML/1998/namespace"/>
    <ds:schemaRef ds:uri="http://purl.org/dc/dcmitype/"/>
    <ds:schemaRef ds:uri="b1e4d6ee-9f6f-43f8-a618-24f3d84da28f"/>
    <ds:schemaRef ds:uri="http://schemas.microsoft.com/office/infopath/2007/PartnerControls"/>
    <ds:schemaRef ds:uri="http://schemas.openxmlformats.org/package/2006/metadata/core-properties"/>
    <ds:schemaRef ds:uri="f577acbf-5b0b-4b4f-9948-268e97f8d3a4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265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HR Attrition Analysis Dashboard Using Power BI</vt:lpstr>
      <vt:lpstr>PowerPoint Presentation</vt:lpstr>
      <vt:lpstr>PowerPoint Presentation</vt:lpstr>
      <vt:lpstr>Key Responsibilities &amp; Achievements: </vt:lpstr>
      <vt:lpstr>PowerPoint Presentation</vt:lpstr>
      <vt:lpstr>PowerPoint Presentation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Monika Khemariya</cp:lastModifiedBy>
  <cp:revision>13</cp:revision>
  <dcterms:created xsi:type="dcterms:W3CDTF">2018-06-07T21:39:02Z</dcterms:created>
  <dcterms:modified xsi:type="dcterms:W3CDTF">2025-08-07T12:29:03Z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