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Old Standard TT"/>
      <p:regular r:id="rId44"/>
      <p:bold r:id="rId45"/>
      <p: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OldStandardTT-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OldStandardTT-italic.fntdata"/><Relationship Id="rId23" Type="http://schemas.openxmlformats.org/officeDocument/2006/relationships/slide" Target="slides/slide17.xml"/><Relationship Id="rId45" Type="http://schemas.openxmlformats.org/officeDocument/2006/relationships/font" Target="fonts/OldStandardTT-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062085ea0_2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8062085ea0_2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062085ea0_2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8062085ea0_2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062085ea0_2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8062085ea0_2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062085ea0_2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g8062085ea0_2_10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062085ea0_2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8062085ea0_2_1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062085ea0_2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8062085ea0_2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062085ea0_2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8062085ea0_2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062085ea0_2_1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8062085ea0_2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062085ea0_2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8062085ea0_2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062085ea0_2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g8062085ea0_2_13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8062085ea0_2_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8062085ea0_2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062085ea0_2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8062085ea0_2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8062085ea0_2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g8062085ea0_2_14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062085ea0_2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8062085ea0_2_15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8062085ea0_2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g8062085ea0_2_16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8062085ea0_2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g8062085ea0_2_16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8062085ea0_2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g8062085ea0_2_17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8062085ea0_2_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g8062085ea0_2_17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8062085ea0_2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g8062085ea0_2_18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8062085ea0_2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g8062085ea0_2_18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8062085ea0_2_1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8062085ea0_2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8062085ea0_2_1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8062085ea0_2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062085ea0_2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8062085ea0_2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8062085ea0_2_2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8062085ea0_2_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8062085ea0_2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2" name="Google Shape;292;g8062085ea0_2_20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8062085ea0_7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8062085ea0_7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8062085ea0_2_2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8062085ea0_2_2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8062085e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062085e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8062085ea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8062085ea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8062085ea0_2_2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8062085ea0_2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8062085ea0_2_2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8062085ea0_2_2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062085ea0_2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g8062085ea0_2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062085ea0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8062085ea0_2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062085ea0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8062085ea0_2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062085ea0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8062085ea0_2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062085ea0_2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8062085ea0_2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062085ea0_2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8062085ea0_2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54" name="Shape 54"/>
        <p:cNvGrpSpPr/>
        <p:nvPr/>
      </p:nvGrpSpPr>
      <p:grpSpPr>
        <a:xfrm>
          <a:off x="0" y="0"/>
          <a:ext cx="0" cy="0"/>
          <a:chOff x="0" y="0"/>
          <a:chExt cx="0" cy="0"/>
        </a:xfrm>
      </p:grpSpPr>
      <p:sp>
        <p:nvSpPr>
          <p:cNvPr id="55" name="Google Shape;55;p14"/>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6" name="Google Shape;56;p14"/>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57" name="Google Shape;57;p14"/>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58" name="Google Shape;58;p14"/>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59" name="Google Shape;5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0" name="Shape 60"/>
        <p:cNvGrpSpPr/>
        <p:nvPr/>
      </p:nvGrpSpPr>
      <p:grpSpPr>
        <a:xfrm>
          <a:off x="0" y="0"/>
          <a:ext cx="0" cy="0"/>
          <a:chOff x="0" y="0"/>
          <a:chExt cx="0" cy="0"/>
        </a:xfrm>
      </p:grpSpPr>
      <p:sp>
        <p:nvSpPr>
          <p:cNvPr id="61" name="Google Shape;61;p15"/>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3" name="Google Shape;63;p15"/>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4" name="Google Shape;6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5" name="Shape 65"/>
        <p:cNvGrpSpPr/>
        <p:nvPr/>
      </p:nvGrpSpPr>
      <p:grpSpPr>
        <a:xfrm>
          <a:off x="0" y="0"/>
          <a:ext cx="0" cy="0"/>
          <a:chOff x="0" y="0"/>
          <a:chExt cx="0" cy="0"/>
        </a:xfrm>
      </p:grpSpPr>
      <p:sp>
        <p:nvSpPr>
          <p:cNvPr id="66" name="Google Shape;66;p1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7" name="Google Shape;6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8" name="Shape 68"/>
        <p:cNvGrpSpPr/>
        <p:nvPr/>
      </p:nvGrpSpPr>
      <p:grpSpPr>
        <a:xfrm>
          <a:off x="0" y="0"/>
          <a:ext cx="0" cy="0"/>
          <a:chOff x="0" y="0"/>
          <a:chExt cx="0" cy="0"/>
        </a:xfrm>
      </p:grpSpPr>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70" name="Shape 70"/>
        <p:cNvGrpSpPr/>
        <p:nvPr/>
      </p:nvGrpSpPr>
      <p:grpSpPr>
        <a:xfrm>
          <a:off x="0" y="0"/>
          <a:ext cx="0" cy="0"/>
          <a:chOff x="0" y="0"/>
          <a:chExt cx="0" cy="0"/>
        </a:xfrm>
      </p:grpSpPr>
      <p:cxnSp>
        <p:nvCxnSpPr>
          <p:cNvPr id="71" name="Google Shape;71;p18"/>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72" name="Google Shape;72;p18"/>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73" name="Google Shape;7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4" name="Shape 74"/>
        <p:cNvGrpSpPr/>
        <p:nvPr/>
      </p:nvGrpSpPr>
      <p:grpSpPr>
        <a:xfrm>
          <a:off x="0" y="0"/>
          <a:ext cx="0" cy="0"/>
          <a:chOff x="0" y="0"/>
          <a:chExt cx="0" cy="0"/>
        </a:xfrm>
      </p:grpSpPr>
      <p:sp>
        <p:nvSpPr>
          <p:cNvPr id="75" name="Google Shape;75;p1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6" name="Google Shape;76;p19"/>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7" name="Google Shape;77;p19"/>
          <p:cNvSpPr txBox="1"/>
          <p:nvPr>
            <p:ph idx="2" type="body"/>
          </p:nvPr>
        </p:nvSpPr>
        <p:spPr>
          <a:xfrm>
            <a:off x="48324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8" name="Google Shape;7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9" name="Shape 79"/>
        <p:cNvGrpSpPr/>
        <p:nvPr/>
      </p:nvGrpSpPr>
      <p:grpSpPr>
        <a:xfrm>
          <a:off x="0" y="0"/>
          <a:ext cx="0" cy="0"/>
          <a:chOff x="0" y="0"/>
          <a:chExt cx="0" cy="0"/>
        </a:xfrm>
      </p:grpSpPr>
      <p:sp>
        <p:nvSpPr>
          <p:cNvPr id="80" name="Google Shape;80;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1" name="Google Shape;81;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2" name="Google Shape;8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1"/>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22"/>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8" name="Google Shape;88;p22"/>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89" name="Google Shape;89;p22"/>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90" name="Google Shape;90;p22"/>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1" name="Google Shape;91;p2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1600"/>
              </a:spcBef>
              <a:spcAft>
                <a:spcPts val="0"/>
              </a:spcAft>
              <a:buClr>
                <a:schemeClr val="accent1"/>
              </a:buClr>
              <a:buSzPts val="1400"/>
              <a:buChar char="○"/>
              <a:defRPr>
                <a:solidFill>
                  <a:schemeClr val="accent1"/>
                </a:solidFill>
              </a:defRPr>
            </a:lvl2pPr>
            <a:lvl3pPr indent="-317500" lvl="2" marL="1371600" algn="l">
              <a:lnSpc>
                <a:spcPct val="115000"/>
              </a:lnSpc>
              <a:spcBef>
                <a:spcPts val="1600"/>
              </a:spcBef>
              <a:spcAft>
                <a:spcPts val="0"/>
              </a:spcAft>
              <a:buClr>
                <a:schemeClr val="accent1"/>
              </a:buClr>
              <a:buSzPts val="1400"/>
              <a:buChar char="■"/>
              <a:defRPr>
                <a:solidFill>
                  <a:schemeClr val="accent1"/>
                </a:solidFill>
              </a:defRPr>
            </a:lvl3pPr>
            <a:lvl4pPr indent="-317500" lvl="3" marL="1828800" algn="l">
              <a:lnSpc>
                <a:spcPct val="115000"/>
              </a:lnSpc>
              <a:spcBef>
                <a:spcPts val="1600"/>
              </a:spcBef>
              <a:spcAft>
                <a:spcPts val="0"/>
              </a:spcAft>
              <a:buClr>
                <a:schemeClr val="accent1"/>
              </a:buClr>
              <a:buSzPts val="1400"/>
              <a:buChar char="●"/>
              <a:defRPr>
                <a:solidFill>
                  <a:schemeClr val="accent1"/>
                </a:solidFill>
              </a:defRPr>
            </a:lvl4pPr>
            <a:lvl5pPr indent="-317500" lvl="4" marL="2286000" algn="l">
              <a:lnSpc>
                <a:spcPct val="115000"/>
              </a:lnSpc>
              <a:spcBef>
                <a:spcPts val="1600"/>
              </a:spcBef>
              <a:spcAft>
                <a:spcPts val="0"/>
              </a:spcAft>
              <a:buClr>
                <a:schemeClr val="accent1"/>
              </a:buClr>
              <a:buSzPts val="1400"/>
              <a:buChar char="○"/>
              <a:defRPr>
                <a:solidFill>
                  <a:schemeClr val="accent1"/>
                </a:solidFill>
              </a:defRPr>
            </a:lvl5pPr>
            <a:lvl6pPr indent="-317500" lvl="5" marL="2743200" algn="l">
              <a:lnSpc>
                <a:spcPct val="115000"/>
              </a:lnSpc>
              <a:spcBef>
                <a:spcPts val="1600"/>
              </a:spcBef>
              <a:spcAft>
                <a:spcPts val="0"/>
              </a:spcAft>
              <a:buClr>
                <a:schemeClr val="accent1"/>
              </a:buClr>
              <a:buSzPts val="1400"/>
              <a:buChar char="■"/>
              <a:defRPr>
                <a:solidFill>
                  <a:schemeClr val="accent1"/>
                </a:solidFill>
              </a:defRPr>
            </a:lvl6pPr>
            <a:lvl7pPr indent="-317500" lvl="6" marL="3200400" algn="l">
              <a:lnSpc>
                <a:spcPct val="115000"/>
              </a:lnSpc>
              <a:spcBef>
                <a:spcPts val="1600"/>
              </a:spcBef>
              <a:spcAft>
                <a:spcPts val="0"/>
              </a:spcAft>
              <a:buClr>
                <a:schemeClr val="accent1"/>
              </a:buClr>
              <a:buSzPts val="1400"/>
              <a:buChar char="●"/>
              <a:defRPr>
                <a:solidFill>
                  <a:schemeClr val="accent1"/>
                </a:solidFill>
              </a:defRPr>
            </a:lvl7pPr>
            <a:lvl8pPr indent="-317500" lvl="7" marL="3657600" algn="l">
              <a:lnSpc>
                <a:spcPct val="115000"/>
              </a:lnSpc>
              <a:spcBef>
                <a:spcPts val="1600"/>
              </a:spcBef>
              <a:spcAft>
                <a:spcPts val="0"/>
              </a:spcAft>
              <a:buClr>
                <a:schemeClr val="accent1"/>
              </a:buClr>
              <a:buSzPts val="1400"/>
              <a:buChar char="○"/>
              <a:defRPr>
                <a:solidFill>
                  <a:schemeClr val="accent1"/>
                </a:solidFill>
              </a:defRPr>
            </a:lvl8pPr>
            <a:lvl9pPr indent="-317500" lvl="8" marL="4114800" algn="l">
              <a:lnSpc>
                <a:spcPct val="115000"/>
              </a:lnSpc>
              <a:spcBef>
                <a:spcPts val="1600"/>
              </a:spcBef>
              <a:spcAft>
                <a:spcPts val="1600"/>
              </a:spcAft>
              <a:buClr>
                <a:schemeClr val="accent1"/>
              </a:buClr>
              <a:buSzPts val="1400"/>
              <a:buChar char="■"/>
              <a:defRPr>
                <a:solidFill>
                  <a:schemeClr val="accent1"/>
                </a:solidFill>
              </a:defRPr>
            </a:lvl9pPr>
          </a:lstStyle>
          <a:p/>
        </p:txBody>
      </p:sp>
      <p:sp>
        <p:nvSpPr>
          <p:cNvPr id="92" name="Google Shape;9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3" name="Shape 93"/>
        <p:cNvGrpSpPr/>
        <p:nvPr/>
      </p:nvGrpSpPr>
      <p:grpSpPr>
        <a:xfrm>
          <a:off x="0" y="0"/>
          <a:ext cx="0" cy="0"/>
          <a:chOff x="0" y="0"/>
          <a:chExt cx="0" cy="0"/>
        </a:xfrm>
      </p:grpSpPr>
      <p:sp>
        <p:nvSpPr>
          <p:cNvPr id="94" name="Google Shape;94;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95" name="Google Shape;95;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6" name="Shape 96"/>
        <p:cNvGrpSpPr/>
        <p:nvPr/>
      </p:nvGrpSpPr>
      <p:grpSpPr>
        <a:xfrm>
          <a:off x="0" y="0"/>
          <a:ext cx="0" cy="0"/>
          <a:chOff x="0" y="0"/>
          <a:chExt cx="0" cy="0"/>
        </a:xfrm>
      </p:grpSpPr>
      <p:sp>
        <p:nvSpPr>
          <p:cNvPr id="97" name="Google Shape;97;p24"/>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98" name="Google Shape;98;p24"/>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9" name="Google Shape;9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52" name="Google Shape;52;p1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1600"/>
              </a:spcBef>
              <a:spcAft>
                <a:spcPts val="160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25"/>
          <p:cNvPicPr preferRelativeResize="0"/>
          <p:nvPr/>
        </p:nvPicPr>
        <p:blipFill rotWithShape="1">
          <a:blip r:embed="rId3">
            <a:alphaModFix/>
          </a:blip>
          <a:srcRect b="0" l="0" r="0" t="0"/>
          <a:stretch/>
        </p:blipFill>
        <p:spPr>
          <a:xfrm>
            <a:off x="3072000" y="170525"/>
            <a:ext cx="3000000" cy="1994099"/>
          </a:xfrm>
          <a:prstGeom prst="rect">
            <a:avLst/>
          </a:prstGeom>
          <a:noFill/>
          <a:ln>
            <a:noFill/>
          </a:ln>
        </p:spPr>
      </p:pic>
      <p:sp>
        <p:nvSpPr>
          <p:cNvPr id="105" name="Google Shape;105;p25"/>
          <p:cNvSpPr txBox="1"/>
          <p:nvPr>
            <p:ph type="ctrTitle"/>
          </p:nvPr>
        </p:nvSpPr>
        <p:spPr>
          <a:xfrm>
            <a:off x="512700" y="2220225"/>
            <a:ext cx="8118600" cy="2348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 sz="3000">
                <a:latin typeface="Times New Roman"/>
                <a:ea typeface="Times New Roman"/>
                <a:cs typeface="Times New Roman"/>
                <a:sym typeface="Times New Roman"/>
              </a:rPr>
              <a:t>Department of Information Technology</a:t>
            </a:r>
            <a:endParaRPr b="1" sz="30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A.P. Shah Institute of Technology</a:t>
            </a:r>
            <a:endParaRPr sz="24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G.B.Road,Kasarvadavli, Thane(W), Mumbai-400615</a:t>
            </a:r>
            <a:endParaRPr sz="24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rPr lang="en" sz="2400">
                <a:latin typeface="Times New Roman"/>
                <a:ea typeface="Times New Roman"/>
                <a:cs typeface="Times New Roman"/>
                <a:sym typeface="Times New Roman"/>
              </a:rPr>
              <a:t>UNIVERSITY OF MUMBAI</a:t>
            </a:r>
            <a:endParaRPr sz="24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rPr lang="en" sz="2400">
                <a:latin typeface="Times New Roman"/>
                <a:ea typeface="Times New Roman"/>
                <a:cs typeface="Times New Roman"/>
                <a:sym typeface="Times New Roman"/>
              </a:rPr>
              <a:t>Academic Year 2019-2020</a:t>
            </a:r>
            <a:endParaRPr sz="2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1.5 Scope</a:t>
            </a:r>
            <a:endParaRPr b="1">
              <a:latin typeface="Times New Roman"/>
              <a:ea typeface="Times New Roman"/>
              <a:cs typeface="Times New Roman"/>
              <a:sym typeface="Times New Roman"/>
            </a:endParaRPr>
          </a:p>
        </p:txBody>
      </p:sp>
      <p:sp>
        <p:nvSpPr>
          <p:cNvPr id="160" name="Google Shape;160;p34"/>
          <p:cNvSpPr txBox="1"/>
          <p:nvPr>
            <p:ph idx="1" type="body"/>
          </p:nvPr>
        </p:nvSpPr>
        <p:spPr>
          <a:xfrm>
            <a:off x="281429" y="1058225"/>
            <a:ext cx="8520600" cy="3397200"/>
          </a:xfrm>
          <a:prstGeom prst="rect">
            <a:avLst/>
          </a:prstGeom>
          <a:noFill/>
          <a:ln>
            <a:noFill/>
          </a:ln>
        </p:spPr>
        <p:txBody>
          <a:bodyPr anchorCtr="0" anchor="t" bIns="91425" lIns="91425" spcFirstLastPara="1" rIns="91425" wrap="square" tIns="91425">
            <a:noAutofit/>
          </a:bodyPr>
          <a:lstStyle/>
          <a:p>
            <a:pPr indent="-342900" lvl="0" marL="342900" rtl="0" algn="l">
              <a:lnSpc>
                <a:spcPct val="150000"/>
              </a:lnSpc>
              <a:spcBef>
                <a:spcPts val="0"/>
              </a:spcBef>
              <a:spcAft>
                <a:spcPts val="0"/>
              </a:spcAft>
              <a:buSzPts val="1800"/>
              <a:buFont typeface="Arial"/>
              <a:buChar char="❖"/>
            </a:pPr>
            <a:r>
              <a:rPr lang="en" sz="1400">
                <a:latin typeface="Arial"/>
                <a:ea typeface="Arial"/>
                <a:cs typeface="Arial"/>
                <a:sym typeface="Arial"/>
              </a:rPr>
              <a:t>To create an expeditious banking system .</a:t>
            </a:r>
            <a:endParaRPr/>
          </a:p>
          <a:p>
            <a:pPr indent="-342900" lvl="0" marL="342900" rtl="0" algn="l">
              <a:lnSpc>
                <a:spcPct val="150000"/>
              </a:lnSpc>
              <a:spcBef>
                <a:spcPts val="0"/>
              </a:spcBef>
              <a:spcAft>
                <a:spcPts val="0"/>
              </a:spcAft>
              <a:buSzPts val="1800"/>
              <a:buFont typeface="Arial"/>
              <a:buChar char="❖"/>
            </a:pPr>
            <a:r>
              <a:rPr lang="en" sz="1400">
                <a:latin typeface="Arial"/>
                <a:ea typeface="Arial"/>
                <a:cs typeface="Arial"/>
                <a:sym typeface="Arial"/>
              </a:rPr>
              <a:t>To ensure a decentralized banking transaction for NEFT using block-chain technology.</a:t>
            </a:r>
            <a:endParaRPr/>
          </a:p>
          <a:p>
            <a:pPr indent="-342900" lvl="0" marL="342900" rtl="0" algn="l">
              <a:lnSpc>
                <a:spcPct val="150000"/>
              </a:lnSpc>
              <a:spcBef>
                <a:spcPts val="0"/>
              </a:spcBef>
              <a:spcAft>
                <a:spcPts val="0"/>
              </a:spcAft>
              <a:buSzPts val="1800"/>
              <a:buFont typeface="Arial"/>
              <a:buChar char="❖"/>
            </a:pPr>
            <a:r>
              <a:rPr lang="en" sz="1400">
                <a:latin typeface="Arial"/>
                <a:ea typeface="Arial"/>
                <a:cs typeface="Arial"/>
                <a:sym typeface="Arial"/>
              </a:rPr>
              <a:t>Create a banking prototype for user interface for connecting the user to the backend processing.</a:t>
            </a:r>
            <a:endParaRPr/>
          </a:p>
          <a:p>
            <a:pPr indent="-342900" lvl="0" marL="342900" rtl="0" algn="l">
              <a:lnSpc>
                <a:spcPct val="115000"/>
              </a:lnSpc>
              <a:spcBef>
                <a:spcPts val="0"/>
              </a:spcBef>
              <a:spcAft>
                <a:spcPts val="0"/>
              </a:spcAft>
              <a:buSzPts val="1800"/>
              <a:buFont typeface="Arial"/>
              <a:buChar char="❖"/>
            </a:pPr>
            <a:r>
              <a:rPr lang="en" sz="1400">
                <a:latin typeface="Arial"/>
                <a:ea typeface="Arial"/>
                <a:cs typeface="Arial"/>
                <a:sym typeface="Arial"/>
              </a:rPr>
              <a:t>To ensure protection of data in transit i.e. inter-block communication by hashing and cryptographic algorithm.</a:t>
            </a:r>
            <a:endParaRPr/>
          </a:p>
          <a:p>
            <a:pPr indent="-342900" lvl="0" marL="342900" rtl="0" algn="l">
              <a:lnSpc>
                <a:spcPct val="115000"/>
              </a:lnSpc>
              <a:spcBef>
                <a:spcPts val="0"/>
              </a:spcBef>
              <a:spcAft>
                <a:spcPts val="0"/>
              </a:spcAft>
              <a:buSzPts val="1800"/>
              <a:buFont typeface="Arial"/>
              <a:buChar char="❖"/>
            </a:pPr>
            <a:r>
              <a:rPr lang="en" sz="1400">
                <a:latin typeface="Arial"/>
                <a:ea typeface="Arial"/>
                <a:cs typeface="Arial"/>
                <a:sym typeface="Arial"/>
              </a:rPr>
              <a:t>To ensure blocks are not bypassed by ensuring checksum matches by the majority in the pool of blocks.</a:t>
            </a:r>
            <a:endParaRPr/>
          </a:p>
          <a:p>
            <a:pPr indent="0" lvl="0" marL="114300" rtl="0" algn="l">
              <a:lnSpc>
                <a:spcPct val="200000"/>
              </a:lnSpc>
              <a:spcBef>
                <a:spcPts val="0"/>
              </a:spcBef>
              <a:spcAft>
                <a:spcPts val="0"/>
              </a:spcAft>
              <a:buSzPts val="1800"/>
              <a:buNone/>
            </a:pPr>
            <a:r>
              <a:rPr lang="en">
                <a:latin typeface="Arial"/>
                <a:ea typeface="Arial"/>
                <a:cs typeface="Arial"/>
                <a:sym typeface="Arial"/>
              </a:rPr>
              <a:t>                                </a:t>
            </a:r>
            <a:endParaRPr>
              <a:latin typeface="Arial"/>
              <a:ea typeface="Arial"/>
              <a:cs typeface="Arial"/>
              <a:sym typeface="Arial"/>
            </a:endParaRPr>
          </a:p>
          <a:p>
            <a:pPr indent="0" lvl="0" marL="114300" rtl="0" algn="l">
              <a:lnSpc>
                <a:spcPct val="200000"/>
              </a:lnSpc>
              <a:spcBef>
                <a:spcPts val="0"/>
              </a:spcBef>
              <a:spcAft>
                <a:spcPts val="0"/>
              </a:spcAft>
              <a:buSzPts val="1800"/>
              <a:buNone/>
            </a:pPr>
            <a:r>
              <a:rPr lang="en">
                <a:latin typeface="Arial"/>
                <a:ea typeface="Arial"/>
                <a:cs typeface="Arial"/>
                <a:sym typeface="Arial"/>
              </a:rPr>
              <a:t>                    </a:t>
            </a:r>
            <a:endParaRPr>
              <a:latin typeface="Arial"/>
              <a:ea typeface="Arial"/>
              <a:cs typeface="Arial"/>
              <a:sym typeface="Arial"/>
            </a:endParaRPr>
          </a:p>
          <a:p>
            <a:pPr indent="0" lvl="0" marL="114300" rtl="0" algn="l">
              <a:lnSpc>
                <a:spcPct val="115000"/>
              </a:lnSpc>
              <a:spcBef>
                <a:spcPts val="0"/>
              </a:spcBef>
              <a:spcAft>
                <a:spcPts val="0"/>
              </a:spcAft>
              <a:buSzPts val="1800"/>
              <a:buNone/>
            </a:pPr>
            <a:r>
              <a:rPr lang="en"/>
              <a:t>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1.6 Technology stack</a:t>
            </a:r>
            <a:endParaRPr b="1">
              <a:latin typeface="Times New Roman"/>
              <a:ea typeface="Times New Roman"/>
              <a:cs typeface="Times New Roman"/>
              <a:sym typeface="Times New Roman"/>
            </a:endParaRPr>
          </a:p>
        </p:txBody>
      </p:sp>
      <p:sp>
        <p:nvSpPr>
          <p:cNvPr id="166" name="Google Shape;166;p35"/>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Software Requirement</a:t>
            </a:r>
            <a:endParaRPr/>
          </a:p>
          <a:p>
            <a:pPr indent="0" lvl="0" marL="114300" rtl="0" algn="l">
              <a:lnSpc>
                <a:spcPct val="115000"/>
              </a:lnSpc>
              <a:spcBef>
                <a:spcPts val="0"/>
              </a:spcBef>
              <a:spcAft>
                <a:spcPts val="0"/>
              </a:spcAft>
              <a:buSzPts val="1800"/>
              <a:buNone/>
            </a:pPr>
            <a:r>
              <a:rPr lang="en"/>
              <a:t>                                                     </a:t>
            </a:r>
            <a:endParaRPr/>
          </a:p>
          <a:p>
            <a:pPr indent="-228600" lvl="0" marL="457200" rtl="0" algn="l">
              <a:lnSpc>
                <a:spcPct val="115000"/>
              </a:lnSpc>
              <a:spcBef>
                <a:spcPts val="0"/>
              </a:spcBef>
              <a:spcAft>
                <a:spcPts val="0"/>
              </a:spcAft>
              <a:buSzPts val="1800"/>
              <a:buNone/>
            </a:pPr>
            <a:r>
              <a:t/>
            </a:r>
            <a:endParaRPr/>
          </a:p>
        </p:txBody>
      </p:sp>
      <p:pic>
        <p:nvPicPr>
          <p:cNvPr id="167" name="Google Shape;167;p35"/>
          <p:cNvPicPr preferRelativeResize="0"/>
          <p:nvPr/>
        </p:nvPicPr>
        <p:blipFill rotWithShape="1">
          <a:blip r:embed="rId3">
            <a:alphaModFix/>
          </a:blip>
          <a:srcRect b="0" l="0" r="0" t="0"/>
          <a:stretch/>
        </p:blipFill>
        <p:spPr>
          <a:xfrm>
            <a:off x="2474092" y="1797462"/>
            <a:ext cx="4195815" cy="21454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1.6 Technology stack</a:t>
            </a:r>
            <a:endParaRPr/>
          </a:p>
        </p:txBody>
      </p:sp>
      <p:sp>
        <p:nvSpPr>
          <p:cNvPr id="173" name="Google Shape;173;p36"/>
          <p:cNvSpPr txBox="1"/>
          <p:nvPr>
            <p:ph idx="4294967295"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Hardware Requirement</a:t>
            </a:r>
            <a:endParaRPr/>
          </a:p>
          <a:p>
            <a:pPr indent="0" lvl="0" marL="114300" rtl="0" algn="l">
              <a:lnSpc>
                <a:spcPct val="115000"/>
              </a:lnSpc>
              <a:spcBef>
                <a:spcPts val="0"/>
              </a:spcBef>
              <a:spcAft>
                <a:spcPts val="0"/>
              </a:spcAft>
              <a:buSzPts val="1800"/>
              <a:buNone/>
            </a:pPr>
            <a:r>
              <a:t/>
            </a:r>
            <a:endParaRPr/>
          </a:p>
        </p:txBody>
      </p:sp>
      <p:pic>
        <p:nvPicPr>
          <p:cNvPr descr="A screenshot of a cell phone&#10;&#10;Description automatically generated" id="174" name="Google Shape;174;p36"/>
          <p:cNvPicPr preferRelativeResize="0"/>
          <p:nvPr/>
        </p:nvPicPr>
        <p:blipFill rotWithShape="1">
          <a:blip r:embed="rId3">
            <a:alphaModFix/>
          </a:blip>
          <a:srcRect b="0" l="0" r="0" t="0"/>
          <a:stretch/>
        </p:blipFill>
        <p:spPr>
          <a:xfrm>
            <a:off x="1653663" y="1823600"/>
            <a:ext cx="5836675" cy="2275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1.6 Technology stack</a:t>
            </a:r>
            <a:endParaRPr/>
          </a:p>
        </p:txBody>
      </p:sp>
      <p:pic>
        <p:nvPicPr>
          <p:cNvPr id="180" name="Google Shape;180;p37"/>
          <p:cNvPicPr preferRelativeResize="0"/>
          <p:nvPr/>
        </p:nvPicPr>
        <p:blipFill rotWithShape="1">
          <a:blip r:embed="rId3">
            <a:alphaModFix/>
          </a:blip>
          <a:srcRect b="0" l="0" r="0" t="0"/>
          <a:stretch/>
        </p:blipFill>
        <p:spPr>
          <a:xfrm>
            <a:off x="1276950" y="1470275"/>
            <a:ext cx="6590100" cy="2769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1.7 Benefits for environment &amp; Society</a:t>
            </a:r>
            <a:endParaRPr b="1">
              <a:latin typeface="Times New Roman"/>
              <a:ea typeface="Times New Roman"/>
              <a:cs typeface="Times New Roman"/>
              <a:sym typeface="Times New Roman"/>
            </a:endParaRPr>
          </a:p>
        </p:txBody>
      </p:sp>
      <p:sp>
        <p:nvSpPr>
          <p:cNvPr id="186" name="Google Shape;186;p38"/>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400">
                <a:latin typeface="Arial"/>
                <a:ea typeface="Arial"/>
                <a:cs typeface="Arial"/>
                <a:sym typeface="Arial"/>
              </a:rPr>
              <a:t>Our project is an efficient solution for bypassing human intervention and control in banking sector to make it reliable and secure.</a:t>
            </a:r>
            <a:endParaRPr/>
          </a:p>
          <a:p>
            <a:pPr indent="-342900" lvl="0" marL="457200" rtl="0" algn="l">
              <a:lnSpc>
                <a:spcPct val="115000"/>
              </a:lnSpc>
              <a:spcBef>
                <a:spcPts val="0"/>
              </a:spcBef>
              <a:spcAft>
                <a:spcPts val="0"/>
              </a:spcAft>
              <a:buSzPts val="1800"/>
              <a:buChar char="❖"/>
            </a:pPr>
            <a:r>
              <a:rPr lang="en" sz="1400">
                <a:latin typeface="Arial"/>
                <a:ea typeface="Arial"/>
                <a:cs typeface="Arial"/>
                <a:sym typeface="Arial"/>
              </a:rPr>
              <a:t>The project will ensure decentralized transfer of funds.</a:t>
            </a:r>
            <a:endParaRPr/>
          </a:p>
          <a:p>
            <a:pPr indent="-342900" lvl="0" marL="457200" rtl="0" algn="l">
              <a:lnSpc>
                <a:spcPct val="115000"/>
              </a:lnSpc>
              <a:spcBef>
                <a:spcPts val="0"/>
              </a:spcBef>
              <a:spcAft>
                <a:spcPts val="0"/>
              </a:spcAft>
              <a:buSzPts val="1800"/>
              <a:buChar char="❖"/>
            </a:pPr>
            <a:r>
              <a:rPr lang="en" sz="1400">
                <a:latin typeface="Arial"/>
                <a:ea typeface="Arial"/>
                <a:cs typeface="Arial"/>
                <a:sym typeface="Arial"/>
              </a:rPr>
              <a:t>Frauds and huge loans sanction can be done away with our perception of a solution using Blockchain which makes it free of manual intervention.                                  </a:t>
            </a:r>
            <a:endParaRPr sz="1400">
              <a:latin typeface="Arial"/>
              <a:ea typeface="Arial"/>
              <a:cs typeface="Arial"/>
              <a:sym typeface="Arial"/>
            </a:endParaRPr>
          </a:p>
          <a:p>
            <a:pPr indent="0" lvl="0" marL="114300" rtl="0" algn="l">
              <a:lnSpc>
                <a:spcPct val="115000"/>
              </a:lnSpc>
              <a:spcBef>
                <a:spcPts val="0"/>
              </a:spcBef>
              <a:spcAft>
                <a:spcPts val="0"/>
              </a:spcAft>
              <a:buSzPts val="1800"/>
              <a:buNone/>
            </a:pPr>
            <a:r>
              <a:rPr lang="en" sz="1400">
                <a:latin typeface="Arial"/>
                <a:ea typeface="Arial"/>
                <a:cs typeface="Arial"/>
                <a:sym typeface="Arial"/>
              </a:rPr>
              <a:t>                            </a:t>
            </a:r>
            <a:endParaRPr sz="1400">
              <a:latin typeface="Arial"/>
              <a:ea typeface="Arial"/>
              <a:cs typeface="Arial"/>
              <a:sym typeface="Arial"/>
            </a:endParaRPr>
          </a:p>
          <a:p>
            <a:pPr indent="0" lvl="0" marL="114300" rtl="0" algn="l">
              <a:lnSpc>
                <a:spcPct val="115000"/>
              </a:lnSpc>
              <a:spcBef>
                <a:spcPts val="0"/>
              </a:spcBef>
              <a:spcAft>
                <a:spcPts val="0"/>
              </a:spcAft>
              <a:buSzPts val="1800"/>
              <a:buNone/>
            </a:pPr>
            <a:r>
              <a:rPr lang="en"/>
              <a:t>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pic>
        <p:nvPicPr>
          <p:cNvPr id="191" name="Google Shape;191;p39"/>
          <p:cNvPicPr preferRelativeResize="0"/>
          <p:nvPr/>
        </p:nvPicPr>
        <p:blipFill rotWithShape="1">
          <a:blip r:embed="rId3">
            <a:alphaModFix/>
          </a:blip>
          <a:srcRect b="0" l="0" r="0" t="0"/>
          <a:stretch/>
        </p:blipFill>
        <p:spPr>
          <a:xfrm>
            <a:off x="61050" y="703937"/>
            <a:ext cx="9021901" cy="3735626"/>
          </a:xfrm>
          <a:prstGeom prst="rect">
            <a:avLst/>
          </a:prstGeom>
          <a:noFill/>
          <a:ln>
            <a:noFill/>
          </a:ln>
        </p:spPr>
      </p:pic>
      <p:sp>
        <p:nvSpPr>
          <p:cNvPr id="192" name="Google Shape;192;p39"/>
          <p:cNvSpPr txBox="1"/>
          <p:nvPr/>
        </p:nvSpPr>
        <p:spPr>
          <a:xfrm>
            <a:off x="1782000" y="128825"/>
            <a:ext cx="5580000" cy="48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2300" u="none" cap="none" strike="noStrike">
                <a:solidFill>
                  <a:schemeClr val="dk1"/>
                </a:solidFill>
                <a:latin typeface="Old Standard TT"/>
                <a:ea typeface="Old Standard TT"/>
                <a:cs typeface="Old Standard TT"/>
                <a:sym typeface="Old Standard TT"/>
              </a:rPr>
              <a:t>Gantt Chart &amp; Project Timeline Chart</a:t>
            </a:r>
            <a:endParaRPr b="1" i="0" sz="2300" u="none" cap="none" strike="noStrike">
              <a:solidFill>
                <a:schemeClr val="dk1"/>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40"/>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
        <p:nvSpPr>
          <p:cNvPr id="198" name="Google Shape;198;p40"/>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4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2.1 Proposed System</a:t>
            </a:r>
            <a:endParaRPr b="1">
              <a:latin typeface="Times New Roman"/>
              <a:ea typeface="Times New Roman"/>
              <a:cs typeface="Times New Roman"/>
              <a:sym typeface="Times New Roman"/>
            </a:endParaRPr>
          </a:p>
        </p:txBody>
      </p:sp>
      <p:sp>
        <p:nvSpPr>
          <p:cNvPr id="204" name="Google Shape;204;p4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400">
                <a:latin typeface="Arial"/>
                <a:ea typeface="Arial"/>
                <a:cs typeface="Arial"/>
                <a:sym typeface="Arial"/>
              </a:rPr>
              <a:t>The web application will help the bank users to perform the banking transaction more securely and with faster response by eliminating the third parties and the concept of blockchain technology is used which is very power full as compare to other modern world technology. </a:t>
            </a:r>
            <a:endParaRPr/>
          </a:p>
          <a:p>
            <a:pPr indent="-342900" lvl="0" marL="457200" rtl="0" algn="l">
              <a:lnSpc>
                <a:spcPct val="115000"/>
              </a:lnSpc>
              <a:spcBef>
                <a:spcPts val="0"/>
              </a:spcBef>
              <a:spcAft>
                <a:spcPts val="0"/>
              </a:spcAft>
              <a:buSzPts val="1800"/>
              <a:buChar char="●"/>
            </a:pPr>
            <a:r>
              <a:rPr lang="en" sz="1400">
                <a:latin typeface="Arial"/>
                <a:ea typeface="Arial"/>
                <a:cs typeface="Arial"/>
                <a:sym typeface="Arial"/>
              </a:rPr>
              <a:t>The system includes two main modules User, Admin. </a:t>
            </a:r>
            <a:endParaRPr/>
          </a:p>
          <a:p>
            <a:pPr indent="-342900" lvl="0" marL="457200" rtl="0" algn="l">
              <a:lnSpc>
                <a:spcPct val="115000"/>
              </a:lnSpc>
              <a:spcBef>
                <a:spcPts val="0"/>
              </a:spcBef>
              <a:spcAft>
                <a:spcPts val="0"/>
              </a:spcAft>
              <a:buSzPts val="1800"/>
              <a:buChar char="●"/>
            </a:pPr>
            <a:r>
              <a:rPr lang="en" sz="1400">
                <a:latin typeface="Arial"/>
                <a:ea typeface="Arial"/>
                <a:cs typeface="Arial"/>
                <a:sym typeface="Arial"/>
              </a:rPr>
              <a:t>User module contains sub-modules such as money transfer, OTP generation, My statement, Add beneficiary. </a:t>
            </a:r>
            <a:endParaRPr/>
          </a:p>
          <a:p>
            <a:pPr indent="-342900" lvl="0" marL="457200" rtl="0" algn="l">
              <a:lnSpc>
                <a:spcPct val="115000"/>
              </a:lnSpc>
              <a:spcBef>
                <a:spcPts val="0"/>
              </a:spcBef>
              <a:spcAft>
                <a:spcPts val="0"/>
              </a:spcAft>
              <a:buSzPts val="1800"/>
              <a:buChar char="●"/>
            </a:pPr>
            <a:r>
              <a:rPr lang="en" sz="1400">
                <a:latin typeface="Arial"/>
                <a:ea typeface="Arial"/>
                <a:cs typeface="Arial"/>
                <a:sym typeface="Arial"/>
              </a:rPr>
              <a:t>Admin module has viewing of all of the user request and add branch</a:t>
            </a:r>
            <a:r>
              <a:rPr lang="en"/>
              <a:t>.                                           </a:t>
            </a:r>
            <a:endParaRPr/>
          </a:p>
          <a:p>
            <a:pPr indent="0" lvl="0" marL="114300" rtl="0" algn="l">
              <a:lnSpc>
                <a:spcPct val="115000"/>
              </a:lnSpc>
              <a:spcBef>
                <a:spcPts val="0"/>
              </a:spcBef>
              <a:spcAft>
                <a:spcPts val="0"/>
              </a:spcAft>
              <a:buSzPts val="1800"/>
              <a:buNone/>
            </a:pPr>
            <a:r>
              <a:rPr lang="en"/>
              <a:t>                              </a:t>
            </a:r>
            <a:endParaRPr/>
          </a:p>
          <a:p>
            <a:pPr indent="0" lvl="0" marL="114300" rtl="0" algn="l">
              <a:lnSpc>
                <a:spcPct val="115000"/>
              </a:lnSpc>
              <a:spcBef>
                <a:spcPts val="0"/>
              </a:spcBef>
              <a:spcAft>
                <a:spcPts val="0"/>
              </a:spcAft>
              <a:buSzPts val="1800"/>
              <a:buNone/>
            </a:pPr>
            <a:r>
              <a:rPr lang="en"/>
              <a:t>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id="209" name="Google Shape;209;p42"/>
          <p:cNvPicPr preferRelativeResize="0"/>
          <p:nvPr/>
        </p:nvPicPr>
        <p:blipFill rotWithShape="1">
          <a:blip r:embed="rId3">
            <a:alphaModFix/>
          </a:blip>
          <a:srcRect b="0" l="0" r="0" t="0"/>
          <a:stretch/>
        </p:blipFill>
        <p:spPr>
          <a:xfrm>
            <a:off x="371707" y="136733"/>
            <a:ext cx="8031593" cy="487003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4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2.2 Design(Flow Of Modules)</a:t>
            </a:r>
            <a:endParaRPr b="1">
              <a:latin typeface="Times New Roman"/>
              <a:ea typeface="Times New Roman"/>
              <a:cs typeface="Times New Roman"/>
              <a:sym typeface="Times New Roman"/>
            </a:endParaRPr>
          </a:p>
        </p:txBody>
      </p:sp>
      <p:sp>
        <p:nvSpPr>
          <p:cNvPr id="215" name="Google Shape;215;p4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solidFill>
                  <a:srgbClr val="000000"/>
                </a:solidFill>
                <a:latin typeface="Times New Roman"/>
                <a:ea typeface="Times New Roman"/>
                <a:cs typeface="Times New Roman"/>
                <a:sym typeface="Times New Roman"/>
              </a:rPr>
              <a:t>User Module</a:t>
            </a:r>
            <a:endParaRPr>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rPr lang="en"/>
              <a:t>              </a:t>
            </a:r>
            <a:endParaRPr/>
          </a:p>
          <a:p>
            <a:pPr indent="0" lvl="0" marL="114300" rtl="0" algn="l">
              <a:lnSpc>
                <a:spcPct val="115000"/>
              </a:lnSpc>
              <a:spcBef>
                <a:spcPts val="0"/>
              </a:spcBef>
              <a:spcAft>
                <a:spcPts val="0"/>
              </a:spcAft>
              <a:buSzPts val="1800"/>
              <a:buNone/>
            </a:pPr>
            <a:r>
              <a:rPr lang="en"/>
              <a:t>                       </a:t>
            </a:r>
            <a:endParaRPr/>
          </a:p>
          <a:p>
            <a:pPr indent="0" lvl="0" marL="114300" rtl="0" algn="l">
              <a:lnSpc>
                <a:spcPct val="115000"/>
              </a:lnSpc>
              <a:spcBef>
                <a:spcPts val="0"/>
              </a:spcBef>
              <a:spcAft>
                <a:spcPts val="0"/>
              </a:spcAft>
              <a:buSzPts val="1800"/>
              <a:buNone/>
            </a:pPr>
            <a:r>
              <a:rPr lang="en"/>
              <a:t>                </a:t>
            </a:r>
            <a:endParaRPr/>
          </a:p>
          <a:p>
            <a:pPr indent="-228600" lvl="0" marL="457200" rtl="0" algn="l">
              <a:lnSpc>
                <a:spcPct val="115000"/>
              </a:lnSpc>
              <a:spcBef>
                <a:spcPts val="0"/>
              </a:spcBef>
              <a:spcAft>
                <a:spcPts val="0"/>
              </a:spcAft>
              <a:buSzPts val="1800"/>
              <a:buNone/>
            </a:pPr>
            <a:r>
              <a:t/>
            </a:r>
            <a:endParaRPr/>
          </a:p>
        </p:txBody>
      </p:sp>
      <p:pic>
        <p:nvPicPr>
          <p:cNvPr id="216" name="Google Shape;216;p43"/>
          <p:cNvPicPr preferRelativeResize="0"/>
          <p:nvPr/>
        </p:nvPicPr>
        <p:blipFill rotWithShape="1">
          <a:blip r:embed="rId3">
            <a:alphaModFix/>
          </a:blip>
          <a:srcRect b="0" l="0" r="0" t="0"/>
          <a:stretch/>
        </p:blipFill>
        <p:spPr>
          <a:xfrm>
            <a:off x="683940" y="1583472"/>
            <a:ext cx="7208371" cy="32618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6"/>
          <p:cNvSpPr txBox="1"/>
          <p:nvPr>
            <p:ph type="ctrTitle"/>
          </p:nvPr>
        </p:nvSpPr>
        <p:spPr>
          <a:xfrm>
            <a:off x="512700" y="275500"/>
            <a:ext cx="8118600" cy="476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                                                    A Project Report on</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b="1" lang="en" sz="2400">
                <a:latin typeface="Times New Roman"/>
                <a:ea typeface="Times New Roman"/>
                <a:cs typeface="Times New Roman"/>
                <a:sym typeface="Times New Roman"/>
              </a:rPr>
              <a:t>Expeditious Banking using Blockchain Technology</a:t>
            </a:r>
            <a:endParaRPr b="1" sz="24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Submitted in partial fulfillment of the degree of</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Bachelor of Engineering(Sem-7)</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br>
              <a:rPr lang="en" sz="1800">
                <a:latin typeface="Times New Roman"/>
                <a:ea typeface="Times New Roman"/>
                <a:cs typeface="Times New Roman"/>
                <a:sym typeface="Times New Roman"/>
              </a:rPr>
            </a:br>
            <a:r>
              <a:rPr lang="en" sz="1800">
                <a:latin typeface="Times New Roman"/>
                <a:ea typeface="Times New Roman"/>
                <a:cs typeface="Times New Roman"/>
                <a:sym typeface="Times New Roman"/>
              </a:rPr>
              <a:t>in</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b="1" lang="en" sz="1800">
                <a:latin typeface="Times New Roman"/>
                <a:ea typeface="Times New Roman"/>
                <a:cs typeface="Times New Roman"/>
                <a:sym typeface="Times New Roman"/>
              </a:rPr>
              <a:t>INFORMATION TECHNOLOGY</a:t>
            </a:r>
            <a:endParaRPr b="1"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br>
              <a:rPr lang="en" sz="1800">
                <a:latin typeface="Times New Roman"/>
                <a:ea typeface="Times New Roman"/>
                <a:cs typeface="Times New Roman"/>
                <a:sym typeface="Times New Roman"/>
              </a:rPr>
            </a:br>
            <a:r>
              <a:rPr lang="en" sz="1800">
                <a:latin typeface="Times New Roman"/>
                <a:ea typeface="Times New Roman"/>
                <a:cs typeface="Times New Roman"/>
                <a:sym typeface="Times New Roman"/>
              </a:rPr>
              <a:t>By</a:t>
            </a:r>
            <a:br>
              <a:rPr lang="en" sz="1800">
                <a:latin typeface="Times New Roman"/>
                <a:ea typeface="Times New Roman"/>
                <a:cs typeface="Times New Roman"/>
                <a:sym typeface="Times New Roman"/>
              </a:rPr>
            </a:br>
            <a:r>
              <a:rPr lang="en" sz="1800">
                <a:latin typeface="Times New Roman"/>
                <a:ea typeface="Times New Roman"/>
                <a:cs typeface="Times New Roman"/>
                <a:sym typeface="Times New Roman"/>
              </a:rPr>
              <a:t>Varsha Naik(16104054)</a:t>
            </a:r>
            <a:br>
              <a:rPr lang="en" sz="1800">
                <a:latin typeface="Times New Roman"/>
                <a:ea typeface="Times New Roman"/>
                <a:cs typeface="Times New Roman"/>
                <a:sym typeface="Times New Roman"/>
              </a:rPr>
            </a:br>
            <a:r>
              <a:rPr lang="en" sz="1800">
                <a:latin typeface="Times New Roman"/>
                <a:ea typeface="Times New Roman"/>
                <a:cs typeface="Times New Roman"/>
                <a:sym typeface="Times New Roman"/>
              </a:rPr>
              <a:t>Riya Pejawar(16104040)</a:t>
            </a:r>
            <a:br>
              <a:rPr lang="en" sz="1800">
                <a:latin typeface="Times New Roman"/>
                <a:ea typeface="Times New Roman"/>
                <a:cs typeface="Times New Roman"/>
                <a:sym typeface="Times New Roman"/>
              </a:rPr>
            </a:br>
            <a:r>
              <a:rPr lang="en" sz="1800">
                <a:latin typeface="Times New Roman"/>
                <a:ea typeface="Times New Roman"/>
                <a:cs typeface="Times New Roman"/>
                <a:sym typeface="Times New Roman"/>
              </a:rPr>
              <a:t>Rishabh Singh(14104017)</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Under the Guidance of</a:t>
            </a:r>
            <a:br>
              <a:rPr lang="en" sz="1800">
                <a:latin typeface="Times New Roman"/>
                <a:ea typeface="Times New Roman"/>
                <a:cs typeface="Times New Roman"/>
                <a:sym typeface="Times New Roman"/>
              </a:rPr>
            </a:br>
            <a:r>
              <a:rPr lang="en" sz="1800">
                <a:latin typeface="Times New Roman"/>
                <a:ea typeface="Times New Roman"/>
                <a:cs typeface="Times New Roman"/>
                <a:sym typeface="Times New Roman"/>
              </a:rPr>
              <a:t>Prof. Anagha Aher</a:t>
            </a:r>
            <a:br>
              <a:rPr lang="en" sz="1800">
                <a:latin typeface="Times New Roman"/>
                <a:ea typeface="Times New Roman"/>
                <a:cs typeface="Times New Roman"/>
                <a:sym typeface="Times New Roman"/>
              </a:rPr>
            </a:br>
            <a:r>
              <a:rPr lang="en" sz="1800">
                <a:latin typeface="Times New Roman"/>
                <a:ea typeface="Times New Roman"/>
                <a:cs typeface="Times New Roman"/>
                <a:sym typeface="Times New Roman"/>
              </a:rPr>
              <a:t>Prof. Sneha Kanchan</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4200"/>
              <a:buNone/>
            </a:pPr>
            <a:r>
              <a:t/>
            </a:r>
            <a:endParaRPr sz="1800"/>
          </a:p>
          <a:p>
            <a:pPr indent="0" lvl="0" marL="0" rtl="0" algn="l">
              <a:lnSpc>
                <a:spcPct val="100000"/>
              </a:lnSpc>
              <a:spcBef>
                <a:spcPts val="0"/>
              </a:spcBef>
              <a:spcAft>
                <a:spcPts val="0"/>
              </a:spcAft>
              <a:buSzPts val="4200"/>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4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2.2 Design(Flow Of Modules)</a:t>
            </a:r>
            <a:endParaRPr/>
          </a:p>
        </p:txBody>
      </p:sp>
      <p:sp>
        <p:nvSpPr>
          <p:cNvPr id="222" name="Google Shape;222;p44"/>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latin typeface="Times New Roman"/>
                <a:ea typeface="Times New Roman"/>
                <a:cs typeface="Times New Roman"/>
                <a:sym typeface="Times New Roman"/>
              </a:rPr>
              <a:t>Admin Module</a:t>
            </a:r>
            <a:endParaRPr/>
          </a:p>
          <a:p>
            <a:pPr indent="0" lvl="0" marL="114300" rtl="0" algn="l">
              <a:lnSpc>
                <a:spcPct val="115000"/>
              </a:lnSpc>
              <a:spcBef>
                <a:spcPts val="0"/>
              </a:spcBef>
              <a:spcAft>
                <a:spcPts val="0"/>
              </a:spcAft>
              <a:buSzPts val="1800"/>
              <a:buNone/>
            </a:pPr>
            <a:r>
              <a:t/>
            </a:r>
            <a:endParaRPr/>
          </a:p>
        </p:txBody>
      </p:sp>
      <p:pic>
        <p:nvPicPr>
          <p:cNvPr id="223" name="Google Shape;223;p44"/>
          <p:cNvPicPr preferRelativeResize="0"/>
          <p:nvPr/>
        </p:nvPicPr>
        <p:blipFill rotWithShape="1">
          <a:blip r:embed="rId3">
            <a:alphaModFix/>
          </a:blip>
          <a:srcRect b="0" l="0" r="0" t="0"/>
          <a:stretch/>
        </p:blipFill>
        <p:spPr>
          <a:xfrm>
            <a:off x="1011043" y="1561170"/>
            <a:ext cx="6767005" cy="348913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4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2.2 Design(Flow Of Modules)</a:t>
            </a:r>
            <a:endParaRPr/>
          </a:p>
        </p:txBody>
      </p:sp>
      <p:sp>
        <p:nvSpPr>
          <p:cNvPr id="229" name="Google Shape;229;p45"/>
          <p:cNvSpPr txBox="1"/>
          <p:nvPr>
            <p:ph idx="1" type="body"/>
          </p:nvPr>
        </p:nvSpPr>
        <p:spPr>
          <a:xfrm>
            <a:off x="311700" y="1058225"/>
            <a:ext cx="8520600" cy="3397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latin typeface="Times New Roman"/>
                <a:ea typeface="Times New Roman"/>
                <a:cs typeface="Times New Roman"/>
                <a:sym typeface="Times New Roman"/>
              </a:rPr>
              <a:t>Block-chain Module</a:t>
            </a:r>
            <a:endParaRPr/>
          </a:p>
          <a:p>
            <a:pPr indent="0" lvl="0" marL="114300" rtl="0" algn="l">
              <a:lnSpc>
                <a:spcPct val="115000"/>
              </a:lnSpc>
              <a:spcBef>
                <a:spcPts val="0"/>
              </a:spcBef>
              <a:spcAft>
                <a:spcPts val="0"/>
              </a:spcAft>
              <a:buSzPts val="1800"/>
              <a:buNone/>
            </a:pPr>
            <a:r>
              <a:t/>
            </a:r>
            <a:endParaRPr/>
          </a:p>
        </p:txBody>
      </p:sp>
      <p:pic>
        <p:nvPicPr>
          <p:cNvPr id="230" name="Google Shape;230;p45"/>
          <p:cNvPicPr preferRelativeResize="0"/>
          <p:nvPr/>
        </p:nvPicPr>
        <p:blipFill rotWithShape="1">
          <a:blip r:embed="rId3">
            <a:alphaModFix/>
          </a:blip>
          <a:srcRect b="0" l="0" r="0" t="0"/>
          <a:stretch/>
        </p:blipFill>
        <p:spPr>
          <a:xfrm>
            <a:off x="1226839" y="1524000"/>
            <a:ext cx="6690322" cy="347662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2.2 Design(Flow Of Modules)</a:t>
            </a:r>
            <a:endParaRPr/>
          </a:p>
        </p:txBody>
      </p:sp>
      <p:sp>
        <p:nvSpPr>
          <p:cNvPr id="236" name="Google Shape;236;p46"/>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latin typeface="Times New Roman"/>
                <a:ea typeface="Times New Roman"/>
                <a:cs typeface="Times New Roman"/>
                <a:sym typeface="Times New Roman"/>
              </a:rPr>
              <a:t>Security Module</a:t>
            </a:r>
            <a:endParaRPr/>
          </a:p>
          <a:p>
            <a:pPr indent="0" lvl="0" marL="114300" rtl="0" algn="l">
              <a:lnSpc>
                <a:spcPct val="115000"/>
              </a:lnSpc>
              <a:spcBef>
                <a:spcPts val="0"/>
              </a:spcBef>
              <a:spcAft>
                <a:spcPts val="0"/>
              </a:spcAft>
              <a:buSzPts val="1800"/>
              <a:buNone/>
            </a:pPr>
            <a:r>
              <a:t/>
            </a:r>
            <a:endParaRPr/>
          </a:p>
        </p:txBody>
      </p:sp>
      <p:pic>
        <p:nvPicPr>
          <p:cNvPr id="237" name="Google Shape;237;p46"/>
          <p:cNvPicPr preferRelativeResize="0"/>
          <p:nvPr/>
        </p:nvPicPr>
        <p:blipFill rotWithShape="1">
          <a:blip r:embed="rId3">
            <a:alphaModFix/>
          </a:blip>
          <a:srcRect b="0" l="0" r="0" t="0"/>
          <a:stretch/>
        </p:blipFill>
        <p:spPr>
          <a:xfrm>
            <a:off x="1204330" y="1531433"/>
            <a:ext cx="6343379" cy="347660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2.2 Design(Flow Of Modules)</a:t>
            </a:r>
            <a:endParaRPr/>
          </a:p>
        </p:txBody>
      </p:sp>
      <p:pic>
        <p:nvPicPr>
          <p:cNvPr id="243" name="Google Shape;243;p47"/>
          <p:cNvPicPr preferRelativeResize="0"/>
          <p:nvPr/>
        </p:nvPicPr>
        <p:blipFill rotWithShape="1">
          <a:blip r:embed="rId3">
            <a:alphaModFix/>
          </a:blip>
          <a:srcRect b="0" l="0" r="0" t="0"/>
          <a:stretch/>
        </p:blipFill>
        <p:spPr>
          <a:xfrm>
            <a:off x="618750" y="1110850"/>
            <a:ext cx="7906501" cy="3780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pic>
        <p:nvPicPr>
          <p:cNvPr id="248" name="Google Shape;248;p48"/>
          <p:cNvPicPr preferRelativeResize="0"/>
          <p:nvPr/>
        </p:nvPicPr>
        <p:blipFill rotWithShape="1">
          <a:blip r:embed="rId3">
            <a:alphaModFix/>
          </a:blip>
          <a:srcRect b="0" l="0" r="0" t="0"/>
          <a:stretch/>
        </p:blipFill>
        <p:spPr>
          <a:xfrm>
            <a:off x="375925" y="1086202"/>
            <a:ext cx="4050601" cy="3584451"/>
          </a:xfrm>
          <a:prstGeom prst="rect">
            <a:avLst/>
          </a:prstGeom>
          <a:noFill/>
          <a:ln>
            <a:noFill/>
          </a:ln>
        </p:spPr>
      </p:pic>
      <p:pic>
        <p:nvPicPr>
          <p:cNvPr id="249" name="Google Shape;249;p48"/>
          <p:cNvPicPr preferRelativeResize="0"/>
          <p:nvPr/>
        </p:nvPicPr>
        <p:blipFill rotWithShape="1">
          <a:blip r:embed="rId4">
            <a:alphaModFix/>
          </a:blip>
          <a:srcRect b="0" l="0" r="0" t="0"/>
          <a:stretch/>
        </p:blipFill>
        <p:spPr>
          <a:xfrm>
            <a:off x="4815425" y="1086199"/>
            <a:ext cx="3482999" cy="3522975"/>
          </a:xfrm>
          <a:prstGeom prst="rect">
            <a:avLst/>
          </a:prstGeom>
          <a:noFill/>
          <a:ln>
            <a:noFill/>
          </a:ln>
        </p:spPr>
      </p:pic>
      <p:sp>
        <p:nvSpPr>
          <p:cNvPr id="250" name="Google Shape;250;p48"/>
          <p:cNvSpPr txBox="1"/>
          <p:nvPr/>
        </p:nvSpPr>
        <p:spPr>
          <a:xfrm>
            <a:off x="3054450" y="4713250"/>
            <a:ext cx="3035100" cy="368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Old Standard TT"/>
              <a:ea typeface="Old Standard TT"/>
              <a:cs typeface="Old Standard TT"/>
              <a:sym typeface="Old Standard TT"/>
            </a:endParaRPr>
          </a:p>
        </p:txBody>
      </p:sp>
      <p:sp>
        <p:nvSpPr>
          <p:cNvPr id="251" name="Google Shape;251;p4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2.3 Description of Use-Case</a:t>
            </a:r>
            <a:endParaRPr b="1">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pic>
        <p:nvPicPr>
          <p:cNvPr id="256" name="Google Shape;256;p49"/>
          <p:cNvPicPr preferRelativeResize="0"/>
          <p:nvPr/>
        </p:nvPicPr>
        <p:blipFill rotWithShape="1">
          <a:blip r:embed="rId3">
            <a:alphaModFix/>
          </a:blip>
          <a:srcRect b="0" l="0" r="0" t="0"/>
          <a:stretch/>
        </p:blipFill>
        <p:spPr>
          <a:xfrm>
            <a:off x="1097738" y="1441800"/>
            <a:ext cx="6948524" cy="3627076"/>
          </a:xfrm>
          <a:prstGeom prst="rect">
            <a:avLst/>
          </a:prstGeom>
          <a:noFill/>
          <a:ln>
            <a:noFill/>
          </a:ln>
        </p:spPr>
      </p:pic>
      <p:sp>
        <p:nvSpPr>
          <p:cNvPr id="257" name="Google Shape;257;p49"/>
          <p:cNvSpPr txBox="1"/>
          <p:nvPr/>
        </p:nvSpPr>
        <p:spPr>
          <a:xfrm>
            <a:off x="2511450" y="4700475"/>
            <a:ext cx="4121100" cy="36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Old Standard TT"/>
              <a:ea typeface="Old Standard TT"/>
              <a:cs typeface="Old Standard TT"/>
              <a:sym typeface="Old Standard TT"/>
            </a:endParaRPr>
          </a:p>
        </p:txBody>
      </p:sp>
      <p:sp>
        <p:nvSpPr>
          <p:cNvPr id="258" name="Google Shape;258;p4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2.4 Activity Diagram</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pic>
        <p:nvPicPr>
          <p:cNvPr id="263" name="Google Shape;263;p50"/>
          <p:cNvPicPr preferRelativeResize="0"/>
          <p:nvPr/>
        </p:nvPicPr>
        <p:blipFill rotWithShape="1">
          <a:blip r:embed="rId3">
            <a:alphaModFix/>
          </a:blip>
          <a:srcRect b="0" l="0" r="0" t="0"/>
          <a:stretch/>
        </p:blipFill>
        <p:spPr>
          <a:xfrm>
            <a:off x="1607050" y="1166075"/>
            <a:ext cx="5929875" cy="3977425"/>
          </a:xfrm>
          <a:prstGeom prst="rect">
            <a:avLst/>
          </a:prstGeom>
          <a:noFill/>
          <a:ln>
            <a:noFill/>
          </a:ln>
        </p:spPr>
      </p:pic>
      <p:sp>
        <p:nvSpPr>
          <p:cNvPr id="264" name="Google Shape;264;p50"/>
          <p:cNvSpPr txBox="1"/>
          <p:nvPr/>
        </p:nvSpPr>
        <p:spPr>
          <a:xfrm>
            <a:off x="2889450" y="4660050"/>
            <a:ext cx="3365100" cy="381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Old Standard TT"/>
              <a:ea typeface="Old Standard TT"/>
              <a:cs typeface="Old Standard TT"/>
              <a:sym typeface="Old Standard TT"/>
            </a:endParaRPr>
          </a:p>
        </p:txBody>
      </p:sp>
      <p:sp>
        <p:nvSpPr>
          <p:cNvPr id="265" name="Google Shape;265;p5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2.5 Class Diagram</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pic>
        <p:nvPicPr>
          <p:cNvPr id="270" name="Google Shape;270;p51"/>
          <p:cNvPicPr preferRelativeResize="0"/>
          <p:nvPr/>
        </p:nvPicPr>
        <p:blipFill rotWithShape="1">
          <a:blip r:embed="rId3">
            <a:alphaModFix/>
          </a:blip>
          <a:srcRect b="0" l="0" r="0" t="0"/>
          <a:stretch/>
        </p:blipFill>
        <p:spPr>
          <a:xfrm>
            <a:off x="475786" y="758283"/>
            <a:ext cx="7921445" cy="4221665"/>
          </a:xfrm>
          <a:prstGeom prst="rect">
            <a:avLst/>
          </a:prstGeom>
          <a:noFill/>
          <a:ln>
            <a:noFill/>
          </a:ln>
        </p:spPr>
      </p:pic>
      <p:sp>
        <p:nvSpPr>
          <p:cNvPr id="271" name="Google Shape;271;p51"/>
          <p:cNvSpPr txBox="1"/>
          <p:nvPr>
            <p:ph type="title"/>
          </p:nvPr>
        </p:nvSpPr>
        <p:spPr>
          <a:xfrm>
            <a:off x="161948" y="163552"/>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2.6 </a:t>
            </a:r>
            <a:r>
              <a:rPr b="1" lang="en">
                <a:latin typeface="Times New Roman"/>
                <a:ea typeface="Times New Roman"/>
                <a:cs typeface="Times New Roman"/>
                <a:sym typeface="Times New Roman"/>
              </a:rPr>
              <a:t>Data Flow Model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52"/>
          <p:cNvSpPr txBox="1"/>
          <p:nvPr>
            <p:ph type="title"/>
          </p:nvPr>
        </p:nvSpPr>
        <p:spPr>
          <a:xfrm>
            <a:off x="311700" y="17377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Module-1</a:t>
            </a:r>
            <a:r>
              <a:rPr b="1" lang="en" sz="2400">
                <a:latin typeface="Times New Roman"/>
                <a:ea typeface="Times New Roman"/>
                <a:cs typeface="Times New Roman"/>
                <a:sym typeface="Times New Roman"/>
              </a:rPr>
              <a:t>:</a:t>
            </a:r>
            <a:r>
              <a:rPr lang="en" sz="2400"/>
              <a:t>BANK 1</a:t>
            </a:r>
            <a:endParaRPr b="1" sz="2400">
              <a:latin typeface="Times New Roman"/>
              <a:ea typeface="Times New Roman"/>
              <a:cs typeface="Times New Roman"/>
              <a:sym typeface="Times New Roman"/>
            </a:endParaRPr>
          </a:p>
        </p:txBody>
      </p:sp>
      <p:sp>
        <p:nvSpPr>
          <p:cNvPr id="277" name="Google Shape;277;p52"/>
          <p:cNvSpPr txBox="1"/>
          <p:nvPr>
            <p:ph idx="1" type="body"/>
          </p:nvPr>
        </p:nvSpPr>
        <p:spPr>
          <a:xfrm>
            <a:off x="152554" y="786975"/>
            <a:ext cx="8520600" cy="33972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 sz="1400">
                <a:latin typeface="Arial"/>
                <a:ea typeface="Arial"/>
                <a:cs typeface="Arial"/>
                <a:sym typeface="Arial"/>
              </a:rPr>
              <a:t>Bank User</a:t>
            </a:r>
            <a:endParaRPr b="1" sz="1400">
              <a:latin typeface="Arial"/>
              <a:ea typeface="Arial"/>
              <a:cs typeface="Arial"/>
              <a:sym typeface="Arial"/>
            </a:endParaRPr>
          </a:p>
          <a:p>
            <a:pPr indent="-342900" lvl="0" marL="457200" rtl="0" algn="l">
              <a:lnSpc>
                <a:spcPct val="115000"/>
              </a:lnSpc>
              <a:spcBef>
                <a:spcPts val="0"/>
              </a:spcBef>
              <a:spcAft>
                <a:spcPts val="0"/>
              </a:spcAft>
              <a:buSzPts val="1800"/>
              <a:buChar char="●"/>
            </a:pPr>
            <a:r>
              <a:rPr lang="en" sz="1400">
                <a:latin typeface="Arial"/>
                <a:ea typeface="Arial"/>
                <a:cs typeface="Arial"/>
                <a:sym typeface="Arial"/>
              </a:rPr>
              <a:t>The application consists of the User interface with all the required links and buttons for navigating inside banking application.</a:t>
            </a:r>
            <a:endParaRPr/>
          </a:p>
          <a:p>
            <a:pPr indent="-342900" lvl="0" marL="457200" rtl="0" algn="l">
              <a:lnSpc>
                <a:spcPct val="115000"/>
              </a:lnSpc>
              <a:spcBef>
                <a:spcPts val="0"/>
              </a:spcBef>
              <a:spcAft>
                <a:spcPts val="0"/>
              </a:spcAft>
              <a:buSzPts val="1800"/>
              <a:buChar char="●"/>
            </a:pPr>
            <a:r>
              <a:rPr lang="en" sz="1400">
                <a:latin typeface="Arial"/>
                <a:ea typeface="Arial"/>
                <a:cs typeface="Arial"/>
                <a:sym typeface="Arial"/>
              </a:rPr>
              <a:t>For sign up user has to provide the personal details like Name, email, PAN. </a:t>
            </a:r>
            <a:endParaRPr/>
          </a:p>
          <a:p>
            <a:pPr indent="-342900" lvl="0" marL="457200" rtl="0" algn="l">
              <a:lnSpc>
                <a:spcPct val="115000"/>
              </a:lnSpc>
              <a:spcBef>
                <a:spcPts val="0"/>
              </a:spcBef>
              <a:spcAft>
                <a:spcPts val="0"/>
              </a:spcAft>
              <a:buSzPts val="1800"/>
              <a:buChar char="●"/>
            </a:pPr>
            <a:r>
              <a:rPr lang="en" sz="1400">
                <a:latin typeface="Arial"/>
                <a:ea typeface="Arial"/>
                <a:cs typeface="Arial"/>
                <a:sym typeface="Arial"/>
              </a:rPr>
              <a:t>After sign up the user will receive the mail containing the details like login id, login password.</a:t>
            </a:r>
            <a:endParaRPr/>
          </a:p>
          <a:p>
            <a:pPr indent="-342900" lvl="0" marL="457200" rtl="0" algn="l">
              <a:lnSpc>
                <a:spcPct val="115000"/>
              </a:lnSpc>
              <a:spcBef>
                <a:spcPts val="0"/>
              </a:spcBef>
              <a:spcAft>
                <a:spcPts val="0"/>
              </a:spcAft>
              <a:buSzPts val="1800"/>
              <a:buChar char="●"/>
            </a:pPr>
            <a:r>
              <a:rPr lang="en" sz="1400">
                <a:latin typeface="Arial"/>
                <a:ea typeface="Arial"/>
                <a:cs typeface="Arial"/>
                <a:sym typeface="Arial"/>
              </a:rPr>
              <a:t>Whenever user wants to do the transaction user has to enter transaction password the user can proceed with transaction.</a:t>
            </a:r>
            <a:endParaRPr sz="1400">
              <a:latin typeface="Arial"/>
              <a:ea typeface="Arial"/>
              <a:cs typeface="Arial"/>
              <a:sym typeface="Arial"/>
            </a:endParaRPr>
          </a:p>
          <a:p>
            <a:pPr indent="0" lvl="0" marL="457200" rtl="0" algn="l">
              <a:lnSpc>
                <a:spcPct val="115000"/>
              </a:lnSpc>
              <a:spcBef>
                <a:spcPts val="0"/>
              </a:spcBef>
              <a:spcAft>
                <a:spcPts val="0"/>
              </a:spcAft>
              <a:buSzPts val="1800"/>
              <a:buNone/>
            </a:pPr>
            <a:r>
              <a:t/>
            </a:r>
            <a:endParaRPr sz="1400">
              <a:latin typeface="Arial"/>
              <a:ea typeface="Arial"/>
              <a:cs typeface="Arial"/>
              <a:sym typeface="Arial"/>
            </a:endParaRPr>
          </a:p>
          <a:p>
            <a:pPr indent="0" lvl="0" marL="114300" rtl="0" algn="l">
              <a:lnSpc>
                <a:spcPct val="115000"/>
              </a:lnSpc>
              <a:spcBef>
                <a:spcPts val="0"/>
              </a:spcBef>
              <a:spcAft>
                <a:spcPts val="0"/>
              </a:spcAft>
              <a:buSzPts val="1800"/>
              <a:buNone/>
            </a:pPr>
            <a:r>
              <a:rPr b="1" lang="en" sz="1400">
                <a:latin typeface="Arial"/>
                <a:ea typeface="Arial"/>
                <a:cs typeface="Arial"/>
                <a:sym typeface="Arial"/>
              </a:rPr>
              <a:t>Bank Admin</a:t>
            </a:r>
            <a:endParaRPr/>
          </a:p>
          <a:p>
            <a:pPr indent="-342900" lvl="0" marL="457200" rtl="0" algn="l">
              <a:lnSpc>
                <a:spcPct val="115000"/>
              </a:lnSpc>
              <a:spcBef>
                <a:spcPts val="0"/>
              </a:spcBef>
              <a:spcAft>
                <a:spcPts val="0"/>
              </a:spcAft>
              <a:buSzPts val="1800"/>
              <a:buChar char="●"/>
            </a:pPr>
            <a:r>
              <a:rPr lang="en" sz="1400">
                <a:latin typeface="Arial"/>
                <a:ea typeface="Arial"/>
                <a:cs typeface="Arial"/>
                <a:sym typeface="Arial"/>
              </a:rPr>
              <a:t>This part of an application also consists of the User interface with all the required links and buttons for navigating inside banking application.</a:t>
            </a:r>
            <a:endParaRPr/>
          </a:p>
          <a:p>
            <a:pPr indent="-342900" lvl="0" marL="457200" rtl="0" algn="l">
              <a:lnSpc>
                <a:spcPct val="115000"/>
              </a:lnSpc>
              <a:spcBef>
                <a:spcPts val="0"/>
              </a:spcBef>
              <a:spcAft>
                <a:spcPts val="0"/>
              </a:spcAft>
              <a:buSzPts val="1800"/>
              <a:buChar char="●"/>
            </a:pPr>
            <a:r>
              <a:rPr lang="en" sz="1400">
                <a:latin typeface="Arial"/>
                <a:ea typeface="Arial"/>
                <a:cs typeface="Arial"/>
                <a:sym typeface="Arial"/>
              </a:rPr>
              <a:t> Whenever new user register himself as new customer this request is received by admin, once admin approve this user gets mail of acceptance along with credentials in it. </a:t>
            </a:r>
            <a:endParaRPr/>
          </a:p>
          <a:p>
            <a:pPr indent="-342900" lvl="0" marL="457200" rtl="0" algn="l">
              <a:lnSpc>
                <a:spcPct val="115000"/>
              </a:lnSpc>
              <a:spcBef>
                <a:spcPts val="0"/>
              </a:spcBef>
              <a:spcAft>
                <a:spcPts val="0"/>
              </a:spcAft>
              <a:buSzPts val="1800"/>
              <a:buChar char="●"/>
            </a:pPr>
            <a:r>
              <a:rPr lang="en" sz="1400">
                <a:latin typeface="Arial"/>
                <a:ea typeface="Arial"/>
                <a:cs typeface="Arial"/>
                <a:sym typeface="Arial"/>
              </a:rPr>
              <a:t>The admin has the ability to accept or reject the service requests of users, he can also add the new branches of his bank into the system.</a:t>
            </a:r>
            <a:endParaRPr sz="1400">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5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Module-2 : </a:t>
            </a:r>
            <a:r>
              <a:rPr lang="en" sz="2400"/>
              <a:t>Processing NODE 1</a:t>
            </a:r>
            <a:endParaRPr b="1" sz="2400">
              <a:latin typeface="Times New Roman"/>
              <a:ea typeface="Times New Roman"/>
              <a:cs typeface="Times New Roman"/>
              <a:sym typeface="Times New Roman"/>
            </a:endParaRPr>
          </a:p>
        </p:txBody>
      </p:sp>
      <p:sp>
        <p:nvSpPr>
          <p:cNvPr id="283" name="Google Shape;283;p5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42900" lvl="0" marL="457200" rtl="0" algn="just">
              <a:lnSpc>
                <a:spcPct val="105000"/>
              </a:lnSpc>
              <a:spcBef>
                <a:spcPts val="0"/>
              </a:spcBef>
              <a:spcAft>
                <a:spcPts val="0"/>
              </a:spcAft>
              <a:buSzPts val="1800"/>
              <a:buChar char="●"/>
            </a:pPr>
            <a:r>
              <a:rPr lang="en" sz="1400">
                <a:latin typeface="Arial"/>
                <a:ea typeface="Arial"/>
                <a:cs typeface="Arial"/>
                <a:sym typeface="Arial"/>
              </a:rPr>
              <a:t>A node is a device on a blockchain network, that is in essence the foundation of the technology,</a:t>
            </a:r>
            <a:endParaRPr/>
          </a:p>
          <a:p>
            <a:pPr indent="0" lvl="0" marL="114300" rtl="0" algn="just">
              <a:lnSpc>
                <a:spcPct val="105000"/>
              </a:lnSpc>
              <a:spcBef>
                <a:spcPts val="0"/>
              </a:spcBef>
              <a:spcAft>
                <a:spcPts val="0"/>
              </a:spcAft>
              <a:buSzPts val="1800"/>
              <a:buNone/>
            </a:pPr>
            <a:r>
              <a:rPr lang="en" sz="1400">
                <a:latin typeface="Arial"/>
                <a:ea typeface="Arial"/>
                <a:cs typeface="Arial"/>
                <a:sym typeface="Arial"/>
              </a:rPr>
              <a:t>      allowing it to function and survive. </a:t>
            </a:r>
            <a:endParaRPr/>
          </a:p>
          <a:p>
            <a:pPr indent="-342900" lvl="0" marL="457200" rtl="0" algn="just">
              <a:lnSpc>
                <a:spcPct val="105000"/>
              </a:lnSpc>
              <a:spcBef>
                <a:spcPts val="0"/>
              </a:spcBef>
              <a:spcAft>
                <a:spcPts val="0"/>
              </a:spcAft>
              <a:buSzPts val="1800"/>
              <a:buChar char="●"/>
            </a:pPr>
            <a:r>
              <a:rPr lang="en" sz="1400">
                <a:latin typeface="Arial"/>
                <a:ea typeface="Arial"/>
                <a:cs typeface="Arial"/>
                <a:sym typeface="Arial"/>
              </a:rPr>
              <a:t>Nodes are distributed across a widespread network and carry out a variety of tasks.</a:t>
            </a:r>
            <a:endParaRPr/>
          </a:p>
          <a:p>
            <a:pPr indent="-342900" lvl="0" marL="457200" rtl="0" algn="just">
              <a:lnSpc>
                <a:spcPct val="105000"/>
              </a:lnSpc>
              <a:spcBef>
                <a:spcPts val="0"/>
              </a:spcBef>
              <a:spcAft>
                <a:spcPts val="0"/>
              </a:spcAft>
              <a:buSzPts val="1800"/>
              <a:buChar char="●"/>
            </a:pPr>
            <a:r>
              <a:rPr lang="en" sz="1400">
                <a:latin typeface="Arial"/>
                <a:ea typeface="Arial"/>
                <a:cs typeface="Arial"/>
                <a:sym typeface="Arial"/>
              </a:rPr>
              <a:t> The blocks of data are stored on nodes (compare it to small servers). Nodes can be any kind of device (mostly computers, laptops or even bigger servers). Nodes form the infrastructure of a blockchain. </a:t>
            </a:r>
            <a:endParaRPr/>
          </a:p>
          <a:p>
            <a:pPr indent="-342900" lvl="0" marL="457200" rtl="0" algn="just">
              <a:lnSpc>
                <a:spcPct val="105000"/>
              </a:lnSpc>
              <a:spcBef>
                <a:spcPts val="0"/>
              </a:spcBef>
              <a:spcAft>
                <a:spcPts val="0"/>
              </a:spcAft>
              <a:buSzPts val="1800"/>
              <a:buChar char="●"/>
            </a:pPr>
            <a:r>
              <a:rPr lang="en" sz="1400">
                <a:latin typeface="Arial"/>
                <a:ea typeface="Arial"/>
                <a:cs typeface="Arial"/>
                <a:sym typeface="Arial"/>
              </a:rPr>
              <a:t>All nodes on a blockchain are connected to each other this unit of an application is one of the main</a:t>
            </a:r>
            <a:endParaRPr/>
          </a:p>
          <a:p>
            <a:pPr indent="0" lvl="0" marL="114300" rtl="0" algn="just">
              <a:lnSpc>
                <a:spcPct val="105000"/>
              </a:lnSpc>
              <a:spcBef>
                <a:spcPts val="0"/>
              </a:spcBef>
              <a:spcAft>
                <a:spcPts val="0"/>
              </a:spcAft>
              <a:buSzPts val="1800"/>
              <a:buNone/>
            </a:pPr>
            <a:r>
              <a:rPr lang="en" sz="1400">
                <a:latin typeface="Arial"/>
                <a:ea typeface="Arial"/>
                <a:cs typeface="Arial"/>
                <a:sym typeface="Arial"/>
              </a:rPr>
              <a:t>       processing component of the system which runs in background without having any user</a:t>
            </a:r>
            <a:endParaRPr/>
          </a:p>
          <a:p>
            <a:pPr indent="0" lvl="0" marL="114300" rtl="0" algn="just">
              <a:lnSpc>
                <a:spcPct val="105000"/>
              </a:lnSpc>
              <a:spcBef>
                <a:spcPts val="0"/>
              </a:spcBef>
              <a:spcAft>
                <a:spcPts val="0"/>
              </a:spcAft>
              <a:buSzPts val="1800"/>
              <a:buNone/>
            </a:pPr>
            <a:r>
              <a:rPr lang="en" sz="1400">
                <a:latin typeface="Arial"/>
                <a:ea typeface="Arial"/>
                <a:cs typeface="Arial"/>
                <a:sym typeface="Arial"/>
              </a:rPr>
              <a:t>       interface.</a:t>
            </a:r>
            <a:endParaRPr/>
          </a:p>
          <a:p>
            <a:pPr indent="-342900" lvl="0" marL="457200" rtl="0" algn="just">
              <a:lnSpc>
                <a:spcPct val="105000"/>
              </a:lnSpc>
              <a:spcBef>
                <a:spcPts val="0"/>
              </a:spcBef>
              <a:spcAft>
                <a:spcPts val="0"/>
              </a:spcAft>
              <a:buSzPts val="1800"/>
              <a:buChar char="●"/>
            </a:pPr>
            <a:r>
              <a:rPr lang="en" sz="1400">
                <a:latin typeface="Arial"/>
                <a:ea typeface="Arial"/>
                <a:cs typeface="Arial"/>
                <a:sym typeface="Arial"/>
              </a:rPr>
              <a:t>The whole transaction process is divided into two different blocks.</a:t>
            </a:r>
            <a:endParaRPr/>
          </a:p>
          <a:p>
            <a:pPr indent="-342900" lvl="0" marL="457200" rtl="0" algn="just">
              <a:lnSpc>
                <a:spcPct val="105000"/>
              </a:lnSpc>
              <a:spcBef>
                <a:spcPts val="0"/>
              </a:spcBef>
              <a:spcAft>
                <a:spcPts val="0"/>
              </a:spcAft>
              <a:buSzPts val="1800"/>
              <a:buChar char="●"/>
            </a:pPr>
            <a:r>
              <a:rPr lang="en" sz="1400">
                <a:latin typeface="Arial"/>
                <a:ea typeface="Arial"/>
                <a:cs typeface="Arial"/>
                <a:sym typeface="Arial"/>
              </a:rPr>
              <a:t>NODE 1 is first block and the responsibility of it is validating the sender bank and the user by decrypting the token encrypted from the requested transaction. </a:t>
            </a:r>
            <a:endParaRPr/>
          </a:p>
          <a:p>
            <a:pPr indent="-342900" lvl="0" marL="457200" rtl="0" algn="just">
              <a:lnSpc>
                <a:spcPct val="105000"/>
              </a:lnSpc>
              <a:spcBef>
                <a:spcPts val="0"/>
              </a:spcBef>
              <a:spcAft>
                <a:spcPts val="0"/>
              </a:spcAft>
              <a:buSzPts val="1800"/>
              <a:buChar char="●"/>
            </a:pPr>
            <a:r>
              <a:rPr lang="en" sz="1400">
                <a:latin typeface="Arial"/>
                <a:ea typeface="Arial"/>
                <a:cs typeface="Arial"/>
                <a:sym typeface="Arial"/>
              </a:rPr>
              <a:t>Another responsibility is again encrypting the decrypted token to send it securely on network to next processing unit NODE 2. If this unit fails the system will not work.</a:t>
            </a:r>
            <a:endParaRPr sz="1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7"/>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 sz="4000">
                <a:latin typeface="Times New Roman"/>
                <a:ea typeface="Times New Roman"/>
                <a:cs typeface="Times New Roman"/>
                <a:sym typeface="Times New Roman"/>
              </a:rPr>
              <a:t>1.Project Conception and Initiation</a:t>
            </a:r>
            <a:endParaRPr b="1" sz="4000">
              <a:latin typeface="Times New Roman"/>
              <a:ea typeface="Times New Roman"/>
              <a:cs typeface="Times New Roman"/>
              <a:sym typeface="Times New Roman"/>
            </a:endParaRPr>
          </a:p>
        </p:txBody>
      </p:sp>
      <p:sp>
        <p:nvSpPr>
          <p:cNvPr id="116" name="Google Shape;116;p27"/>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54"/>
          <p:cNvSpPr txBox="1"/>
          <p:nvPr>
            <p:ph type="title"/>
          </p:nvPr>
        </p:nvSpPr>
        <p:spPr>
          <a:xfrm>
            <a:off x="423212" y="415288"/>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Module-3 : </a:t>
            </a:r>
            <a:r>
              <a:rPr lang="en" sz="2400"/>
              <a:t>Processing NODE 2</a:t>
            </a:r>
            <a:endParaRPr b="1" sz="2400">
              <a:latin typeface="Times New Roman"/>
              <a:ea typeface="Times New Roman"/>
              <a:cs typeface="Times New Roman"/>
              <a:sym typeface="Times New Roman"/>
            </a:endParaRPr>
          </a:p>
        </p:txBody>
      </p:sp>
      <p:sp>
        <p:nvSpPr>
          <p:cNvPr id="289" name="Google Shape;289;p54"/>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400">
                <a:latin typeface="Arial"/>
                <a:ea typeface="Arial"/>
                <a:cs typeface="Arial"/>
                <a:sym typeface="Arial"/>
              </a:rPr>
              <a:t>The nodes (blocks) are connected to each other forming a chain of blocks. The NODE 2 is the second processing unit of entire banking system which runs in background.</a:t>
            </a:r>
            <a:endParaRPr/>
          </a:p>
          <a:p>
            <a:pPr indent="-342900" lvl="0" marL="457200" rtl="0" algn="l">
              <a:lnSpc>
                <a:spcPct val="115000"/>
              </a:lnSpc>
              <a:spcBef>
                <a:spcPts val="0"/>
              </a:spcBef>
              <a:spcAft>
                <a:spcPts val="0"/>
              </a:spcAft>
              <a:buSzPts val="1800"/>
              <a:buChar char="●"/>
            </a:pPr>
            <a:r>
              <a:rPr lang="en" sz="1400">
                <a:latin typeface="Arial"/>
                <a:ea typeface="Arial"/>
                <a:cs typeface="Arial"/>
                <a:sym typeface="Arial"/>
              </a:rPr>
              <a:t>Transaction packet encrypted by NODE 1 is received by NODE 2. </a:t>
            </a:r>
            <a:endParaRPr/>
          </a:p>
          <a:p>
            <a:pPr indent="-342900" lvl="0" marL="457200" rtl="0" algn="l">
              <a:lnSpc>
                <a:spcPct val="115000"/>
              </a:lnSpc>
              <a:spcBef>
                <a:spcPts val="0"/>
              </a:spcBef>
              <a:spcAft>
                <a:spcPts val="0"/>
              </a:spcAft>
              <a:buSzPts val="1800"/>
              <a:buChar char="●"/>
            </a:pPr>
            <a:r>
              <a:rPr lang="en" sz="1400">
                <a:latin typeface="Arial"/>
                <a:ea typeface="Arial"/>
                <a:cs typeface="Arial"/>
                <a:sym typeface="Arial"/>
              </a:rPr>
              <a:t>Now NODE 2 decrypt this package then NODE 2 validates the receiver’s bank, receiver’s name also because money should not get sent to other user by mistakenly and Indian Financial System Code(ISFC). </a:t>
            </a:r>
            <a:endParaRPr/>
          </a:p>
          <a:p>
            <a:pPr indent="-342900" lvl="0" marL="457200" rtl="0" algn="l">
              <a:lnSpc>
                <a:spcPct val="115000"/>
              </a:lnSpc>
              <a:spcBef>
                <a:spcPts val="0"/>
              </a:spcBef>
              <a:spcAft>
                <a:spcPts val="0"/>
              </a:spcAft>
              <a:buSzPts val="1800"/>
              <a:buChar char="●"/>
            </a:pPr>
            <a:r>
              <a:rPr lang="en" sz="1400">
                <a:latin typeface="Arial"/>
                <a:ea typeface="Arial"/>
                <a:cs typeface="Arial"/>
                <a:sym typeface="Arial"/>
              </a:rPr>
              <a:t>After that updating the receiver’s bank database and giving the acknowledgement for the same to sending bank user. Nodes follows consensus algorithm.</a:t>
            </a:r>
            <a:endParaRPr sz="14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5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Module-4 : </a:t>
            </a:r>
            <a:r>
              <a:rPr lang="en" sz="2400"/>
              <a:t>BANK 2</a:t>
            </a:r>
            <a:endParaRPr/>
          </a:p>
        </p:txBody>
      </p:sp>
      <p:sp>
        <p:nvSpPr>
          <p:cNvPr id="295" name="Google Shape;295;p55"/>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114300" rtl="0" algn="l">
              <a:lnSpc>
                <a:spcPct val="95000"/>
              </a:lnSpc>
              <a:spcBef>
                <a:spcPts val="0"/>
              </a:spcBef>
              <a:spcAft>
                <a:spcPts val="0"/>
              </a:spcAft>
              <a:buSzPts val="1800"/>
              <a:buNone/>
            </a:pPr>
            <a:r>
              <a:rPr b="1" lang="en" sz="1480">
                <a:latin typeface="Arial"/>
                <a:ea typeface="Arial"/>
                <a:cs typeface="Arial"/>
                <a:sym typeface="Arial"/>
              </a:rPr>
              <a:t>Bank User</a:t>
            </a:r>
            <a:endParaRPr b="1" sz="1480">
              <a:latin typeface="Arial"/>
              <a:ea typeface="Arial"/>
              <a:cs typeface="Arial"/>
              <a:sym typeface="Arial"/>
            </a:endParaRPr>
          </a:p>
          <a:p>
            <a:pPr indent="-342900" lvl="0" marL="457200" rtl="0" algn="l">
              <a:lnSpc>
                <a:spcPct val="95000"/>
              </a:lnSpc>
              <a:spcBef>
                <a:spcPts val="0"/>
              </a:spcBef>
              <a:spcAft>
                <a:spcPts val="0"/>
              </a:spcAft>
              <a:buSzPts val="1800"/>
              <a:buChar char="●"/>
            </a:pPr>
            <a:r>
              <a:rPr lang="en" sz="1480">
                <a:latin typeface="Arial"/>
                <a:ea typeface="Arial"/>
                <a:cs typeface="Arial"/>
                <a:sym typeface="Arial"/>
              </a:rPr>
              <a:t>The application consists of the User interface with all the required links and buttons for navigating inside banking application.</a:t>
            </a:r>
            <a:endParaRPr/>
          </a:p>
          <a:p>
            <a:pPr indent="-342900" lvl="0" marL="457200" rtl="0" algn="l">
              <a:lnSpc>
                <a:spcPct val="95000"/>
              </a:lnSpc>
              <a:spcBef>
                <a:spcPts val="0"/>
              </a:spcBef>
              <a:spcAft>
                <a:spcPts val="0"/>
              </a:spcAft>
              <a:buSzPts val="1800"/>
              <a:buChar char="●"/>
            </a:pPr>
            <a:r>
              <a:rPr lang="en" sz="1480">
                <a:latin typeface="Arial"/>
                <a:ea typeface="Arial"/>
                <a:cs typeface="Arial"/>
                <a:sym typeface="Arial"/>
              </a:rPr>
              <a:t>For sign up user has to provide the personal details like Name, email, PAN. </a:t>
            </a:r>
            <a:endParaRPr/>
          </a:p>
          <a:p>
            <a:pPr indent="-342900" lvl="0" marL="457200" rtl="0" algn="l">
              <a:lnSpc>
                <a:spcPct val="95000"/>
              </a:lnSpc>
              <a:spcBef>
                <a:spcPts val="0"/>
              </a:spcBef>
              <a:spcAft>
                <a:spcPts val="0"/>
              </a:spcAft>
              <a:buSzPts val="1800"/>
              <a:buChar char="●"/>
            </a:pPr>
            <a:r>
              <a:rPr lang="en" sz="1480">
                <a:latin typeface="Arial"/>
                <a:ea typeface="Arial"/>
                <a:cs typeface="Arial"/>
                <a:sym typeface="Arial"/>
              </a:rPr>
              <a:t>After sign up the user will receive the mail containing the details like login id, login password.</a:t>
            </a:r>
            <a:endParaRPr/>
          </a:p>
          <a:p>
            <a:pPr indent="-342900" lvl="0" marL="457200" rtl="0" algn="l">
              <a:lnSpc>
                <a:spcPct val="95000"/>
              </a:lnSpc>
              <a:spcBef>
                <a:spcPts val="0"/>
              </a:spcBef>
              <a:spcAft>
                <a:spcPts val="0"/>
              </a:spcAft>
              <a:buSzPts val="1800"/>
              <a:buChar char="●"/>
            </a:pPr>
            <a:r>
              <a:rPr lang="en" sz="1480">
                <a:latin typeface="Arial"/>
                <a:ea typeface="Arial"/>
                <a:cs typeface="Arial"/>
                <a:sym typeface="Arial"/>
              </a:rPr>
              <a:t>Whenever user wants to do the transaction user has to enter transaction password theuser can proceed with transaction.</a:t>
            </a:r>
            <a:endParaRPr sz="1480">
              <a:latin typeface="Arial"/>
              <a:ea typeface="Arial"/>
              <a:cs typeface="Arial"/>
              <a:sym typeface="Arial"/>
            </a:endParaRPr>
          </a:p>
          <a:p>
            <a:pPr indent="0" lvl="0" marL="457200" rtl="0" algn="l">
              <a:lnSpc>
                <a:spcPct val="95000"/>
              </a:lnSpc>
              <a:spcBef>
                <a:spcPts val="0"/>
              </a:spcBef>
              <a:spcAft>
                <a:spcPts val="0"/>
              </a:spcAft>
              <a:buSzPts val="1800"/>
              <a:buNone/>
            </a:pPr>
            <a:r>
              <a:t/>
            </a:r>
            <a:endParaRPr sz="1480">
              <a:latin typeface="Arial"/>
              <a:ea typeface="Arial"/>
              <a:cs typeface="Arial"/>
              <a:sym typeface="Arial"/>
            </a:endParaRPr>
          </a:p>
          <a:p>
            <a:pPr indent="0" lvl="0" marL="114300" rtl="0" algn="l">
              <a:lnSpc>
                <a:spcPct val="95000"/>
              </a:lnSpc>
              <a:spcBef>
                <a:spcPts val="0"/>
              </a:spcBef>
              <a:spcAft>
                <a:spcPts val="0"/>
              </a:spcAft>
              <a:buSzPts val="1800"/>
              <a:buNone/>
            </a:pPr>
            <a:r>
              <a:rPr b="1" lang="en" sz="1480">
                <a:latin typeface="Arial"/>
                <a:ea typeface="Arial"/>
                <a:cs typeface="Arial"/>
                <a:sym typeface="Arial"/>
              </a:rPr>
              <a:t>Bank Admin</a:t>
            </a:r>
            <a:endParaRPr/>
          </a:p>
          <a:p>
            <a:pPr indent="-342900" lvl="0" marL="457200" rtl="0" algn="l">
              <a:lnSpc>
                <a:spcPct val="95000"/>
              </a:lnSpc>
              <a:spcBef>
                <a:spcPts val="0"/>
              </a:spcBef>
              <a:spcAft>
                <a:spcPts val="0"/>
              </a:spcAft>
              <a:buSzPts val="1800"/>
              <a:buChar char="●"/>
            </a:pPr>
            <a:r>
              <a:rPr lang="en" sz="1480">
                <a:latin typeface="Arial"/>
                <a:ea typeface="Arial"/>
                <a:cs typeface="Arial"/>
                <a:sym typeface="Arial"/>
              </a:rPr>
              <a:t>This part of an application also consists of the User interface with all the required links and buttons for navigating inside banking application.</a:t>
            </a:r>
            <a:endParaRPr/>
          </a:p>
          <a:p>
            <a:pPr indent="-342900" lvl="0" marL="457200" rtl="0" algn="l">
              <a:lnSpc>
                <a:spcPct val="95000"/>
              </a:lnSpc>
              <a:spcBef>
                <a:spcPts val="0"/>
              </a:spcBef>
              <a:spcAft>
                <a:spcPts val="0"/>
              </a:spcAft>
              <a:buSzPts val="1800"/>
              <a:buChar char="●"/>
            </a:pPr>
            <a:r>
              <a:rPr lang="en" sz="1480">
                <a:latin typeface="Arial"/>
                <a:ea typeface="Arial"/>
                <a:cs typeface="Arial"/>
                <a:sym typeface="Arial"/>
              </a:rPr>
              <a:t> Whenever new user register himself as new customer this request is received by admin, once admin approve this user gets mail of acceptance along with credentials in it. </a:t>
            </a:r>
            <a:endParaRPr/>
          </a:p>
          <a:p>
            <a:pPr indent="-342900" lvl="0" marL="457200" rtl="0" algn="l">
              <a:lnSpc>
                <a:spcPct val="95000"/>
              </a:lnSpc>
              <a:spcBef>
                <a:spcPts val="0"/>
              </a:spcBef>
              <a:spcAft>
                <a:spcPts val="0"/>
              </a:spcAft>
              <a:buSzPts val="1800"/>
              <a:buChar char="●"/>
            </a:pPr>
            <a:r>
              <a:rPr lang="en" sz="1480">
                <a:latin typeface="Arial"/>
                <a:ea typeface="Arial"/>
                <a:cs typeface="Arial"/>
                <a:sym typeface="Arial"/>
              </a:rPr>
              <a:t>The admin has the ability to accept or reject the service requests of users, he can also add the new branches of his bank into the system.</a:t>
            </a:r>
            <a:endParaRPr sz="1480">
              <a:latin typeface="Arial"/>
              <a:ea typeface="Arial"/>
              <a:cs typeface="Arial"/>
              <a:sym typeface="Arial"/>
            </a:endParaRPr>
          </a:p>
          <a:p>
            <a:pPr indent="-228600" lvl="0" marL="457200" rtl="0" algn="l">
              <a:lnSpc>
                <a:spcPct val="95000"/>
              </a:lnSpc>
              <a:spcBef>
                <a:spcPts val="0"/>
              </a:spcBef>
              <a:spcAft>
                <a:spcPts val="0"/>
              </a:spcAft>
              <a:buSzPts val="1800"/>
              <a:buNone/>
            </a:pPr>
            <a:r>
              <a:t/>
            </a:r>
            <a:endParaRPr sz="1665"/>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56"/>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b="1" lang="en"/>
              <a:t>3. Conclusion and Future Scope</a:t>
            </a:r>
            <a:endParaRPr b="1"/>
          </a:p>
        </p:txBody>
      </p:sp>
      <p:sp>
        <p:nvSpPr>
          <p:cNvPr id="301" name="Google Shape;301;p56"/>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5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000"/>
              <a:buFont typeface="Arial"/>
              <a:buNone/>
            </a:pPr>
            <a:r>
              <a:rPr b="1" lang="en">
                <a:latin typeface="Times New Roman"/>
                <a:ea typeface="Times New Roman"/>
                <a:cs typeface="Times New Roman"/>
                <a:sym typeface="Times New Roman"/>
              </a:rPr>
              <a:t>3.1</a:t>
            </a:r>
            <a:r>
              <a:rPr b="1" lang="en">
                <a:latin typeface="Times New Roman"/>
                <a:ea typeface="Times New Roman"/>
                <a:cs typeface="Times New Roman"/>
                <a:sym typeface="Times New Roman"/>
              </a:rPr>
              <a:t> Conclusion</a:t>
            </a:r>
            <a:endParaRPr b="1">
              <a:latin typeface="Times New Roman"/>
              <a:ea typeface="Times New Roman"/>
              <a:cs typeface="Times New Roman"/>
              <a:sym typeface="Times New Roman"/>
            </a:endParaRPr>
          </a:p>
          <a:p>
            <a:pPr indent="0" lvl="0" marL="0" rtl="0" algn="l">
              <a:lnSpc>
                <a:spcPct val="100000"/>
              </a:lnSpc>
              <a:spcBef>
                <a:spcPts val="0"/>
              </a:spcBef>
              <a:spcAft>
                <a:spcPts val="0"/>
              </a:spcAft>
              <a:buSzPts val="3000"/>
              <a:buNone/>
            </a:pPr>
            <a:r>
              <a:t/>
            </a:r>
            <a:endParaRPr/>
          </a:p>
        </p:txBody>
      </p:sp>
      <p:sp>
        <p:nvSpPr>
          <p:cNvPr id="307" name="Google Shape;307;p57"/>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Font typeface="Arial"/>
              <a:buChar char="❖"/>
            </a:pPr>
            <a:r>
              <a:rPr lang="en" sz="1600">
                <a:latin typeface="Arial"/>
                <a:ea typeface="Arial"/>
                <a:cs typeface="Arial"/>
                <a:sym typeface="Arial"/>
              </a:rPr>
              <a:t>As banks need to make numerous transactions every day, Blockchain technology could be of enormous significance by bringing in security and genuineness in transactions using our approach. </a:t>
            </a:r>
            <a:endParaRPr sz="1600">
              <a:latin typeface="Arial"/>
              <a:ea typeface="Arial"/>
              <a:cs typeface="Arial"/>
              <a:sym typeface="Arial"/>
            </a:endParaRPr>
          </a:p>
          <a:p>
            <a:pPr indent="-342900" lvl="0" marL="457200" rtl="0" algn="just">
              <a:lnSpc>
                <a:spcPct val="115000"/>
              </a:lnSpc>
              <a:spcBef>
                <a:spcPts val="0"/>
              </a:spcBef>
              <a:spcAft>
                <a:spcPts val="0"/>
              </a:spcAft>
              <a:buSzPts val="1800"/>
              <a:buFont typeface="Arial"/>
              <a:buChar char="❖"/>
            </a:pPr>
            <a:r>
              <a:rPr lang="en" sz="1600">
                <a:latin typeface="Arial"/>
                <a:ea typeface="Arial"/>
                <a:cs typeface="Arial"/>
                <a:sym typeface="Arial"/>
              </a:rPr>
              <a:t>Currently, our system is for small scale environment we can extend the number of nodes in the future to provide higher level of security on large scale.</a:t>
            </a:r>
            <a:endParaRPr sz="1600">
              <a:latin typeface="Arial"/>
              <a:ea typeface="Arial"/>
              <a:cs typeface="Arial"/>
              <a:sym typeface="Arial"/>
            </a:endParaRPr>
          </a:p>
          <a:p>
            <a:pPr indent="-342900" lvl="0" marL="457200" rtl="0" algn="just">
              <a:lnSpc>
                <a:spcPct val="115000"/>
              </a:lnSpc>
              <a:spcBef>
                <a:spcPts val="0"/>
              </a:spcBef>
              <a:spcAft>
                <a:spcPts val="0"/>
              </a:spcAft>
              <a:buSzPts val="1800"/>
              <a:buFont typeface="Arial"/>
              <a:buChar char="❖"/>
            </a:pPr>
            <a:r>
              <a:rPr lang="en" sz="1600">
                <a:latin typeface="Arial"/>
                <a:ea typeface="Arial"/>
                <a:cs typeface="Arial"/>
                <a:sym typeface="Arial"/>
              </a:rPr>
              <a:t>Endorsing an idea of trust economy, Blockchain can give financial institutions an opportunity to win the faith and confidence of their customers. </a:t>
            </a:r>
            <a:endParaRPr sz="1600">
              <a:latin typeface="Arial"/>
              <a:ea typeface="Arial"/>
              <a:cs typeface="Arial"/>
              <a:sym typeface="Arial"/>
            </a:endParaRPr>
          </a:p>
          <a:p>
            <a:pPr indent="-342900" lvl="0" marL="457200" rtl="0" algn="just">
              <a:lnSpc>
                <a:spcPct val="115000"/>
              </a:lnSpc>
              <a:spcBef>
                <a:spcPts val="0"/>
              </a:spcBef>
              <a:spcAft>
                <a:spcPts val="0"/>
              </a:spcAft>
              <a:buSzPts val="1800"/>
              <a:buFont typeface="Arial"/>
              <a:buChar char="❖"/>
            </a:pPr>
            <a:r>
              <a:rPr lang="en" sz="1600">
                <a:latin typeface="Arial"/>
                <a:ea typeface="Arial"/>
                <a:cs typeface="Arial"/>
                <a:sym typeface="Arial"/>
              </a:rPr>
              <a:t>Not to ignore are the potential savings that it could bring in terms of cost and labour for the banking sector.</a:t>
            </a:r>
            <a:endParaRPr sz="1600">
              <a:latin typeface="Arial"/>
              <a:ea typeface="Arial"/>
              <a:cs typeface="Arial"/>
              <a:sym typeface="Arial"/>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5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3.2 Future Scope</a:t>
            </a:r>
            <a:endParaRPr b="1">
              <a:latin typeface="Times New Roman"/>
              <a:ea typeface="Times New Roman"/>
              <a:cs typeface="Times New Roman"/>
              <a:sym typeface="Times New Roman"/>
            </a:endParaRPr>
          </a:p>
        </p:txBody>
      </p:sp>
      <p:sp>
        <p:nvSpPr>
          <p:cNvPr id="313" name="Google Shape;313;p5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Arial"/>
              <a:buChar char="❖"/>
            </a:pPr>
            <a:r>
              <a:rPr lang="en" sz="1600">
                <a:latin typeface="Arial"/>
                <a:ea typeface="Arial"/>
                <a:cs typeface="Arial"/>
                <a:sym typeface="Arial"/>
              </a:rPr>
              <a:t>Our system could further scale up to accomodate more banks and their branches for a wider network of operation.</a:t>
            </a:r>
            <a:endParaRPr sz="1600">
              <a:latin typeface="Arial"/>
              <a:ea typeface="Arial"/>
              <a:cs typeface="Arial"/>
              <a:sym typeface="Arial"/>
            </a:endParaRPr>
          </a:p>
          <a:p>
            <a:pPr indent="-342900" lvl="0" marL="457200" rtl="0" algn="just">
              <a:spcBef>
                <a:spcPts val="0"/>
              </a:spcBef>
              <a:spcAft>
                <a:spcPts val="0"/>
              </a:spcAft>
              <a:buSzPts val="1800"/>
              <a:buFont typeface="Arial"/>
              <a:buChar char="❖"/>
            </a:pPr>
            <a:r>
              <a:rPr lang="en" sz="1600">
                <a:latin typeface="Arial"/>
                <a:ea typeface="Arial"/>
                <a:cs typeface="Arial"/>
                <a:sym typeface="Arial"/>
              </a:rPr>
              <a:t>The system could also introduce more features in the user interface for a good experience for the customer altogether.</a:t>
            </a:r>
            <a:endParaRPr sz="1600">
              <a:latin typeface="Arial"/>
              <a:ea typeface="Arial"/>
              <a:cs typeface="Arial"/>
              <a:sym typeface="Arial"/>
            </a:endParaRPr>
          </a:p>
          <a:p>
            <a:pPr indent="-330200" lvl="0" marL="457200" rtl="0" algn="just">
              <a:spcBef>
                <a:spcPts val="0"/>
              </a:spcBef>
              <a:spcAft>
                <a:spcPts val="0"/>
              </a:spcAft>
              <a:buSzPts val="1600"/>
              <a:buFont typeface="Arial"/>
              <a:buChar char="❖"/>
            </a:pPr>
            <a:r>
              <a:rPr lang="en" sz="1600">
                <a:latin typeface="Arial"/>
                <a:ea typeface="Arial"/>
                <a:cs typeface="Arial"/>
                <a:sym typeface="Arial"/>
              </a:rPr>
              <a:t>Also, the crypt algorithms used could be taken a notch up by introducing newer and more efficient algorithms.</a:t>
            </a:r>
            <a:endParaRPr sz="1600">
              <a:latin typeface="Arial"/>
              <a:ea typeface="Arial"/>
              <a:cs typeface="Arial"/>
              <a:sym typeface="Arial"/>
            </a:endParaRPr>
          </a:p>
          <a:p>
            <a:pPr indent="-330200" lvl="0" marL="457200" rtl="0" algn="just">
              <a:spcBef>
                <a:spcPts val="0"/>
              </a:spcBef>
              <a:spcAft>
                <a:spcPts val="0"/>
              </a:spcAft>
              <a:buSzPts val="1600"/>
              <a:buFont typeface="Arial"/>
              <a:buChar char="❖"/>
            </a:pPr>
            <a:r>
              <a:rPr lang="en" sz="1600">
                <a:latin typeface="Arial"/>
                <a:ea typeface="Arial"/>
                <a:cs typeface="Arial"/>
                <a:sym typeface="Arial"/>
              </a:rPr>
              <a:t>Lastly, time complexity could be increased for efficient performance.</a:t>
            </a:r>
            <a:endParaRPr sz="1600">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59"/>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4.References</a:t>
            </a:r>
            <a:endParaRPr/>
          </a:p>
        </p:txBody>
      </p:sp>
      <p:sp>
        <p:nvSpPr>
          <p:cNvPr id="319" name="Google Shape;319;p59"/>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6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4.</a:t>
            </a:r>
            <a:r>
              <a:rPr b="1" lang="en">
                <a:latin typeface="Times New Roman"/>
                <a:ea typeface="Times New Roman"/>
                <a:cs typeface="Times New Roman"/>
                <a:sym typeface="Times New Roman"/>
              </a:rPr>
              <a:t> References</a:t>
            </a:r>
            <a:endParaRPr b="1">
              <a:latin typeface="Times New Roman"/>
              <a:ea typeface="Times New Roman"/>
              <a:cs typeface="Times New Roman"/>
              <a:sym typeface="Times New Roman"/>
            </a:endParaRPr>
          </a:p>
        </p:txBody>
      </p:sp>
      <p:sp>
        <p:nvSpPr>
          <p:cNvPr id="325" name="Google Shape;325;p60"/>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400">
                <a:latin typeface="Arial"/>
                <a:ea typeface="Arial"/>
                <a:cs typeface="Arial"/>
                <a:sym typeface="Arial"/>
              </a:rPr>
              <a:t>[1] Chris Huls, ''Four Blockchain Use Cases for Banks (white paper)'', Fintech network, Febuary 2017.</a:t>
            </a:r>
            <a:endParaRPr sz="1400">
              <a:latin typeface="Arial"/>
              <a:ea typeface="Arial"/>
              <a:cs typeface="Arial"/>
              <a:sym typeface="Arial"/>
            </a:endParaRPr>
          </a:p>
          <a:p>
            <a:pPr indent="0" lvl="0" marL="0" rtl="0" algn="just">
              <a:lnSpc>
                <a:spcPct val="150000"/>
              </a:lnSpc>
              <a:spcBef>
                <a:spcPts val="0"/>
              </a:spcBef>
              <a:spcAft>
                <a:spcPts val="0"/>
              </a:spcAft>
              <a:buClr>
                <a:schemeClr val="dk1"/>
              </a:buClr>
              <a:buSzPts val="1100"/>
              <a:buFont typeface="Arial"/>
              <a:buNone/>
            </a:pPr>
            <a:r>
              <a:rPr lang="en" sz="1400">
                <a:latin typeface="Arial"/>
                <a:ea typeface="Arial"/>
                <a:cs typeface="Arial"/>
                <a:sym typeface="Arial"/>
              </a:rPr>
              <a:t>[2] Tong Wu, Xiubo Liang, ''Exploration and Practice of Inter-bank Application Based on Blockchain'', Institute of Electrical and Electronics Engineers, August 2017.</a:t>
            </a:r>
            <a:endParaRPr sz="1400">
              <a:latin typeface="Arial"/>
              <a:ea typeface="Arial"/>
              <a:cs typeface="Arial"/>
              <a:sym typeface="Arial"/>
            </a:endParaRPr>
          </a:p>
          <a:p>
            <a:pPr indent="0" lvl="0" marL="0" rtl="0" algn="just">
              <a:lnSpc>
                <a:spcPct val="150000"/>
              </a:lnSpc>
              <a:spcBef>
                <a:spcPts val="0"/>
              </a:spcBef>
              <a:spcAft>
                <a:spcPts val="0"/>
              </a:spcAft>
              <a:buClr>
                <a:schemeClr val="dk1"/>
              </a:buClr>
              <a:buSzPts val="1100"/>
              <a:buFont typeface="Arial"/>
              <a:buNone/>
            </a:pPr>
            <a:r>
              <a:rPr lang="en" sz="1400">
                <a:latin typeface="Arial"/>
                <a:ea typeface="Arial"/>
                <a:cs typeface="Arial"/>
                <a:sym typeface="Arial"/>
              </a:rPr>
              <a:t>[3] Quoc Khanh Nguyen, ''Blockchain–A Financial Technology for Future Sustainable Development'', Institute of Electrical and Electronics Engineers, November 2016.</a:t>
            </a:r>
            <a:endParaRPr sz="1400">
              <a:latin typeface="Arial"/>
              <a:ea typeface="Arial"/>
              <a:cs typeface="Arial"/>
              <a:sym typeface="Arial"/>
            </a:endParaRPr>
          </a:p>
          <a:p>
            <a:pPr indent="0" lvl="0" marL="0" rtl="0" algn="just">
              <a:lnSpc>
                <a:spcPct val="150000"/>
              </a:lnSpc>
              <a:spcBef>
                <a:spcPts val="0"/>
              </a:spcBef>
              <a:spcAft>
                <a:spcPts val="0"/>
              </a:spcAft>
              <a:buClr>
                <a:schemeClr val="dk1"/>
              </a:buClr>
              <a:buSzPts val="1100"/>
              <a:buFont typeface="Arial"/>
              <a:buNone/>
            </a:pPr>
            <a:r>
              <a:rPr lang="en" sz="1400">
                <a:latin typeface="Arial"/>
                <a:ea typeface="Arial"/>
                <a:cs typeface="Arial"/>
                <a:sym typeface="Arial"/>
              </a:rPr>
              <a:t>[4] Konstantinos Christidis, Michael Devetsikiotis ''Blockchains and Smart Contracts for the Internet of Things'', Institute of Electrical and Electronics Engineers, June 2016.</a:t>
            </a:r>
            <a:endParaRPr sz="1400">
              <a:latin typeface="Arial"/>
              <a:ea typeface="Arial"/>
              <a:cs typeface="Arial"/>
              <a:sym typeface="Arial"/>
            </a:endParaRPr>
          </a:p>
          <a:p>
            <a:pPr indent="0" lvl="0" marL="0" rtl="0" algn="just">
              <a:lnSpc>
                <a:spcPct val="150000"/>
              </a:lnSpc>
              <a:spcBef>
                <a:spcPts val="0"/>
              </a:spcBef>
              <a:spcAft>
                <a:spcPts val="0"/>
              </a:spcAft>
              <a:buClr>
                <a:schemeClr val="dk1"/>
              </a:buClr>
              <a:buSzPts val="1100"/>
              <a:buFont typeface="Arial"/>
              <a:buNone/>
            </a:pPr>
            <a:r>
              <a:rPr lang="en" sz="1400">
                <a:latin typeface="Arial"/>
                <a:ea typeface="Arial"/>
                <a:cs typeface="Arial"/>
                <a:sym typeface="Arial"/>
              </a:rPr>
              <a:t>[5] Xiwei Xu, Liming Zhu, Shiping Chen, ''The Blockchain as a Software Connector'', Institute of Electrical and Electronics Engineers, April 2016.</a:t>
            </a:r>
            <a:endParaRPr sz="1400">
              <a:latin typeface="Arial"/>
              <a:ea typeface="Arial"/>
              <a:cs typeface="Arial"/>
              <a:sym typeface="Arial"/>
            </a:endParaRPr>
          </a:p>
          <a:p>
            <a:pPr indent="0" lvl="0" marL="0" rtl="0" algn="l">
              <a:lnSpc>
                <a:spcPct val="115000"/>
              </a:lnSpc>
              <a:spcBef>
                <a:spcPts val="0"/>
              </a:spcBef>
              <a:spcAft>
                <a:spcPts val="0"/>
              </a:spcAft>
              <a:buSzPts val="1800"/>
              <a:buNone/>
            </a:pPr>
            <a:r>
              <a:t/>
            </a:r>
            <a:endParaRPr sz="1400">
              <a:latin typeface="Arial"/>
              <a:ea typeface="Arial"/>
              <a:cs typeface="Arial"/>
              <a:sym typeface="Arial"/>
            </a:endParaRPr>
          </a:p>
          <a:p>
            <a:pPr indent="0" lvl="0" marL="0" rtl="0" algn="l">
              <a:lnSpc>
                <a:spcPct val="115000"/>
              </a:lnSpc>
              <a:spcBef>
                <a:spcPts val="0"/>
              </a:spcBef>
              <a:spcAft>
                <a:spcPts val="0"/>
              </a:spcAft>
              <a:buSzPts val="1800"/>
              <a:buNone/>
            </a:pPr>
            <a:r>
              <a:t/>
            </a:r>
            <a:endParaRPr sz="1400">
              <a:latin typeface="Arial"/>
              <a:ea typeface="Arial"/>
              <a:cs typeface="Arial"/>
              <a:sym typeface="Arial"/>
            </a:endParaRPr>
          </a:p>
          <a:p>
            <a:pPr indent="0" lvl="0" marL="114300" rtl="0" algn="l">
              <a:lnSpc>
                <a:spcPct val="115000"/>
              </a:lnSpc>
              <a:spcBef>
                <a:spcPts val="0"/>
              </a:spcBef>
              <a:spcAft>
                <a:spcPts val="0"/>
              </a:spcAft>
              <a:buSzPts val="1800"/>
              <a:buNone/>
            </a:pPr>
            <a:r>
              <a:rPr lang="en" sz="1400">
                <a:latin typeface="Arial"/>
                <a:ea typeface="Arial"/>
                <a:cs typeface="Arial"/>
                <a:sym typeface="Arial"/>
              </a:rPr>
              <a:t>                    </a:t>
            </a:r>
            <a:endParaRPr sz="1400">
              <a:latin typeface="Arial"/>
              <a:ea typeface="Arial"/>
              <a:cs typeface="Arial"/>
              <a:sym typeface="Arial"/>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61"/>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331" name="Google Shape;331;p61"/>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20" name="Shape 120"/>
        <p:cNvGrpSpPr/>
        <p:nvPr/>
      </p:nvGrpSpPr>
      <p:grpSpPr>
        <a:xfrm>
          <a:off x="0" y="0"/>
          <a:ext cx="0" cy="0"/>
          <a:chOff x="0" y="0"/>
          <a:chExt cx="0" cy="0"/>
        </a:xfrm>
      </p:grpSpPr>
      <p:sp>
        <p:nvSpPr>
          <p:cNvPr id="121" name="Google Shape;121;p2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1.1 Abstract</a:t>
            </a:r>
            <a:endParaRPr b="1">
              <a:latin typeface="Times New Roman"/>
              <a:ea typeface="Times New Roman"/>
              <a:cs typeface="Times New Roman"/>
              <a:sym typeface="Times New Roman"/>
            </a:endParaRPr>
          </a:p>
        </p:txBody>
      </p:sp>
      <p:sp>
        <p:nvSpPr>
          <p:cNvPr id="122" name="Google Shape;122;p28"/>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400">
                <a:latin typeface="Arial"/>
                <a:ea typeface="Arial"/>
                <a:cs typeface="Arial"/>
                <a:sym typeface="Arial"/>
              </a:rPr>
              <a:t>Blockchain is growing as a potentially Out of line force capable of changing the financial services industry by making the fund transfer immediate, cheaper and more secure.</a:t>
            </a:r>
            <a:endParaRPr/>
          </a:p>
          <a:p>
            <a:pPr indent="-342900" lvl="0" marL="457200" rtl="0" algn="l">
              <a:lnSpc>
                <a:spcPct val="115000"/>
              </a:lnSpc>
              <a:spcBef>
                <a:spcPts val="0"/>
              </a:spcBef>
              <a:spcAft>
                <a:spcPts val="0"/>
              </a:spcAft>
              <a:buSzPts val="1800"/>
              <a:buChar char="❖"/>
            </a:pPr>
            <a:r>
              <a:rPr lang="en" sz="1400">
                <a:latin typeface="Arial"/>
                <a:ea typeface="Arial"/>
                <a:cs typeface="Arial"/>
                <a:sym typeface="Arial"/>
              </a:rPr>
              <a:t>Current existing system is not secure enough to give 100% fraud protection because of more manual work and lack of security of data.</a:t>
            </a:r>
            <a:endParaRPr sz="1400">
              <a:latin typeface="Arial"/>
              <a:ea typeface="Arial"/>
              <a:cs typeface="Arial"/>
              <a:sym typeface="Arial"/>
            </a:endParaRPr>
          </a:p>
          <a:p>
            <a:pPr indent="-342900" lvl="0" marL="457200" rtl="0" algn="l">
              <a:lnSpc>
                <a:spcPct val="115000"/>
              </a:lnSpc>
              <a:spcBef>
                <a:spcPts val="0"/>
              </a:spcBef>
              <a:spcAft>
                <a:spcPts val="0"/>
              </a:spcAft>
              <a:buSzPts val="1800"/>
              <a:buChar char="❖"/>
            </a:pPr>
            <a:r>
              <a:rPr lang="en" sz="1400">
                <a:latin typeface="Arial"/>
                <a:ea typeface="Arial"/>
                <a:cs typeface="Arial"/>
                <a:sym typeface="Arial"/>
              </a:rPr>
              <a:t> Blockchain is nothing but a chain made of blocks (nodes).These process nodes do the all major work. These blocks are connected to each other using cryptography. </a:t>
            </a:r>
            <a:endParaRPr/>
          </a:p>
          <a:p>
            <a:pPr indent="-342900" lvl="0" marL="457200" rtl="0" algn="l">
              <a:lnSpc>
                <a:spcPct val="115000"/>
              </a:lnSpc>
              <a:spcBef>
                <a:spcPts val="0"/>
              </a:spcBef>
              <a:spcAft>
                <a:spcPts val="0"/>
              </a:spcAft>
              <a:buSzPts val="1800"/>
              <a:buChar char="❖"/>
            </a:pPr>
            <a:r>
              <a:rPr lang="en" sz="1400">
                <a:latin typeface="Arial"/>
                <a:ea typeface="Arial"/>
                <a:cs typeface="Arial"/>
                <a:sym typeface="Arial"/>
              </a:rPr>
              <a:t>This system will be more expeditious, more efficient, and has user affectional interfaces in the banking and has zero probability of losing data while processing of the user data.</a:t>
            </a:r>
            <a:endParaRPr/>
          </a:p>
          <a:p>
            <a:pPr indent="-342900" lvl="0" marL="457200" rtl="0" algn="l">
              <a:lnSpc>
                <a:spcPct val="115000"/>
              </a:lnSpc>
              <a:spcBef>
                <a:spcPts val="0"/>
              </a:spcBef>
              <a:spcAft>
                <a:spcPts val="0"/>
              </a:spcAft>
              <a:buSzPts val="1800"/>
              <a:buChar char="❖"/>
            </a:pPr>
            <a:r>
              <a:rPr lang="en" sz="1400">
                <a:latin typeface="Arial"/>
                <a:ea typeface="Arial"/>
                <a:cs typeface="Arial"/>
                <a:sym typeface="Arial"/>
              </a:rPr>
              <a:t> In integration to enabling trade, block chain is larceny-and tamper-resistant model.</a:t>
            </a:r>
            <a:endParaRPr sz="1400">
              <a:latin typeface="Arial"/>
              <a:ea typeface="Arial"/>
              <a:cs typeface="Arial"/>
              <a:sym typeface="Arial"/>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000"/>
              <a:buFont typeface="Arial"/>
              <a:buNone/>
            </a:pPr>
            <a:r>
              <a:rPr b="1" lang="en">
                <a:latin typeface="Times New Roman"/>
                <a:ea typeface="Times New Roman"/>
                <a:cs typeface="Times New Roman"/>
                <a:sym typeface="Times New Roman"/>
              </a:rPr>
              <a:t>1.2 Objectives</a:t>
            </a:r>
            <a:endParaRPr/>
          </a:p>
        </p:txBody>
      </p:sp>
      <p:sp>
        <p:nvSpPr>
          <p:cNvPr id="128" name="Google Shape;128;p29"/>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To decentralize the entire banking scenarios.</a:t>
            </a:r>
            <a:endParaRPr/>
          </a:p>
          <a:p>
            <a:pPr indent="0" lvl="0" marL="457200" rtl="0" algn="l">
              <a:lnSpc>
                <a:spcPct val="115000"/>
              </a:lnSpc>
              <a:spcBef>
                <a:spcPts val="0"/>
              </a:spcBef>
              <a:spcAft>
                <a:spcPts val="0"/>
              </a:spcAft>
              <a:buSzPts val="1800"/>
              <a:buNone/>
            </a:pPr>
            <a:r>
              <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To make sure no one can manipulate or bypass the system.</a:t>
            </a:r>
            <a:endParaRPr sz="1400">
              <a:latin typeface="Arial"/>
              <a:ea typeface="Arial"/>
              <a:cs typeface="Arial"/>
              <a:sym typeface="Arial"/>
            </a:endParaRPr>
          </a:p>
          <a:p>
            <a:pPr indent="0" lvl="0" marL="457200" rtl="0" algn="l">
              <a:lnSpc>
                <a:spcPct val="115000"/>
              </a:lnSpc>
              <a:spcBef>
                <a:spcPts val="0"/>
              </a:spcBef>
              <a:spcAft>
                <a:spcPts val="0"/>
              </a:spcAft>
              <a:buSzPts val="1800"/>
              <a:buNone/>
            </a:pPr>
            <a:r>
              <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To ensure all the rules laid down by RBI are strictly abided to and none supersided.</a:t>
            </a:r>
            <a:endParaRPr sz="1400">
              <a:latin typeface="Arial"/>
              <a:ea typeface="Arial"/>
              <a:cs typeface="Arial"/>
              <a:sym typeface="Arial"/>
            </a:endParaRPr>
          </a:p>
          <a:p>
            <a:pPr indent="0" lvl="0" marL="457200" rtl="0" algn="l">
              <a:lnSpc>
                <a:spcPct val="115000"/>
              </a:lnSpc>
              <a:spcBef>
                <a:spcPts val="0"/>
              </a:spcBef>
              <a:spcAft>
                <a:spcPts val="0"/>
              </a:spcAft>
              <a:buSzPts val="1800"/>
              <a:buNone/>
            </a:pPr>
            <a:r>
              <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To protect the inter- block chain data from foreign entities through encryption techniques and checksum generation .</a:t>
            </a:r>
            <a:endParaRPr sz="14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3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000"/>
              <a:buFont typeface="Arial"/>
              <a:buNone/>
            </a:pPr>
            <a:r>
              <a:rPr b="1" lang="en">
                <a:solidFill>
                  <a:srgbClr val="434343"/>
                </a:solidFill>
                <a:latin typeface="Times New Roman"/>
                <a:ea typeface="Times New Roman"/>
                <a:cs typeface="Times New Roman"/>
                <a:sym typeface="Times New Roman"/>
              </a:rPr>
              <a:t>1.3 Literature Review</a:t>
            </a:r>
            <a:endParaRPr/>
          </a:p>
        </p:txBody>
      </p:sp>
      <p:pic>
        <p:nvPicPr>
          <p:cNvPr id="134" name="Google Shape;134;p30"/>
          <p:cNvPicPr preferRelativeResize="0"/>
          <p:nvPr/>
        </p:nvPicPr>
        <p:blipFill rotWithShape="1">
          <a:blip r:embed="rId3">
            <a:alphaModFix/>
          </a:blip>
          <a:srcRect b="0" l="0" r="0" t="0"/>
          <a:stretch/>
        </p:blipFill>
        <p:spPr>
          <a:xfrm>
            <a:off x="523513" y="984500"/>
            <a:ext cx="8096975" cy="3907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3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solidFill>
                  <a:srgbClr val="434343"/>
                </a:solidFill>
                <a:latin typeface="Times New Roman"/>
                <a:ea typeface="Times New Roman"/>
                <a:cs typeface="Times New Roman"/>
                <a:sym typeface="Times New Roman"/>
              </a:rPr>
              <a:t>1.3 Literature Review</a:t>
            </a:r>
            <a:endParaRPr/>
          </a:p>
          <a:p>
            <a:pPr indent="0" lvl="0" marL="0" rtl="0" algn="l">
              <a:lnSpc>
                <a:spcPct val="100000"/>
              </a:lnSpc>
              <a:spcBef>
                <a:spcPts val="0"/>
              </a:spcBef>
              <a:spcAft>
                <a:spcPts val="0"/>
              </a:spcAft>
              <a:buSzPts val="3000"/>
              <a:buNone/>
            </a:pPr>
            <a:r>
              <a:t/>
            </a:r>
            <a:endParaRPr/>
          </a:p>
        </p:txBody>
      </p:sp>
      <p:pic>
        <p:nvPicPr>
          <p:cNvPr id="140" name="Google Shape;140;p31"/>
          <p:cNvPicPr preferRelativeResize="0"/>
          <p:nvPr/>
        </p:nvPicPr>
        <p:blipFill rotWithShape="1">
          <a:blip r:embed="rId3">
            <a:alphaModFix/>
          </a:blip>
          <a:srcRect b="0" l="0" r="0" t="0"/>
          <a:stretch/>
        </p:blipFill>
        <p:spPr>
          <a:xfrm>
            <a:off x="776038" y="1727900"/>
            <a:ext cx="7591925" cy="3152700"/>
          </a:xfrm>
          <a:prstGeom prst="rect">
            <a:avLst/>
          </a:prstGeom>
          <a:noFill/>
          <a:ln>
            <a:noFill/>
          </a:ln>
        </p:spPr>
      </p:pic>
      <p:pic>
        <p:nvPicPr>
          <p:cNvPr id="141" name="Google Shape;141;p31"/>
          <p:cNvPicPr preferRelativeResize="0"/>
          <p:nvPr/>
        </p:nvPicPr>
        <p:blipFill rotWithShape="1">
          <a:blip r:embed="rId4">
            <a:alphaModFix/>
          </a:blip>
          <a:srcRect b="0" l="0" r="0" t="0"/>
          <a:stretch/>
        </p:blipFill>
        <p:spPr>
          <a:xfrm>
            <a:off x="776037" y="948850"/>
            <a:ext cx="7591925" cy="849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3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solidFill>
                  <a:srgbClr val="434343"/>
                </a:solidFill>
                <a:latin typeface="Times New Roman"/>
                <a:ea typeface="Times New Roman"/>
                <a:cs typeface="Times New Roman"/>
                <a:sym typeface="Times New Roman"/>
              </a:rPr>
              <a:t>1.3 Literature Review</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3000"/>
              <a:buNone/>
            </a:pPr>
            <a:r>
              <a:t/>
            </a:r>
            <a:endParaRPr/>
          </a:p>
        </p:txBody>
      </p:sp>
      <p:pic>
        <p:nvPicPr>
          <p:cNvPr id="147" name="Google Shape;147;p32"/>
          <p:cNvPicPr preferRelativeResize="0"/>
          <p:nvPr/>
        </p:nvPicPr>
        <p:blipFill rotWithShape="1">
          <a:blip r:embed="rId3">
            <a:alphaModFix/>
          </a:blip>
          <a:srcRect b="0" l="0" r="0" t="0"/>
          <a:stretch/>
        </p:blipFill>
        <p:spPr>
          <a:xfrm>
            <a:off x="152400" y="2054475"/>
            <a:ext cx="8839168" cy="2370750"/>
          </a:xfrm>
          <a:prstGeom prst="rect">
            <a:avLst/>
          </a:prstGeom>
          <a:noFill/>
          <a:ln>
            <a:noFill/>
          </a:ln>
        </p:spPr>
      </p:pic>
      <p:pic>
        <p:nvPicPr>
          <p:cNvPr id="148" name="Google Shape;148;p32"/>
          <p:cNvPicPr preferRelativeResize="0"/>
          <p:nvPr/>
        </p:nvPicPr>
        <p:blipFill rotWithShape="1">
          <a:blip r:embed="rId4">
            <a:alphaModFix/>
          </a:blip>
          <a:srcRect b="0" l="0" r="0" t="0"/>
          <a:stretch/>
        </p:blipFill>
        <p:spPr>
          <a:xfrm>
            <a:off x="152400" y="1443400"/>
            <a:ext cx="8839175" cy="691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3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1.4 Problem Definition</a:t>
            </a:r>
            <a:endParaRPr b="1">
              <a:latin typeface="Times New Roman"/>
              <a:ea typeface="Times New Roman"/>
              <a:cs typeface="Times New Roman"/>
              <a:sym typeface="Times New Roman"/>
            </a:endParaRPr>
          </a:p>
        </p:txBody>
      </p:sp>
      <p:sp>
        <p:nvSpPr>
          <p:cNvPr id="154" name="Google Shape;154;p3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24000" lvl="0" marL="432000" rtl="0" algn="l">
              <a:lnSpc>
                <a:spcPct val="115000"/>
              </a:lnSpc>
              <a:spcBef>
                <a:spcPts val="1417"/>
              </a:spcBef>
              <a:spcAft>
                <a:spcPts val="0"/>
              </a:spcAft>
              <a:buClr>
                <a:srgbClr val="000000"/>
              </a:buClr>
              <a:buSzPts val="630"/>
              <a:buFont typeface="Noto Sans Symbols"/>
              <a:buChar char="❖"/>
            </a:pPr>
            <a:r>
              <a:rPr lang="en" sz="1400">
                <a:latin typeface="Arial"/>
                <a:ea typeface="Arial"/>
                <a:cs typeface="Arial"/>
                <a:sym typeface="Arial"/>
              </a:rPr>
              <a:t>To build an efficient and secure banking architecture using block-chain technology.</a:t>
            </a:r>
            <a:endParaRPr sz="1400">
              <a:latin typeface="Arial"/>
              <a:ea typeface="Arial"/>
              <a:cs typeface="Arial"/>
              <a:sym typeface="Arial"/>
            </a:endParaRPr>
          </a:p>
          <a:p>
            <a:pPr indent="-324000" lvl="0" marL="432000" rtl="0" algn="l">
              <a:lnSpc>
                <a:spcPct val="115000"/>
              </a:lnSpc>
              <a:spcBef>
                <a:spcPts val="1417"/>
              </a:spcBef>
              <a:spcAft>
                <a:spcPts val="0"/>
              </a:spcAft>
              <a:buClr>
                <a:srgbClr val="000000"/>
              </a:buClr>
              <a:buSzPts val="630"/>
              <a:buFont typeface="Noto Sans Symbols"/>
              <a:buChar char="❖"/>
            </a:pPr>
            <a:r>
              <a:rPr lang="en" sz="1400">
                <a:latin typeface="Arial"/>
                <a:ea typeface="Arial"/>
                <a:cs typeface="Arial"/>
                <a:sym typeface="Arial"/>
              </a:rPr>
              <a:t>Current banking architecture is largely centralised and therefore vulnerable to loan defaults and frauds like the PNB scam, Videocon case , Kingfisher scam and many more.</a:t>
            </a:r>
            <a:endParaRPr/>
          </a:p>
          <a:p>
            <a:pPr indent="-324000" lvl="0" marL="432000" rtl="0" algn="l">
              <a:lnSpc>
                <a:spcPct val="115000"/>
              </a:lnSpc>
              <a:spcBef>
                <a:spcPts val="1417"/>
              </a:spcBef>
              <a:spcAft>
                <a:spcPts val="0"/>
              </a:spcAft>
              <a:buClr>
                <a:srgbClr val="000000"/>
              </a:buClr>
              <a:buSzPts val="630"/>
              <a:buFont typeface="Noto Sans Symbols"/>
              <a:buChar char="❖"/>
            </a:pPr>
            <a:r>
              <a:rPr lang="en" sz="1400">
                <a:latin typeface="Arial"/>
                <a:ea typeface="Arial"/>
                <a:cs typeface="Arial"/>
                <a:sym typeface="Arial"/>
              </a:rPr>
              <a:t>Banking all over the world has adopted block chain technologies and it is the need of the hour for regulation and avoidance of such scams.</a:t>
            </a:r>
            <a:endParaRPr/>
          </a:p>
          <a:p>
            <a:pPr indent="-324000" lvl="0" marL="432000" rtl="0" algn="l">
              <a:lnSpc>
                <a:spcPct val="115000"/>
              </a:lnSpc>
              <a:spcBef>
                <a:spcPts val="1417"/>
              </a:spcBef>
              <a:spcAft>
                <a:spcPts val="0"/>
              </a:spcAft>
              <a:buClr>
                <a:srgbClr val="000000"/>
              </a:buClr>
              <a:buSzPts val="630"/>
              <a:buFont typeface="Noto Sans Symbols"/>
              <a:buChar char="❖"/>
            </a:pPr>
            <a:r>
              <a:rPr lang="en" sz="1400">
                <a:latin typeface="Arial"/>
                <a:ea typeface="Arial"/>
                <a:cs typeface="Arial"/>
                <a:sym typeface="Arial"/>
              </a:rPr>
              <a:t>Thus, we are using block chain technology for the decentralized working of banks and the complete removal of authoritarian interception.</a:t>
            </a:r>
            <a:endParaRPr/>
          </a:p>
          <a:p>
            <a:pPr indent="-324000" lvl="0" marL="432000" rtl="0" algn="l">
              <a:lnSpc>
                <a:spcPct val="115000"/>
              </a:lnSpc>
              <a:spcBef>
                <a:spcPts val="1417"/>
              </a:spcBef>
              <a:spcAft>
                <a:spcPts val="0"/>
              </a:spcAft>
              <a:buClr>
                <a:srgbClr val="000000"/>
              </a:buClr>
              <a:buSzPts val="630"/>
              <a:buFont typeface="Noto Sans Symbols"/>
              <a:buChar char="❖"/>
            </a:pPr>
            <a:r>
              <a:rPr lang="en" sz="1400">
                <a:latin typeface="Arial"/>
                <a:ea typeface="Arial"/>
                <a:cs typeface="Arial"/>
                <a:sym typeface="Arial"/>
              </a:rPr>
              <a:t>Software used: Java micro services, PKI , MAC hashing , Checksum generator for security module</a:t>
            </a:r>
            <a:endParaRPr/>
          </a:p>
          <a:p>
            <a:pPr indent="-324000" lvl="0" marL="432000" rtl="0" algn="l">
              <a:lnSpc>
                <a:spcPct val="115000"/>
              </a:lnSpc>
              <a:spcBef>
                <a:spcPts val="1417"/>
              </a:spcBef>
              <a:spcAft>
                <a:spcPts val="0"/>
              </a:spcAft>
              <a:buClr>
                <a:srgbClr val="000000"/>
              </a:buClr>
              <a:buSzPts val="630"/>
              <a:buFont typeface="Noto Sans Symbols"/>
              <a:buChar char="❖"/>
            </a:pPr>
            <a:r>
              <a:rPr lang="en" sz="1400">
                <a:latin typeface="Arial"/>
                <a:ea typeface="Arial"/>
                <a:cs typeface="Arial"/>
                <a:sym typeface="Arial"/>
              </a:rPr>
              <a:t>Hardware used: Laptop, cable, USB, SQL database, network support.</a:t>
            </a:r>
            <a:endParaRPr/>
          </a:p>
          <a:p>
            <a:pPr indent="0" lvl="0" marL="114300" rtl="0" algn="l">
              <a:lnSpc>
                <a:spcPct val="115000"/>
              </a:lnSpc>
              <a:spcBef>
                <a:spcPts val="0"/>
              </a:spcBef>
              <a:spcAft>
                <a:spcPts val="0"/>
              </a:spcAft>
              <a:buSzPts val="1800"/>
              <a:buNone/>
            </a:pPr>
            <a:r>
              <a:rPr lang="en"/>
              <a:t>                             </a:t>
            </a:r>
            <a:endParaRPr/>
          </a:p>
          <a:p>
            <a:pPr indent="0" lvl="0" marL="1143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rPr lang="en"/>
              <a:t>                        </a:t>
            </a:r>
            <a:endParaRPr/>
          </a:p>
          <a:p>
            <a:pPr indent="0" lvl="0" marL="114300" rtl="0" algn="l">
              <a:lnSpc>
                <a:spcPct val="115000"/>
              </a:lnSpc>
              <a:spcBef>
                <a:spcPts val="0"/>
              </a:spcBef>
              <a:spcAft>
                <a:spcPts val="0"/>
              </a:spcAft>
              <a:buSzPts val="1800"/>
              <a:buNone/>
            </a:pPr>
            <a:r>
              <a:rPr lang="en"/>
              <a:t>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