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79" r:id="rId8"/>
    <p:sldId id="280" r:id="rId9"/>
    <p:sldId id="262" r:id="rId10"/>
    <p:sldId id="263" r:id="rId11"/>
    <p:sldId id="264" r:id="rId12"/>
    <p:sldId id="282" r:id="rId13"/>
    <p:sldId id="283" r:id="rId14"/>
    <p:sldId id="265" r:id="rId15"/>
    <p:sldId id="266" r:id="rId16"/>
    <p:sldId id="267" r:id="rId17"/>
    <p:sldId id="281" r:id="rId18"/>
    <p:sldId id="268" r:id="rId19"/>
    <p:sldId id="284" r:id="rId20"/>
    <p:sldId id="285" r:id="rId21"/>
    <p:sldId id="286" r:id="rId22"/>
    <p:sldId id="287" r:id="rId23"/>
    <p:sldId id="269" r:id="rId24"/>
    <p:sldId id="288" r:id="rId25"/>
    <p:sldId id="270" r:id="rId26"/>
    <p:sldId id="289" r:id="rId27"/>
    <p:sldId id="271" r:id="rId28"/>
    <p:sldId id="290" r:id="rId29"/>
    <p:sldId id="291" r:id="rId30"/>
    <p:sldId id="272" r:id="rId31"/>
    <p:sldId id="273" r:id="rId32"/>
    <p:sldId id="274" r:id="rId33"/>
    <p:sldId id="292" r:id="rId34"/>
    <p:sldId id="275" r:id="rId35"/>
    <p:sldId id="276" r:id="rId36"/>
    <p:sldId id="277" r:id="rId37"/>
    <p:sldId id="278" r:id="rId38"/>
  </p:sldIdLst>
  <p:sldSz cx="9144000" cy="5143500" type="screen16x9"/>
  <p:notesSz cx="6858000" cy="9144000"/>
  <p:embeddedFontLst>
    <p:embeddedFont>
      <p:font typeface="Old Standard TT" pitchFamily="2" charset="0"/>
      <p:regular r:id="rId40"/>
      <p:bold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font" Target="fonts/font3.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font" Target="fonts/font1.fntdata"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11.xml" /></Relationships>
</file>

<file path=ppt/slides/_rels/slide1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3" Type="http://schemas.openxmlformats.org/officeDocument/2006/relationships/image" Target="../media/image12.emf" /><Relationship Id="rId2" Type="http://schemas.openxmlformats.org/officeDocument/2006/relationships/image" Target="../media/image11.emf" /><Relationship Id="rId1" Type="http://schemas.openxmlformats.org/officeDocument/2006/relationships/slideLayout" Target="../slideLayouts/slideLayout11.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image" Target="../media/image13.emf" /><Relationship Id="rId1" Type="http://schemas.openxmlformats.org/officeDocument/2006/relationships/slideLayout" Target="../slideLayouts/slideLayout11.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2" Type="http://schemas.openxmlformats.org/officeDocument/2006/relationships/image" Target="../media/image14.emf" /><Relationship Id="rId1" Type="http://schemas.openxmlformats.org/officeDocument/2006/relationships/slideLayout" Target="../slideLayouts/slideLayout11.xml" /></Relationships>
</file>

<file path=ppt/slides/_rels/slide29.xml.rels><?xml version="1.0" encoding="UTF-8" standalone="yes"?>
<Relationships xmlns="http://schemas.openxmlformats.org/package/2006/relationships"><Relationship Id="rId2" Type="http://schemas.openxmlformats.org/officeDocument/2006/relationships/image" Target="../media/image15.emf"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281429" y="1058225"/>
            <a:ext cx="8520600" cy="3397200"/>
          </a:xfrm>
          <a:prstGeom prst="rect">
            <a:avLst/>
          </a:prstGeom>
        </p:spPr>
        <p:txBody>
          <a:bodyPr spcFirstLastPara="1" wrap="square" lIns="91425" tIns="91425" rIns="91425" bIns="91425" anchor="t" anchorCtr="0">
            <a:noAutofit/>
          </a:bodyPr>
          <a:lstStyle/>
          <a:p>
            <a:pPr marL="342900">
              <a:lnSpc>
                <a:spcPct val="200000"/>
              </a:lnSpc>
              <a:buFont typeface="Arial" panose="020B0604020202020204" pitchFamily="34" charset="0"/>
              <a:buChar char="•"/>
            </a:pPr>
            <a:r>
              <a:rPr lang="en-US" sz="1400" dirty="0">
                <a:latin typeface="+mj-lt"/>
              </a:rPr>
              <a:t>To create an expeditious banking system .</a:t>
            </a:r>
          </a:p>
          <a:p>
            <a:pPr marL="342900">
              <a:lnSpc>
                <a:spcPct val="200000"/>
              </a:lnSpc>
              <a:buFont typeface="Arial" panose="020B0604020202020204" pitchFamily="34" charset="0"/>
              <a:buChar char="•"/>
            </a:pPr>
            <a:r>
              <a:rPr lang="en-US" sz="1400" dirty="0">
                <a:latin typeface="+mj-lt"/>
              </a:rPr>
              <a:t>To ensure a decentralized banking transaction for NEFT using block-chain technology.</a:t>
            </a:r>
          </a:p>
          <a:p>
            <a:pPr marL="342900">
              <a:lnSpc>
                <a:spcPct val="200000"/>
              </a:lnSpc>
              <a:buFont typeface="Arial" panose="020B0604020202020204" pitchFamily="34" charset="0"/>
              <a:buChar char="•"/>
            </a:pPr>
            <a:r>
              <a:rPr lang="en-US" sz="1400" dirty="0">
                <a:latin typeface="+mj-lt"/>
              </a:rPr>
              <a:t>Create a banking prototype for user interface for connecting the user to the backend processing.</a:t>
            </a:r>
          </a:p>
          <a:p>
            <a:pPr marL="342900">
              <a:lnSpc>
                <a:spcPct val="200000"/>
              </a:lnSpc>
              <a:buFont typeface="Arial" panose="020B0604020202020204" pitchFamily="34" charset="0"/>
              <a:buChar char="•"/>
            </a:pPr>
            <a:r>
              <a:rPr lang="en-US" sz="1400" dirty="0">
                <a:latin typeface="+mj-lt"/>
              </a:rPr>
              <a:t>To ensure protection of data in transit i.e. inter-block communication by hashing and cryptographic algorithm.</a:t>
            </a:r>
          </a:p>
          <a:p>
            <a:pPr marL="342900">
              <a:lnSpc>
                <a:spcPct val="200000"/>
              </a:lnSpc>
              <a:buFont typeface="Arial" panose="020B0604020202020204" pitchFamily="34" charset="0"/>
              <a:buChar char="•"/>
            </a:pPr>
            <a:r>
              <a:rPr lang="en-US" sz="1400" dirty="0">
                <a:latin typeface="+mj-lt"/>
              </a:rPr>
              <a:t>To ensure blocks are not bypassed by ensuring checksum matches by the majority in the pool of blocks.</a:t>
            </a:r>
          </a:p>
          <a:p>
            <a:pPr marL="114300" lvl="0" indent="0" algn="l" rtl="0">
              <a:lnSpc>
                <a:spcPct val="200000"/>
              </a:lnSpc>
              <a:spcBef>
                <a:spcPts val="0"/>
              </a:spcBef>
              <a:spcAft>
                <a:spcPts val="0"/>
              </a:spcAft>
              <a:buSzPts val="1800"/>
              <a:buNone/>
            </a:pPr>
            <a:r>
              <a:rPr lang="en" dirty="0">
                <a:latin typeface="+mj-lt"/>
              </a:rPr>
              <a:t>                                </a:t>
            </a:r>
            <a:endParaRPr dirty="0">
              <a:latin typeface="+mj-lt"/>
            </a:endParaRPr>
          </a:p>
          <a:p>
            <a:pPr marL="114300" lvl="0" indent="0" algn="l" rtl="0">
              <a:lnSpc>
                <a:spcPct val="200000"/>
              </a:lnSpc>
              <a:spcBef>
                <a:spcPts val="0"/>
              </a:spcBef>
              <a:spcAft>
                <a:spcPts val="0"/>
              </a:spcAft>
              <a:buSzPts val="1800"/>
              <a:buNone/>
            </a:pPr>
            <a:r>
              <a:rPr lang="en" dirty="0">
                <a:latin typeface="+mj-lt"/>
              </a:rPr>
              <a:t>                    </a:t>
            </a:r>
            <a:endParaRPr dirty="0">
              <a:latin typeface="+mj-lt"/>
            </a:endParaRP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IN" dirty="0"/>
              <a:t>Software Requirement</a:t>
            </a:r>
          </a:p>
          <a:p>
            <a:pPr marL="114300" lvl="0" indent="0">
              <a:buNone/>
            </a:pPr>
            <a:r>
              <a:rPr lang="en" dirty="0"/>
              <a:t>                               </a:t>
            </a:r>
            <a:endParaRPr dirty="0"/>
          </a:p>
          <a:p>
            <a:pPr marL="457200" lvl="0" indent="-342900" algn="l" rtl="0">
              <a:spcBef>
                <a:spcPts val="0"/>
              </a:spcBef>
              <a:spcAft>
                <a:spcPts val="0"/>
              </a:spcAft>
              <a:buSzPts val="1800"/>
              <a:buChar char="●"/>
            </a:pPr>
            <a:r>
              <a:rPr lang="en" dirty="0"/>
              <a:t>                        </a:t>
            </a:r>
            <a:endParaRPr dirty="0"/>
          </a:p>
          <a:p>
            <a:pPr marL="457200" lvl="0" indent="-342900" algn="l" rtl="0">
              <a:spcBef>
                <a:spcPts val="0"/>
              </a:spcBef>
              <a:spcAft>
                <a:spcPts val="0"/>
              </a:spcAft>
              <a:buSzPts val="1800"/>
              <a:buChar char="●"/>
            </a:pPr>
            <a:r>
              <a:rPr lang="en" dirty="0"/>
              <a:t>                        </a:t>
            </a:r>
            <a:endParaRPr dirty="0"/>
          </a:p>
          <a:p>
            <a:pPr marL="457200" lvl="0" indent="-342900" algn="l" rtl="0">
              <a:spcBef>
                <a:spcPts val="0"/>
              </a:spcBef>
              <a:spcAft>
                <a:spcPts val="0"/>
              </a:spcAft>
              <a:buSzPts val="1800"/>
              <a:buChar char="●"/>
            </a:pPr>
            <a:endParaRPr dirty="0"/>
          </a:p>
        </p:txBody>
      </p:sp>
      <p:pic>
        <p:nvPicPr>
          <p:cNvPr id="4" name="Picture 3">
            <a:extLst>
              <a:ext uri="{FF2B5EF4-FFF2-40B4-BE49-F238E27FC236}">
                <a16:creationId xmlns:a16="http://schemas.microsoft.com/office/drawing/2014/main" id="{3AA1B111-58DF-4BD8-98A2-8CE5747C51EE}"/>
              </a:ext>
            </a:extLst>
          </p:cNvPr>
          <p:cNvPicPr>
            <a:picLocks noChangeAspect="1"/>
          </p:cNvPicPr>
          <p:nvPr/>
        </p:nvPicPr>
        <p:blipFill>
          <a:blip r:embed="rId3"/>
          <a:stretch>
            <a:fillRect/>
          </a:stretch>
        </p:blipFill>
        <p:spPr>
          <a:xfrm>
            <a:off x="472829" y="1750024"/>
            <a:ext cx="4195815" cy="2145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A54D-15DD-4A1E-95BC-E306FD98D15E}"/>
              </a:ext>
            </a:extLst>
          </p:cNvPr>
          <p:cNvSpPr>
            <a:spLocks noGrp="1"/>
          </p:cNvSpPr>
          <p:nvPr>
            <p:ph type="title"/>
          </p:nvPr>
        </p:nvSpPr>
        <p:spPr/>
        <p:txBody>
          <a:bodyPr/>
          <a:lstStyle/>
          <a:p>
            <a:r>
              <a:rPr lang="en" b="1" dirty="0">
                <a:latin typeface="Times New Roman"/>
                <a:ea typeface="Times New Roman"/>
                <a:cs typeface="Times New Roman"/>
                <a:sym typeface="Times New Roman"/>
              </a:rPr>
              <a:t>1.6 Technology stack</a:t>
            </a:r>
            <a:endParaRPr lang="en-IN" dirty="0"/>
          </a:p>
        </p:txBody>
      </p:sp>
      <p:sp>
        <p:nvSpPr>
          <p:cNvPr id="3" name="Text Placeholder 2">
            <a:extLst>
              <a:ext uri="{FF2B5EF4-FFF2-40B4-BE49-F238E27FC236}">
                <a16:creationId xmlns:a16="http://schemas.microsoft.com/office/drawing/2014/main" id="{2E15BACF-2B63-4E0E-8762-DAF589B7898A}"/>
              </a:ext>
            </a:extLst>
          </p:cNvPr>
          <p:cNvSpPr>
            <a:spLocks noGrp="1"/>
          </p:cNvSpPr>
          <p:nvPr>
            <p:ph type="body" idx="1"/>
          </p:nvPr>
        </p:nvSpPr>
        <p:spPr/>
        <p:txBody>
          <a:bodyPr/>
          <a:lstStyle/>
          <a:p>
            <a:r>
              <a:rPr lang="en-IN" dirty="0"/>
              <a:t>Hardware Requirement</a:t>
            </a:r>
          </a:p>
          <a:p>
            <a:pPr marL="114300" indent="0">
              <a:buNone/>
            </a:pPr>
            <a:endParaRPr lang="en-IN" dirty="0"/>
          </a:p>
        </p:txBody>
      </p:sp>
      <p:pic>
        <p:nvPicPr>
          <p:cNvPr id="5" name="Picture 4" descr="A screenshot of a cell phone&#10;&#10;Description automatically generated">
            <a:extLst>
              <a:ext uri="{FF2B5EF4-FFF2-40B4-BE49-F238E27FC236}">
                <a16:creationId xmlns:a16="http://schemas.microsoft.com/office/drawing/2014/main" id="{005206FF-5F9E-4472-A34C-90BD5B8F4FF3}"/>
              </a:ext>
            </a:extLst>
          </p:cNvPr>
          <p:cNvPicPr>
            <a:picLocks noChangeAspect="1"/>
          </p:cNvPicPr>
          <p:nvPr/>
        </p:nvPicPr>
        <p:blipFill>
          <a:blip r:embed="rId2"/>
          <a:stretch>
            <a:fillRect/>
          </a:stretch>
        </p:blipFill>
        <p:spPr>
          <a:xfrm>
            <a:off x="683941" y="1843669"/>
            <a:ext cx="4608983" cy="1932878"/>
          </a:xfrm>
          <a:prstGeom prst="rect">
            <a:avLst/>
          </a:prstGeom>
        </p:spPr>
      </p:pic>
    </p:spTree>
    <p:extLst>
      <p:ext uri="{BB962C8B-B14F-4D97-AF65-F5344CB8AC3E}">
        <p14:creationId xmlns:p14="http://schemas.microsoft.com/office/powerpoint/2010/main" val="218030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E35E-A39D-4E16-BB94-138D25AC93FC}"/>
              </a:ext>
            </a:extLst>
          </p:cNvPr>
          <p:cNvSpPr>
            <a:spLocks noGrp="1"/>
          </p:cNvSpPr>
          <p:nvPr>
            <p:ph type="title"/>
          </p:nvPr>
        </p:nvSpPr>
        <p:spPr/>
        <p:txBody>
          <a:bodyPr/>
          <a:lstStyle/>
          <a:p>
            <a:r>
              <a:rPr lang="en" b="1" dirty="0">
                <a:latin typeface="Times New Roman"/>
                <a:ea typeface="Times New Roman"/>
                <a:cs typeface="Times New Roman"/>
                <a:sym typeface="Times New Roman"/>
              </a:rPr>
              <a:t>1.6 Technology stack</a:t>
            </a:r>
            <a:endParaRPr lang="en-IN" dirty="0"/>
          </a:p>
        </p:txBody>
      </p:sp>
      <p:pic>
        <p:nvPicPr>
          <p:cNvPr id="5" name="Picture 4">
            <a:extLst>
              <a:ext uri="{FF2B5EF4-FFF2-40B4-BE49-F238E27FC236}">
                <a16:creationId xmlns:a16="http://schemas.microsoft.com/office/drawing/2014/main" id="{92C72B8C-39D1-4670-9A90-CD09C3B925EB}"/>
              </a:ext>
            </a:extLst>
          </p:cNvPr>
          <p:cNvPicPr>
            <a:picLocks noChangeAspect="1"/>
          </p:cNvPicPr>
          <p:nvPr/>
        </p:nvPicPr>
        <p:blipFill>
          <a:blip r:embed="rId2"/>
          <a:stretch>
            <a:fillRect/>
          </a:stretch>
        </p:blipFill>
        <p:spPr>
          <a:xfrm>
            <a:off x="1241502" y="1771650"/>
            <a:ext cx="4759248" cy="2200250"/>
          </a:xfrm>
          <a:prstGeom prst="rect">
            <a:avLst/>
          </a:prstGeom>
        </p:spPr>
      </p:pic>
      <p:sp>
        <p:nvSpPr>
          <p:cNvPr id="4" name="AutoShape 2">
            <a:extLst>
              <a:ext uri="{FF2B5EF4-FFF2-40B4-BE49-F238E27FC236}">
                <a16:creationId xmlns:a16="http://schemas.microsoft.com/office/drawing/2014/main" id="{669712DA-7129-46D9-8677-63C4671CD7D3}"/>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74404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400">
                <a:latin typeface="+mn-lt"/>
              </a:rPr>
              <a:t> </a:t>
            </a:r>
            <a:r>
              <a:rPr lang="en-US" sz="1400">
                <a:latin typeface="+mn-lt"/>
              </a:rPr>
              <a:t>Our project is an efficient solution for bypassing human intervention and control in banking sector to make it reliable and secure.</a:t>
            </a:r>
          </a:p>
          <a:p>
            <a:pPr marL="457200" lvl="0" indent="-342900" algn="l" rtl="0">
              <a:spcBef>
                <a:spcPts val="0"/>
              </a:spcBef>
              <a:spcAft>
                <a:spcPts val="0"/>
              </a:spcAft>
              <a:buSzPts val="1800"/>
              <a:buChar char="●"/>
            </a:pPr>
            <a:r>
              <a:rPr lang="en-US" sz="1400">
                <a:latin typeface="+mn-lt"/>
              </a:rPr>
              <a:t>The project will ensure decentralized transfer of funds.</a:t>
            </a:r>
          </a:p>
          <a:p>
            <a:pPr marL="457200" lvl="0" indent="-342900" algn="l" rtl="0">
              <a:spcBef>
                <a:spcPts val="0"/>
              </a:spcBef>
              <a:spcAft>
                <a:spcPts val="0"/>
              </a:spcAft>
              <a:buSzPts val="1800"/>
              <a:buChar char="●"/>
            </a:pPr>
            <a:r>
              <a:rPr lang="en-US" sz="1400">
                <a:latin typeface="+mn-lt"/>
              </a:rPr>
              <a:t>Frauds and huge loans sanction can be done away with our perception of a solution using Blockchain which makes it free of manual intervention.</a:t>
            </a:r>
            <a:r>
              <a:rPr lang="en" sz="1400">
                <a:latin typeface="+mn-lt"/>
              </a:rPr>
              <a:t>                                  </a:t>
            </a:r>
            <a:endParaRPr sz="1400" dirty="0">
              <a:latin typeface="+mn-lt"/>
            </a:endParaRPr>
          </a:p>
          <a:p>
            <a:pPr marL="114300" lvl="0" indent="0" algn="l" rtl="0">
              <a:spcBef>
                <a:spcPts val="0"/>
              </a:spcBef>
              <a:spcAft>
                <a:spcPts val="0"/>
              </a:spcAft>
              <a:buSzPts val="1800"/>
              <a:buNone/>
            </a:pPr>
            <a:r>
              <a:rPr lang="en" sz="1400" dirty="0">
                <a:latin typeface="+mn-lt"/>
              </a:rPr>
              <a:t>                            </a:t>
            </a:r>
            <a:endParaRPr sz="1400" dirty="0">
              <a:latin typeface="+mn-lt"/>
            </a:endParaRP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sz="1400" dirty="0">
                <a:latin typeface="+mj-lt"/>
              </a:rPr>
              <a:t>The web application will help the bank users to perform the banking transaction more securely and with faster response by eliminating the third parties and the concept of blockchain technology is used which is very power full as compare to other modern world technology. </a:t>
            </a:r>
          </a:p>
          <a:p>
            <a:r>
              <a:rPr lang="en-US" sz="1400" dirty="0">
                <a:latin typeface="+mj-lt"/>
              </a:rPr>
              <a:t>The system includes two main modules User, Admin. </a:t>
            </a:r>
          </a:p>
          <a:p>
            <a:r>
              <a:rPr lang="en-US" sz="1400" dirty="0">
                <a:latin typeface="+mj-lt"/>
              </a:rPr>
              <a:t>User module contains sub-modules such as money transfer, OTP generation, My statement, Add beneficiary. </a:t>
            </a:r>
          </a:p>
          <a:p>
            <a:r>
              <a:rPr lang="en-US" sz="1400" dirty="0">
                <a:latin typeface="+mj-lt"/>
              </a:rPr>
              <a:t>Admin module has viewing of all of the user request and add branch</a:t>
            </a:r>
            <a:r>
              <a:rPr lang="en-US" dirty="0"/>
              <a:t>.</a:t>
            </a:r>
            <a:r>
              <a:rPr lang="en" dirty="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8A73F5-5347-4256-B840-9AA1E5C1A276}"/>
              </a:ext>
            </a:extLst>
          </p:cNvPr>
          <p:cNvPicPr>
            <a:picLocks noChangeAspect="1"/>
          </p:cNvPicPr>
          <p:nvPr/>
        </p:nvPicPr>
        <p:blipFill>
          <a:blip r:embed="rId2"/>
          <a:stretch>
            <a:fillRect/>
          </a:stretch>
        </p:blipFill>
        <p:spPr>
          <a:xfrm>
            <a:off x="371707" y="136733"/>
            <a:ext cx="8031593" cy="4870034"/>
          </a:xfrm>
          <a:prstGeom prst="rect">
            <a:avLst/>
          </a:prstGeom>
        </p:spPr>
      </p:pic>
    </p:spTree>
    <p:extLst>
      <p:ext uri="{BB962C8B-B14F-4D97-AF65-F5344CB8AC3E}">
        <p14:creationId xmlns:p14="http://schemas.microsoft.com/office/powerpoint/2010/main" val="2039822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2.2 Design(Flow Of Modules)</a:t>
            </a:r>
            <a:endParaRPr b="1" dirty="0">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pc="-1" dirty="0">
                <a:solidFill>
                  <a:srgbClr val="000000"/>
                </a:solidFill>
                <a:latin typeface="Times New Roman" panose="02020603050405020304" pitchFamily="18" charset="0"/>
                <a:cs typeface="Times New Roman" panose="02020603050405020304" pitchFamily="18" charset="0"/>
              </a:rPr>
              <a:t>User Module</a:t>
            </a:r>
            <a:endParaRPr lang="en-IN" spc="-1"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4" name="Picture 3">
            <a:extLst>
              <a:ext uri="{FF2B5EF4-FFF2-40B4-BE49-F238E27FC236}">
                <a16:creationId xmlns:a16="http://schemas.microsoft.com/office/drawing/2014/main" id="{85505DD3-CF86-4FED-87CF-6299BD2D3066}"/>
              </a:ext>
            </a:extLst>
          </p:cNvPr>
          <p:cNvPicPr/>
          <p:nvPr/>
        </p:nvPicPr>
        <p:blipFill>
          <a:blip r:embed="rId3"/>
          <a:stretch/>
        </p:blipFill>
        <p:spPr>
          <a:xfrm>
            <a:off x="683940" y="1583472"/>
            <a:ext cx="7208371" cy="3261835"/>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8DE130-9605-427B-A5FC-E4714BD5E573}"/>
              </a:ext>
            </a:extLst>
          </p:cNvPr>
          <p:cNvSpPr>
            <a:spLocks noGrp="1"/>
          </p:cNvSpPr>
          <p:nvPr>
            <p:ph type="title"/>
          </p:nvPr>
        </p:nvSpPr>
        <p:spPr/>
        <p:txBody>
          <a:bodyPr/>
          <a:lstStyle/>
          <a:p>
            <a:r>
              <a:rPr lang="en" b="1" dirty="0">
                <a:latin typeface="Times New Roman"/>
                <a:ea typeface="Times New Roman"/>
                <a:cs typeface="Times New Roman"/>
                <a:sym typeface="Times New Roman"/>
              </a:rPr>
              <a:t>2.2 Design(Flow Of Modules)</a:t>
            </a:r>
            <a:endParaRPr lang="en-IN" dirty="0"/>
          </a:p>
        </p:txBody>
      </p:sp>
      <p:sp>
        <p:nvSpPr>
          <p:cNvPr id="10" name="Text Placeholder 9">
            <a:extLst>
              <a:ext uri="{FF2B5EF4-FFF2-40B4-BE49-F238E27FC236}">
                <a16:creationId xmlns:a16="http://schemas.microsoft.com/office/drawing/2014/main" id="{14592446-3AB4-4384-ADA7-DDC68EBA686B}"/>
              </a:ext>
            </a:extLst>
          </p:cNvPr>
          <p:cNvSpPr>
            <a:spLocks noGrp="1"/>
          </p:cNvSpPr>
          <p:nvPr>
            <p:ph type="body" idx="1"/>
          </p:nvPr>
        </p:nvSpPr>
        <p:spPr/>
        <p:txBody>
          <a:bodyPr/>
          <a:lstStyle/>
          <a:p>
            <a:r>
              <a:rPr lang="en-IN" spc="-1" dirty="0">
                <a:latin typeface="Times New Roman" panose="02020603050405020304" pitchFamily="18" charset="0"/>
                <a:cs typeface="Times New Roman" panose="02020603050405020304" pitchFamily="18" charset="0"/>
              </a:rPr>
              <a:t>Admin Module</a:t>
            </a:r>
          </a:p>
          <a:p>
            <a:pPr marL="114300" indent="0">
              <a:buNone/>
            </a:pPr>
            <a:endParaRPr lang="en-IN" dirty="0"/>
          </a:p>
        </p:txBody>
      </p:sp>
      <p:pic>
        <p:nvPicPr>
          <p:cNvPr id="12" name="Picture 11">
            <a:extLst>
              <a:ext uri="{FF2B5EF4-FFF2-40B4-BE49-F238E27FC236}">
                <a16:creationId xmlns:a16="http://schemas.microsoft.com/office/drawing/2014/main" id="{291E9B46-377B-4DB6-BCBE-67F1AF5302E2}"/>
              </a:ext>
            </a:extLst>
          </p:cNvPr>
          <p:cNvPicPr/>
          <p:nvPr/>
        </p:nvPicPr>
        <p:blipFill>
          <a:blip r:embed="rId2"/>
          <a:stretch/>
        </p:blipFill>
        <p:spPr>
          <a:xfrm>
            <a:off x="1011043" y="1561170"/>
            <a:ext cx="6767005" cy="3489132"/>
          </a:xfrm>
          <a:prstGeom prst="rect">
            <a:avLst/>
          </a:prstGeom>
          <a:ln>
            <a:noFill/>
          </a:ln>
        </p:spPr>
      </p:pic>
    </p:spTree>
    <p:extLst>
      <p:ext uri="{BB962C8B-B14F-4D97-AF65-F5344CB8AC3E}">
        <p14:creationId xmlns:p14="http://schemas.microsoft.com/office/powerpoint/2010/main" val="23148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 A</a:t>
            </a:r>
            <a:r>
              <a:rPr lang="en" sz="1800">
                <a:latin typeface="Times New Roman"/>
                <a:ea typeface="Times New Roman"/>
                <a:cs typeface="Times New Roman"/>
                <a:sym typeface="Times New Roman"/>
              </a:rPr>
              <a:t> </a:t>
            </a:r>
            <a:r>
              <a:rPr lang="en" sz="1800" dirty="0">
                <a:latin typeface="Times New Roman"/>
                <a:ea typeface="Times New Roman"/>
                <a:cs typeface="Times New Roman"/>
                <a:sym typeface="Times New Roman"/>
              </a:rPr>
              <a:t>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Expeditious Banking using Blockchain Technology</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br>
              <a:rPr lang="en-US" sz="1800">
                <a:latin typeface="Times New Roman"/>
                <a:ea typeface="Times New Roman"/>
                <a:cs typeface="Times New Roman"/>
                <a:sym typeface="Times New Roman"/>
              </a:rPr>
            </a:br>
            <a:r>
              <a:rPr lang="en" sz="180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br>
              <a:rPr lang="en-US" sz="1800">
                <a:latin typeface="Times New Roman"/>
                <a:ea typeface="Times New Roman"/>
                <a:cs typeface="Times New Roman"/>
                <a:sym typeface="Times New Roman"/>
              </a:rPr>
            </a:br>
            <a:r>
              <a:rPr lang="en" sz="1800">
                <a:latin typeface="Times New Roman"/>
                <a:ea typeface="Times New Roman"/>
                <a:cs typeface="Times New Roman"/>
                <a:sym typeface="Times New Roman"/>
              </a:rPr>
              <a:t>By</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Varsha Naik</a:t>
            </a:r>
            <a:r>
              <a:rPr lang="en"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16104054</a:t>
            </a:r>
            <a:r>
              <a:rPr lang="en" sz="1800">
                <a:latin typeface="Times New Roman"/>
                <a:ea typeface="Times New Roman"/>
                <a:cs typeface="Times New Roman"/>
                <a:sym typeface="Times New Roman"/>
              </a:rPr>
              <a:t>)</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Riya Pejawar</a:t>
            </a:r>
            <a:r>
              <a:rPr lang="en"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16104040</a:t>
            </a:r>
            <a:r>
              <a:rPr lang="en" sz="1800">
                <a:latin typeface="Times New Roman"/>
                <a:ea typeface="Times New Roman"/>
                <a:cs typeface="Times New Roman"/>
                <a:sym typeface="Times New Roman"/>
              </a:rPr>
              <a:t>)</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Rishabh Singh(14104017)</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a:t>
            </a:r>
            <a:r>
              <a:rPr lang="en" sz="1800">
                <a:latin typeface="Times New Roman"/>
                <a:ea typeface="Times New Roman"/>
                <a:cs typeface="Times New Roman"/>
                <a:sym typeface="Times New Roman"/>
              </a:rPr>
              <a:t>the </a:t>
            </a:r>
            <a:r>
              <a:rPr lang="en-US" sz="1800">
                <a:latin typeface="Times New Roman"/>
                <a:ea typeface="Times New Roman"/>
                <a:cs typeface="Times New Roman"/>
                <a:sym typeface="Times New Roman"/>
              </a:rPr>
              <a:t>Guidance of</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Prof. Anagha Aher</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Prof. Sneha Kanchan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7C0A-3086-4CAD-92A8-3521FB9E9D9D}"/>
              </a:ext>
            </a:extLst>
          </p:cNvPr>
          <p:cNvSpPr>
            <a:spLocks noGrp="1"/>
          </p:cNvSpPr>
          <p:nvPr>
            <p:ph type="title"/>
          </p:nvPr>
        </p:nvSpPr>
        <p:spPr/>
        <p:txBody>
          <a:bodyPr/>
          <a:lstStyle/>
          <a:p>
            <a:r>
              <a:rPr lang="en" b="1" dirty="0">
                <a:latin typeface="Times New Roman"/>
                <a:ea typeface="Times New Roman"/>
                <a:cs typeface="Times New Roman"/>
                <a:sym typeface="Times New Roman"/>
              </a:rPr>
              <a:t>2.2 Design(Flow Of Modules)</a:t>
            </a:r>
            <a:endParaRPr lang="en-IN" dirty="0"/>
          </a:p>
        </p:txBody>
      </p:sp>
      <p:sp>
        <p:nvSpPr>
          <p:cNvPr id="3" name="Text Placeholder 2">
            <a:extLst>
              <a:ext uri="{FF2B5EF4-FFF2-40B4-BE49-F238E27FC236}">
                <a16:creationId xmlns:a16="http://schemas.microsoft.com/office/drawing/2014/main" id="{8F0C48A5-3E5A-4D09-B0E2-CD9F364F06AF}"/>
              </a:ext>
            </a:extLst>
          </p:cNvPr>
          <p:cNvSpPr>
            <a:spLocks noGrp="1"/>
          </p:cNvSpPr>
          <p:nvPr>
            <p:ph type="body" idx="1"/>
          </p:nvPr>
        </p:nvSpPr>
        <p:spPr>
          <a:xfrm>
            <a:off x="311700" y="1058225"/>
            <a:ext cx="8520600" cy="3397200"/>
          </a:xfrm>
        </p:spPr>
        <p:txBody>
          <a:bodyPr/>
          <a:lstStyle/>
          <a:p>
            <a:r>
              <a:rPr lang="en-IN" spc="-1" dirty="0">
                <a:latin typeface="Times New Roman" panose="02020603050405020304" pitchFamily="18" charset="0"/>
                <a:cs typeface="Times New Roman" panose="02020603050405020304" pitchFamily="18" charset="0"/>
              </a:rPr>
              <a:t>Block-chain Module</a:t>
            </a:r>
          </a:p>
          <a:p>
            <a:pPr marL="114300" indent="0">
              <a:buNone/>
            </a:pPr>
            <a:endParaRPr lang="en-IN" dirty="0"/>
          </a:p>
        </p:txBody>
      </p:sp>
      <p:pic>
        <p:nvPicPr>
          <p:cNvPr id="4" name="Picture 3">
            <a:extLst>
              <a:ext uri="{FF2B5EF4-FFF2-40B4-BE49-F238E27FC236}">
                <a16:creationId xmlns:a16="http://schemas.microsoft.com/office/drawing/2014/main" id="{8DE0F483-DA55-46B2-939C-574D0D2A66EA}"/>
              </a:ext>
            </a:extLst>
          </p:cNvPr>
          <p:cNvPicPr/>
          <p:nvPr/>
        </p:nvPicPr>
        <p:blipFill>
          <a:blip r:embed="rId2"/>
          <a:stretch/>
        </p:blipFill>
        <p:spPr>
          <a:xfrm>
            <a:off x="1226839" y="1524000"/>
            <a:ext cx="6690322" cy="3476627"/>
          </a:xfrm>
          <a:prstGeom prst="rect">
            <a:avLst/>
          </a:prstGeom>
          <a:ln>
            <a:noFill/>
          </a:ln>
        </p:spPr>
      </p:pic>
    </p:spTree>
    <p:extLst>
      <p:ext uri="{BB962C8B-B14F-4D97-AF65-F5344CB8AC3E}">
        <p14:creationId xmlns:p14="http://schemas.microsoft.com/office/powerpoint/2010/main" val="298182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0E53-F486-4BFC-BE7D-BF056A001C2A}"/>
              </a:ext>
            </a:extLst>
          </p:cNvPr>
          <p:cNvSpPr>
            <a:spLocks noGrp="1"/>
          </p:cNvSpPr>
          <p:nvPr>
            <p:ph type="title"/>
          </p:nvPr>
        </p:nvSpPr>
        <p:spPr/>
        <p:txBody>
          <a:bodyPr/>
          <a:lstStyle/>
          <a:p>
            <a:r>
              <a:rPr lang="en" b="1" dirty="0">
                <a:latin typeface="Times New Roman"/>
                <a:ea typeface="Times New Roman"/>
                <a:cs typeface="Times New Roman"/>
                <a:sym typeface="Times New Roman"/>
              </a:rPr>
              <a:t>2.2 Design(Flow Of Modules)</a:t>
            </a:r>
            <a:endParaRPr lang="en-IN" dirty="0"/>
          </a:p>
        </p:txBody>
      </p:sp>
      <p:sp>
        <p:nvSpPr>
          <p:cNvPr id="3" name="Text Placeholder 2">
            <a:extLst>
              <a:ext uri="{FF2B5EF4-FFF2-40B4-BE49-F238E27FC236}">
                <a16:creationId xmlns:a16="http://schemas.microsoft.com/office/drawing/2014/main" id="{41A9E5FD-3BC6-442A-BBC0-277ABEDF6F32}"/>
              </a:ext>
            </a:extLst>
          </p:cNvPr>
          <p:cNvSpPr>
            <a:spLocks noGrp="1"/>
          </p:cNvSpPr>
          <p:nvPr>
            <p:ph type="body" idx="1"/>
          </p:nvPr>
        </p:nvSpPr>
        <p:spPr/>
        <p:txBody>
          <a:bodyPr/>
          <a:lstStyle/>
          <a:p>
            <a:r>
              <a:rPr lang="en-IN" spc="-1" dirty="0">
                <a:latin typeface="Times New Roman" panose="02020603050405020304" pitchFamily="18" charset="0"/>
                <a:cs typeface="Times New Roman" panose="02020603050405020304" pitchFamily="18" charset="0"/>
              </a:rPr>
              <a:t>Security Module</a:t>
            </a:r>
          </a:p>
          <a:p>
            <a:pPr marL="114300" indent="0">
              <a:buNone/>
            </a:pPr>
            <a:endParaRPr lang="en-IN" dirty="0"/>
          </a:p>
        </p:txBody>
      </p:sp>
      <p:pic>
        <p:nvPicPr>
          <p:cNvPr id="4" name="Picture 3">
            <a:extLst>
              <a:ext uri="{FF2B5EF4-FFF2-40B4-BE49-F238E27FC236}">
                <a16:creationId xmlns:a16="http://schemas.microsoft.com/office/drawing/2014/main" id="{D0BEFA16-C088-422A-9041-3996CA057A32}"/>
              </a:ext>
            </a:extLst>
          </p:cNvPr>
          <p:cNvPicPr/>
          <p:nvPr/>
        </p:nvPicPr>
        <p:blipFill>
          <a:blip r:embed="rId2"/>
          <a:stretch/>
        </p:blipFill>
        <p:spPr>
          <a:xfrm>
            <a:off x="1204330" y="1531433"/>
            <a:ext cx="6343379" cy="3476605"/>
          </a:xfrm>
          <a:prstGeom prst="rect">
            <a:avLst/>
          </a:prstGeom>
          <a:ln>
            <a:noFill/>
          </a:ln>
        </p:spPr>
      </p:pic>
    </p:spTree>
    <p:extLst>
      <p:ext uri="{BB962C8B-B14F-4D97-AF65-F5344CB8AC3E}">
        <p14:creationId xmlns:p14="http://schemas.microsoft.com/office/powerpoint/2010/main" val="110612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3809-1C93-4E65-8C61-F6730885C3CD}"/>
              </a:ext>
            </a:extLst>
          </p:cNvPr>
          <p:cNvSpPr>
            <a:spLocks noGrp="1"/>
          </p:cNvSpPr>
          <p:nvPr>
            <p:ph type="title"/>
          </p:nvPr>
        </p:nvSpPr>
        <p:spPr/>
        <p:txBody>
          <a:bodyPr/>
          <a:lstStyle/>
          <a:p>
            <a:r>
              <a:rPr lang="en" b="1" dirty="0">
                <a:latin typeface="Times New Roman"/>
                <a:ea typeface="Times New Roman"/>
                <a:cs typeface="Times New Roman"/>
                <a:sym typeface="Times New Roman"/>
              </a:rPr>
              <a:t>2.2 Design(Flow Of Modules)</a:t>
            </a:r>
            <a:endParaRPr lang="en-IN" dirty="0"/>
          </a:p>
        </p:txBody>
      </p:sp>
      <p:sp>
        <p:nvSpPr>
          <p:cNvPr id="3" name="Text Placeholder 2">
            <a:extLst>
              <a:ext uri="{FF2B5EF4-FFF2-40B4-BE49-F238E27FC236}">
                <a16:creationId xmlns:a16="http://schemas.microsoft.com/office/drawing/2014/main" id="{92DFEFBC-9083-4ECE-91EA-53AF9A039C09}"/>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6BE2D318-0070-435D-98A9-070ED2BF82ED}"/>
              </a:ext>
            </a:extLst>
          </p:cNvPr>
          <p:cNvPicPr/>
          <p:nvPr/>
        </p:nvPicPr>
        <p:blipFill>
          <a:blip r:embed="rId2"/>
          <a:stretch/>
        </p:blipFill>
        <p:spPr>
          <a:xfrm>
            <a:off x="311700" y="1183268"/>
            <a:ext cx="8096320" cy="3646478"/>
          </a:xfrm>
          <a:prstGeom prst="rect">
            <a:avLst/>
          </a:prstGeom>
          <a:ln>
            <a:noFill/>
          </a:ln>
        </p:spPr>
      </p:pic>
    </p:spTree>
    <p:extLst>
      <p:ext uri="{BB962C8B-B14F-4D97-AF65-F5344CB8AC3E}">
        <p14:creationId xmlns:p14="http://schemas.microsoft.com/office/powerpoint/2010/main" val="3754364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2.3 Description Of Use Case</a:t>
            </a:r>
            <a:endParaRPr b="1">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114300" indent="0" algn="just">
              <a:buNone/>
            </a:pPr>
            <a:r>
              <a:rPr lang="en-IN" sz="1400" dirty="0">
                <a:latin typeface="+mj-lt"/>
              </a:rPr>
              <a:t>It shows the user’s</a:t>
            </a:r>
            <a:r>
              <a:rPr lang="en-US" sz="1400" dirty="0" err="1">
                <a:latin typeface="+mj-lt"/>
              </a:rPr>
              <a:t>i</a:t>
            </a:r>
            <a:r>
              <a:rPr lang="en-US" sz="1400" dirty="0">
                <a:latin typeface="+mj-lt"/>
              </a:rPr>
              <a:t> </a:t>
            </a:r>
            <a:r>
              <a:rPr lang="en-US" sz="1400" dirty="0" err="1">
                <a:latin typeface="+mj-lt"/>
              </a:rPr>
              <a:t>nteraction</a:t>
            </a:r>
            <a:r>
              <a:rPr lang="en-US" sz="1400" dirty="0">
                <a:latin typeface="+mj-lt"/>
              </a:rPr>
              <a:t> with the systems. The purpose of a use case diagram in Unified Modeling</a:t>
            </a:r>
          </a:p>
          <a:p>
            <a:pPr marL="114300" indent="0" algn="just">
              <a:buNone/>
            </a:pPr>
            <a:r>
              <a:rPr lang="en-US" sz="1400" dirty="0">
                <a:latin typeface="+mj-lt"/>
              </a:rPr>
              <a:t>Language (UML) is to demonstrate the different ways that a user might interact with a system. Use case diagrams are valuable for visualizing the functional requirements of a system that will translate into design choices and development </a:t>
            </a:r>
            <a:r>
              <a:rPr lang="en-US" sz="1400" dirty="0" err="1">
                <a:latin typeface="+mj-lt"/>
              </a:rPr>
              <a:t>priorities.They</a:t>
            </a:r>
            <a:r>
              <a:rPr lang="en-US" sz="1400" dirty="0">
                <a:latin typeface="+mj-lt"/>
              </a:rPr>
              <a:t> also help identify any internal or external factors that may influence the system and should be taken into consideration. In first use case diagram there are two main components one is actor which is user and </a:t>
            </a:r>
            <a:r>
              <a:rPr lang="en-US" sz="1400" dirty="0" err="1">
                <a:latin typeface="+mj-lt"/>
              </a:rPr>
              <a:t>and</a:t>
            </a:r>
            <a:r>
              <a:rPr lang="en-US" sz="1400" dirty="0">
                <a:latin typeface="+mj-lt"/>
              </a:rPr>
              <a:t> database. It depicts the interactions between the</a:t>
            </a:r>
          </a:p>
          <a:p>
            <a:pPr marL="114300" indent="0" algn="just">
              <a:buNone/>
            </a:pPr>
            <a:r>
              <a:rPr lang="en-US" sz="1400" dirty="0">
                <a:latin typeface="+mj-lt"/>
              </a:rPr>
              <a:t>various actors used in this system. All these interactions between actors and system is done in the cloud environment. There are various </a:t>
            </a:r>
            <a:r>
              <a:rPr lang="en-US" sz="1400" dirty="0" err="1">
                <a:latin typeface="+mj-lt"/>
              </a:rPr>
              <a:t>usecases</a:t>
            </a:r>
            <a:r>
              <a:rPr lang="en-US" sz="1400" dirty="0">
                <a:latin typeface="+mj-lt"/>
              </a:rPr>
              <a:t> involved in this system such as register, </a:t>
            </a:r>
            <a:r>
              <a:rPr lang="en-US" sz="1400" dirty="0" err="1">
                <a:latin typeface="+mj-lt"/>
              </a:rPr>
              <a:t>addbeneficiary</a:t>
            </a:r>
            <a:r>
              <a:rPr lang="en-US" sz="1400" dirty="0">
                <a:latin typeface="+mj-lt"/>
              </a:rPr>
              <a:t>, activate beneficiary, view my statements, generate one time password etc. The other use case diagram has only one actor which is admin. Admin also has various use cases such as add </a:t>
            </a:r>
            <a:r>
              <a:rPr lang="en-US" sz="1400" dirty="0" err="1">
                <a:latin typeface="+mj-lt"/>
              </a:rPr>
              <a:t>branch,view</a:t>
            </a:r>
            <a:r>
              <a:rPr lang="en-US" sz="1400" dirty="0">
                <a:latin typeface="+mj-lt"/>
              </a:rPr>
              <a:t> all user requests and approve them.</a:t>
            </a:r>
            <a:endParaRPr sz="1400"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0FE070-0795-462E-AC00-F8F89165A08B}"/>
              </a:ext>
            </a:extLst>
          </p:cNvPr>
          <p:cNvPicPr>
            <a:picLocks noChangeAspect="1"/>
          </p:cNvPicPr>
          <p:nvPr/>
        </p:nvPicPr>
        <p:blipFill>
          <a:blip r:embed="rId2"/>
          <a:stretch>
            <a:fillRect/>
          </a:stretch>
        </p:blipFill>
        <p:spPr>
          <a:xfrm>
            <a:off x="375929" y="353893"/>
            <a:ext cx="4050600" cy="4316767"/>
          </a:xfrm>
          <a:prstGeom prst="rect">
            <a:avLst/>
          </a:prstGeom>
        </p:spPr>
      </p:pic>
      <p:pic>
        <p:nvPicPr>
          <p:cNvPr id="5" name="Picture 4">
            <a:extLst>
              <a:ext uri="{FF2B5EF4-FFF2-40B4-BE49-F238E27FC236}">
                <a16:creationId xmlns:a16="http://schemas.microsoft.com/office/drawing/2014/main" id="{84DF413D-84FE-4E37-9ED6-8BA48D5BB4AC}"/>
              </a:ext>
            </a:extLst>
          </p:cNvPr>
          <p:cNvPicPr>
            <a:picLocks noChangeAspect="1"/>
          </p:cNvPicPr>
          <p:nvPr/>
        </p:nvPicPr>
        <p:blipFill>
          <a:blip r:embed="rId3"/>
          <a:stretch>
            <a:fillRect/>
          </a:stretch>
        </p:blipFill>
        <p:spPr>
          <a:xfrm>
            <a:off x="4815417" y="353893"/>
            <a:ext cx="3483000" cy="4255277"/>
          </a:xfrm>
          <a:prstGeom prst="rect">
            <a:avLst/>
          </a:prstGeom>
        </p:spPr>
      </p:pic>
    </p:spTree>
    <p:extLst>
      <p:ext uri="{BB962C8B-B14F-4D97-AF65-F5344CB8AC3E}">
        <p14:creationId xmlns:p14="http://schemas.microsoft.com/office/powerpoint/2010/main" val="370352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Activity diagram</a:t>
            </a:r>
            <a:endParaRPr b="1" dirty="0">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114300" indent="0" algn="just">
              <a:buNone/>
            </a:pPr>
            <a:r>
              <a:rPr lang="en-US" sz="1600" dirty="0">
                <a:latin typeface="+mn-lt"/>
              </a:rPr>
              <a:t>Activity diagram is a flowchart to represent the flow from one activity to another activity. The basic purposes of activity diagrams is similar to other four diagrams. Activity diagrams are not exactly flowcharts as they have some additional capabilities. It captures the dynamic behavior of the system. The activity can be described as an operation of the system. The control flow is drawn from one operation to another. It captures the dynamic behavior of the system. Activity diagrams are used for visualizing the system</a:t>
            </a:r>
            <a:r>
              <a:rPr lang="en-US" dirty="0">
                <a:latin typeface="+mn-lt"/>
              </a:rPr>
              <a:t>.</a:t>
            </a:r>
            <a:endParaRPr dirty="0">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A07A63-EA9E-40E3-ADBD-2B69531FBF29}"/>
              </a:ext>
            </a:extLst>
          </p:cNvPr>
          <p:cNvPicPr>
            <a:picLocks noChangeAspect="1"/>
          </p:cNvPicPr>
          <p:nvPr/>
        </p:nvPicPr>
        <p:blipFill>
          <a:blip r:embed="rId2"/>
          <a:stretch>
            <a:fillRect/>
          </a:stretch>
        </p:blipFill>
        <p:spPr>
          <a:xfrm>
            <a:off x="1011043" y="70624"/>
            <a:ext cx="6787376" cy="5002251"/>
          </a:xfrm>
          <a:prstGeom prst="rect">
            <a:avLst/>
          </a:prstGeom>
        </p:spPr>
      </p:pic>
    </p:spTree>
    <p:extLst>
      <p:ext uri="{BB962C8B-B14F-4D97-AF65-F5344CB8AC3E}">
        <p14:creationId xmlns:p14="http://schemas.microsoft.com/office/powerpoint/2010/main" val="3515545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lvl="0"/>
            <a:r>
              <a:rPr lang="en" b="1" dirty="0">
                <a:latin typeface="Times New Roman"/>
                <a:ea typeface="Times New Roman"/>
                <a:cs typeface="Times New Roman"/>
                <a:sym typeface="Times New Roman"/>
              </a:rPr>
              <a:t>2.5 </a:t>
            </a:r>
            <a:r>
              <a:rPr lang="en-IN" b="1" dirty="0">
                <a:latin typeface="Times New Roman" panose="02020603050405020304" pitchFamily="18" charset="0"/>
                <a:cs typeface="Times New Roman" panose="02020603050405020304" pitchFamily="18" charset="0"/>
              </a:rPr>
              <a:t>Entity Relationship Model</a:t>
            </a:r>
            <a:endParaRPr b="1" dirty="0">
              <a:latin typeface="Times New Roman" panose="02020603050405020304" pitchFamily="18" charset="0"/>
              <a:ea typeface="Times New Roman"/>
              <a:cs typeface="Times New Roman" panose="02020603050405020304" pitchFamily="18" charset="0"/>
              <a:sym typeface="Times New Roman"/>
            </a:endParaRPr>
          </a:p>
        </p:txBody>
      </p:sp>
      <p:sp>
        <p:nvSpPr>
          <p:cNvPr id="149" name="Google Shape;149;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114300" indent="0" algn="just">
              <a:buNone/>
            </a:pPr>
            <a:r>
              <a:rPr lang="en-US" sz="1400" dirty="0">
                <a:latin typeface="+mn-lt"/>
              </a:rPr>
              <a:t>Here, the entities are:- User, Login, Roles, Transaction, Beneficiary, Admin, </a:t>
            </a:r>
            <a:r>
              <a:rPr lang="en-US" sz="1400" dirty="0" err="1">
                <a:latin typeface="+mn-lt"/>
              </a:rPr>
              <a:t>Otp</a:t>
            </a:r>
            <a:r>
              <a:rPr lang="en-US" sz="1400" dirty="0">
                <a:latin typeface="+mn-lt"/>
              </a:rPr>
              <a:t> generation. First admin is major entity as the admin controls banking activities. Admin logins using the credentials which are already assigned to admin. These credentials has predefined roles and according to these assigned</a:t>
            </a:r>
          </a:p>
          <a:p>
            <a:pPr marL="114300" indent="0" algn="just">
              <a:buNone/>
            </a:pPr>
            <a:r>
              <a:rPr lang="en-US" sz="1400" dirty="0">
                <a:latin typeface="+mn-lt"/>
              </a:rPr>
              <a:t>roles it’s determined that visitor is admin or user. These roles have attributes such as </a:t>
            </a:r>
            <a:r>
              <a:rPr lang="en-US" sz="1400" dirty="0" err="1">
                <a:latin typeface="+mn-lt"/>
              </a:rPr>
              <a:t>id,role</a:t>
            </a:r>
            <a:r>
              <a:rPr lang="en-US" sz="1400" dirty="0">
                <a:latin typeface="+mn-lt"/>
              </a:rPr>
              <a:t> </a:t>
            </a:r>
            <a:r>
              <a:rPr lang="en-US" sz="1400" dirty="0" err="1">
                <a:latin typeface="+mn-lt"/>
              </a:rPr>
              <a:t>description,type</a:t>
            </a:r>
            <a:r>
              <a:rPr lang="en-US" sz="1400" dirty="0">
                <a:latin typeface="+mn-lt"/>
              </a:rPr>
              <a:t> </a:t>
            </a:r>
            <a:r>
              <a:rPr lang="en-US" sz="1400" dirty="0" err="1">
                <a:latin typeface="+mn-lt"/>
              </a:rPr>
              <a:t>ie</a:t>
            </a:r>
            <a:r>
              <a:rPr lang="en-US" sz="1400" dirty="0">
                <a:latin typeface="+mn-lt"/>
              </a:rPr>
              <a:t>. user or admin. Admin also have attributes such as </a:t>
            </a:r>
            <a:r>
              <a:rPr lang="en-US" sz="1400" dirty="0" err="1">
                <a:latin typeface="+mn-lt"/>
              </a:rPr>
              <a:t>name,id,contact.Now</a:t>
            </a:r>
            <a:r>
              <a:rPr lang="en-US" sz="1400" dirty="0">
                <a:latin typeface="+mn-lt"/>
              </a:rPr>
              <a:t> User logins using his credentials roles are assigned to them. So, user has roles. User has various attributes such as </a:t>
            </a:r>
            <a:r>
              <a:rPr lang="en-US" sz="1400" dirty="0" err="1">
                <a:latin typeface="+mn-lt"/>
              </a:rPr>
              <a:t>name,account</a:t>
            </a:r>
            <a:r>
              <a:rPr lang="en-US" sz="1400" dirty="0">
                <a:latin typeface="+mn-lt"/>
              </a:rPr>
              <a:t> number, id, contact. Now user manages beneficiary </a:t>
            </a:r>
            <a:r>
              <a:rPr lang="en-US" sz="1400" dirty="0" err="1">
                <a:latin typeface="+mn-lt"/>
              </a:rPr>
              <a:t>ie</a:t>
            </a:r>
            <a:r>
              <a:rPr lang="en-US" sz="1400" dirty="0">
                <a:latin typeface="+mn-lt"/>
              </a:rPr>
              <a:t>. add/remove and activate beneficiary. Beneficiary has various attributes such as </a:t>
            </a:r>
            <a:r>
              <a:rPr lang="en-US" sz="1400" dirty="0" err="1">
                <a:latin typeface="+mn-lt"/>
              </a:rPr>
              <a:t>name,his</a:t>
            </a:r>
            <a:r>
              <a:rPr lang="en-US" sz="1400" dirty="0">
                <a:latin typeface="+mn-lt"/>
              </a:rPr>
              <a:t> branch ISFC </a:t>
            </a:r>
            <a:r>
              <a:rPr lang="en-US" sz="1400" dirty="0" err="1">
                <a:latin typeface="+mn-lt"/>
              </a:rPr>
              <a:t>code,account</a:t>
            </a:r>
            <a:r>
              <a:rPr lang="en-US" sz="1400" dirty="0">
                <a:latin typeface="+mn-lt"/>
              </a:rPr>
              <a:t> number. Now user has relationship with transaction of performing it so user perform transaction.</a:t>
            </a:r>
            <a:endParaRPr sz="1400"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931CE0-1A3A-43BD-BC23-141473540918}"/>
              </a:ext>
            </a:extLst>
          </p:cNvPr>
          <p:cNvPicPr>
            <a:picLocks noChangeAspect="1"/>
          </p:cNvPicPr>
          <p:nvPr/>
        </p:nvPicPr>
        <p:blipFill>
          <a:blip r:embed="rId2"/>
          <a:stretch>
            <a:fillRect/>
          </a:stretch>
        </p:blipFill>
        <p:spPr>
          <a:xfrm>
            <a:off x="1345580" y="162466"/>
            <a:ext cx="6467707" cy="4818567"/>
          </a:xfrm>
          <a:prstGeom prst="rect">
            <a:avLst/>
          </a:prstGeom>
        </p:spPr>
      </p:pic>
    </p:spTree>
    <p:extLst>
      <p:ext uri="{BB962C8B-B14F-4D97-AF65-F5344CB8AC3E}">
        <p14:creationId xmlns:p14="http://schemas.microsoft.com/office/powerpoint/2010/main" val="2763392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90822F-87F5-425A-B60C-AEA9B2353E1F}"/>
              </a:ext>
            </a:extLst>
          </p:cNvPr>
          <p:cNvPicPr>
            <a:picLocks noChangeAspect="1"/>
          </p:cNvPicPr>
          <p:nvPr/>
        </p:nvPicPr>
        <p:blipFill>
          <a:blip r:embed="rId2"/>
          <a:stretch>
            <a:fillRect/>
          </a:stretch>
        </p:blipFill>
        <p:spPr>
          <a:xfrm>
            <a:off x="475786" y="758283"/>
            <a:ext cx="7921445" cy="4221665"/>
          </a:xfrm>
          <a:prstGeom prst="rect">
            <a:avLst/>
          </a:prstGeom>
        </p:spPr>
      </p:pic>
      <p:sp>
        <p:nvSpPr>
          <p:cNvPr id="5" name="Title 4">
            <a:extLst>
              <a:ext uri="{FF2B5EF4-FFF2-40B4-BE49-F238E27FC236}">
                <a16:creationId xmlns:a16="http://schemas.microsoft.com/office/drawing/2014/main" id="{2AE1CE72-DD15-4D17-874E-18190883461D}"/>
              </a:ext>
            </a:extLst>
          </p:cNvPr>
          <p:cNvSpPr>
            <a:spLocks noGrp="1"/>
          </p:cNvSpPr>
          <p:nvPr>
            <p:ph type="title"/>
          </p:nvPr>
        </p:nvSpPr>
        <p:spPr>
          <a:xfrm>
            <a:off x="161948" y="163552"/>
            <a:ext cx="8520600" cy="613200"/>
          </a:xfrm>
        </p:spPr>
        <p:txBody>
          <a:bodyPr/>
          <a:lstStyle/>
          <a:p>
            <a:r>
              <a:rPr lang="en-IN" b="1" dirty="0">
                <a:latin typeface="Times New Roman" panose="02020603050405020304" pitchFamily="18" charset="0"/>
                <a:cs typeface="Times New Roman" panose="02020603050405020304" pitchFamily="18" charset="0"/>
              </a:rPr>
              <a:t>Data Flow Model</a:t>
            </a:r>
          </a:p>
        </p:txBody>
      </p:sp>
    </p:spTree>
    <p:extLst>
      <p:ext uri="{BB962C8B-B14F-4D97-AF65-F5344CB8AC3E}">
        <p14:creationId xmlns:p14="http://schemas.microsoft.com/office/powerpoint/2010/main" val="159147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lvl="0"/>
            <a:r>
              <a:rPr lang="en" b="1" dirty="0">
                <a:latin typeface="Times New Roman"/>
                <a:ea typeface="Times New Roman"/>
                <a:cs typeface="Times New Roman"/>
                <a:sym typeface="Times New Roman"/>
              </a:rPr>
              <a:t>2.6 Module-1</a:t>
            </a:r>
            <a:r>
              <a:rPr lang="en" sz="2400" b="1" dirty="0">
                <a:latin typeface="Times New Roman"/>
                <a:ea typeface="Times New Roman"/>
                <a:cs typeface="Times New Roman"/>
                <a:sym typeface="Times New Roman"/>
              </a:rPr>
              <a:t>:</a:t>
            </a:r>
            <a:r>
              <a:rPr lang="en-IN" sz="2400" dirty="0"/>
              <a:t>BANK 1</a:t>
            </a:r>
            <a:endParaRPr sz="2400"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192754" y="1058225"/>
            <a:ext cx="8520600" cy="3397200"/>
          </a:xfrm>
          <a:prstGeom prst="rect">
            <a:avLst/>
          </a:prstGeom>
        </p:spPr>
        <p:txBody>
          <a:bodyPr spcFirstLastPara="1" wrap="square" lIns="91425" tIns="91425" rIns="91425" bIns="91425" anchor="t" anchorCtr="0">
            <a:noAutofit/>
          </a:bodyPr>
          <a:lstStyle/>
          <a:p>
            <a:pPr marL="114300" indent="0">
              <a:buNone/>
            </a:pPr>
            <a:r>
              <a:rPr lang="en-IN" sz="1400" b="1" dirty="0">
                <a:latin typeface="+mn-lt"/>
              </a:rPr>
              <a:t>Bank User</a:t>
            </a:r>
            <a:endParaRPr lang="en-US" sz="1400" b="1" dirty="0">
              <a:latin typeface="+mn-lt"/>
            </a:endParaRPr>
          </a:p>
          <a:p>
            <a:r>
              <a:rPr lang="en-US" sz="1400" dirty="0">
                <a:latin typeface="+mn-lt"/>
              </a:rPr>
              <a:t>The application consists of the User interface with all the required links and buttons for navigating inside banking application.</a:t>
            </a:r>
          </a:p>
          <a:p>
            <a:r>
              <a:rPr lang="en-US" sz="1400" dirty="0">
                <a:latin typeface="+mn-lt"/>
              </a:rPr>
              <a:t>For sign up user has to provide the personal details like Name, email, PAN. </a:t>
            </a:r>
          </a:p>
          <a:p>
            <a:r>
              <a:rPr lang="en-US" sz="1400" dirty="0">
                <a:latin typeface="+mn-lt"/>
              </a:rPr>
              <a:t>After sign up the user will receive the mail containing the details like login id, login password.</a:t>
            </a:r>
          </a:p>
          <a:p>
            <a:r>
              <a:rPr lang="en-US" sz="1400" dirty="0">
                <a:latin typeface="+mn-lt"/>
              </a:rPr>
              <a:t>Whenever user wants to do the transaction user has to enter transaction password </a:t>
            </a:r>
            <a:r>
              <a:rPr lang="en-US" sz="1400" dirty="0" err="1">
                <a:latin typeface="+mn-lt"/>
              </a:rPr>
              <a:t>theuser</a:t>
            </a:r>
            <a:r>
              <a:rPr lang="en-US" sz="1400" dirty="0">
                <a:latin typeface="+mn-lt"/>
              </a:rPr>
              <a:t> can proceed with transaction.</a:t>
            </a:r>
          </a:p>
          <a:p>
            <a:pPr marL="114300" indent="0">
              <a:buNone/>
            </a:pPr>
            <a:r>
              <a:rPr lang="en-IN" sz="1400" b="1" dirty="0">
                <a:latin typeface="+mn-lt"/>
              </a:rPr>
              <a:t>Bank Admin</a:t>
            </a:r>
          </a:p>
          <a:p>
            <a:r>
              <a:rPr lang="en-US" sz="1400" dirty="0">
                <a:latin typeface="+mn-lt"/>
              </a:rPr>
              <a:t>This part of an application also consists of the User interface with all the required links and buttons for navigating inside banking application.</a:t>
            </a:r>
          </a:p>
          <a:p>
            <a:r>
              <a:rPr lang="en-US" sz="1400" dirty="0">
                <a:latin typeface="+mn-lt"/>
              </a:rPr>
              <a:t> Whenever new user register himself as new customer this request is received by admin, once admin approve this user gets mail of acceptance along with credentials in it. </a:t>
            </a:r>
          </a:p>
          <a:p>
            <a:r>
              <a:rPr lang="en-US" sz="1400" dirty="0">
                <a:latin typeface="+mn-lt"/>
              </a:rPr>
              <a:t>The admin has the ability to accept or reject the service requests of users, he can also add the new branches of his </a:t>
            </a:r>
            <a:r>
              <a:rPr lang="en-IN" sz="1400" dirty="0">
                <a:latin typeface="+mn-lt"/>
              </a:rPr>
              <a:t>bank into the system.</a:t>
            </a:r>
            <a:endParaRPr lang="en-US" sz="1400" dirty="0">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lvl="0"/>
            <a:r>
              <a:rPr lang="en" b="1" dirty="0">
                <a:latin typeface="Times New Roman"/>
                <a:ea typeface="Times New Roman"/>
                <a:cs typeface="Times New Roman"/>
                <a:sym typeface="Times New Roman"/>
              </a:rPr>
              <a:t>Module-2 : </a:t>
            </a:r>
            <a:r>
              <a:rPr lang="en-IN" sz="2400" dirty="0"/>
              <a:t>Processing NODE 1</a:t>
            </a:r>
            <a:endParaRPr sz="2400"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algn="just"/>
            <a:r>
              <a:rPr lang="en-US" sz="1400" dirty="0">
                <a:latin typeface="+mn-lt"/>
              </a:rPr>
              <a:t>A node is a device on a blockchain network, that is in essence the foundation of the technology,</a:t>
            </a:r>
          </a:p>
          <a:p>
            <a:pPr marL="114300" indent="0" algn="just">
              <a:buNone/>
            </a:pPr>
            <a:r>
              <a:rPr lang="en-US" sz="1400" dirty="0">
                <a:latin typeface="+mn-lt"/>
              </a:rPr>
              <a:t>      allowing it to function and survive. </a:t>
            </a:r>
          </a:p>
          <a:p>
            <a:pPr algn="just"/>
            <a:r>
              <a:rPr lang="en-US" sz="1400" dirty="0">
                <a:latin typeface="+mn-lt"/>
              </a:rPr>
              <a:t>Nodes are distributed across a widespread network and carry out a variety of tasks.</a:t>
            </a:r>
          </a:p>
          <a:p>
            <a:pPr algn="just"/>
            <a:r>
              <a:rPr lang="en-US" sz="1400" dirty="0">
                <a:latin typeface="+mn-lt"/>
              </a:rPr>
              <a:t> The blocks of data are stored on nodes (compare it to small servers). Nodes can be any kind of device (mostly computers, laptops or even bigger servers). Nodes form the infrastructure of a blockchain. </a:t>
            </a:r>
          </a:p>
          <a:p>
            <a:pPr algn="just"/>
            <a:r>
              <a:rPr lang="en-US" sz="1400" dirty="0">
                <a:latin typeface="+mn-lt"/>
              </a:rPr>
              <a:t>All nodes on a blockchain are connected to each </a:t>
            </a:r>
            <a:r>
              <a:rPr lang="en-US" sz="1400" dirty="0" err="1">
                <a:latin typeface="+mn-lt"/>
              </a:rPr>
              <a:t>otherThis</a:t>
            </a:r>
            <a:r>
              <a:rPr lang="en-US" sz="1400" dirty="0">
                <a:latin typeface="+mn-lt"/>
              </a:rPr>
              <a:t> unit of an application is one of the main</a:t>
            </a:r>
          </a:p>
          <a:p>
            <a:pPr marL="114300" indent="0" algn="just">
              <a:buNone/>
            </a:pPr>
            <a:r>
              <a:rPr lang="en-US" sz="1400" dirty="0">
                <a:latin typeface="+mn-lt"/>
              </a:rPr>
              <a:t>       processing component of the system which runs in background without having any user</a:t>
            </a:r>
          </a:p>
          <a:p>
            <a:pPr marL="114300" indent="0" algn="just">
              <a:buNone/>
            </a:pPr>
            <a:r>
              <a:rPr lang="en-US" sz="1400" dirty="0">
                <a:latin typeface="+mn-lt"/>
              </a:rPr>
              <a:t>       interface.</a:t>
            </a:r>
          </a:p>
          <a:p>
            <a:pPr algn="just"/>
            <a:r>
              <a:rPr lang="en-US" sz="1400" dirty="0">
                <a:latin typeface="+mn-lt"/>
              </a:rPr>
              <a:t>The whole transaction process is divided into two different blocks.</a:t>
            </a:r>
          </a:p>
          <a:p>
            <a:pPr algn="just"/>
            <a:r>
              <a:rPr lang="en-US" sz="1400" dirty="0">
                <a:latin typeface="+mn-lt"/>
              </a:rPr>
              <a:t>NODE 1 is first block and the responsibility of it is validating the sender bank and the user by decrypting the token encrypted from the requested transaction. </a:t>
            </a:r>
          </a:p>
          <a:p>
            <a:pPr algn="just"/>
            <a:r>
              <a:rPr lang="en-US" sz="1400" dirty="0">
                <a:latin typeface="+mn-lt"/>
              </a:rPr>
              <a:t>Another responsibility is again encrypting the decrypted token to send it securely on network to next processing unit NODE 2. If this unit fails the system will not work.</a:t>
            </a:r>
            <a:endParaRPr sz="1400" dirty="0">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423212" y="415288"/>
            <a:ext cx="8520600" cy="613200"/>
          </a:xfrm>
          <a:prstGeom prst="rect">
            <a:avLst/>
          </a:prstGeom>
        </p:spPr>
        <p:txBody>
          <a:bodyPr spcFirstLastPara="1" wrap="square" lIns="91425" tIns="91425" rIns="91425" bIns="91425" anchor="t" anchorCtr="0">
            <a:noAutofit/>
          </a:bodyPr>
          <a:lstStyle/>
          <a:p>
            <a:pPr lvl="0"/>
            <a:r>
              <a:rPr lang="en" b="1" dirty="0"/>
              <a:t>Module-3 : </a:t>
            </a:r>
            <a:r>
              <a:rPr lang="en-IN" sz="2400" dirty="0"/>
              <a:t>Processing NODE 2</a:t>
            </a:r>
            <a:endParaRPr sz="2400"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sz="1400" dirty="0">
                <a:latin typeface="+mn-lt"/>
              </a:rPr>
              <a:t>The nodes (blocks) are connected to each other forming a chain of blocks. The NODE 2 is the second processing unit of entire banking system which runs in background.</a:t>
            </a:r>
          </a:p>
          <a:p>
            <a:r>
              <a:rPr lang="en-US" sz="1400" dirty="0">
                <a:latin typeface="+mn-lt"/>
              </a:rPr>
              <a:t>Transaction packet encrypted by NODE 1 is received by NODE 2. </a:t>
            </a:r>
          </a:p>
          <a:p>
            <a:r>
              <a:rPr lang="en-US" sz="1400" dirty="0">
                <a:latin typeface="+mn-lt"/>
              </a:rPr>
              <a:t>Now NODE 2 decrypt this package then NODE 2 validates the receiver’s bank, receiver’s name also because money should not get sent to other user by mistakenly and Indian Financial System Code(ISFC). </a:t>
            </a:r>
          </a:p>
          <a:p>
            <a:r>
              <a:rPr lang="en-US" sz="1400" dirty="0">
                <a:latin typeface="+mn-lt"/>
              </a:rPr>
              <a:t>After that updating the receiver’s bank database and giving the acknowledgement for the same to sending bank user. Nodes follows consensus algorithm.</a:t>
            </a:r>
            <a:endParaRPr sz="1400"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4168-1A38-44F4-8C4B-B05BAAA4B8AC}"/>
              </a:ext>
            </a:extLst>
          </p:cNvPr>
          <p:cNvSpPr>
            <a:spLocks noGrp="1"/>
          </p:cNvSpPr>
          <p:nvPr>
            <p:ph type="title"/>
          </p:nvPr>
        </p:nvSpPr>
        <p:spPr/>
        <p:txBody>
          <a:bodyPr/>
          <a:lstStyle/>
          <a:p>
            <a:r>
              <a:rPr lang="en" b="1" dirty="0"/>
              <a:t>Module-4 : </a:t>
            </a:r>
            <a:r>
              <a:rPr lang="en-IN" sz="2400" dirty="0"/>
              <a:t>BANK 2</a:t>
            </a:r>
          </a:p>
        </p:txBody>
      </p:sp>
      <p:sp>
        <p:nvSpPr>
          <p:cNvPr id="3" name="Text Placeholder 2">
            <a:extLst>
              <a:ext uri="{FF2B5EF4-FFF2-40B4-BE49-F238E27FC236}">
                <a16:creationId xmlns:a16="http://schemas.microsoft.com/office/drawing/2014/main" id="{96907213-3D1D-429C-995F-F950DF271C6C}"/>
              </a:ext>
            </a:extLst>
          </p:cNvPr>
          <p:cNvSpPr>
            <a:spLocks noGrp="1"/>
          </p:cNvSpPr>
          <p:nvPr>
            <p:ph type="body" idx="1"/>
          </p:nvPr>
        </p:nvSpPr>
        <p:spPr/>
        <p:txBody>
          <a:bodyPr>
            <a:normAutofit fontScale="92500" lnSpcReduction="20000"/>
          </a:bodyPr>
          <a:lstStyle/>
          <a:p>
            <a:pPr marL="114300" indent="0">
              <a:buNone/>
            </a:pPr>
            <a:r>
              <a:rPr lang="en-IN" sz="1600" b="1" dirty="0">
                <a:latin typeface="+mn-lt"/>
              </a:rPr>
              <a:t>Bank User</a:t>
            </a:r>
            <a:endParaRPr lang="en-US" sz="1600" b="1" dirty="0">
              <a:latin typeface="+mn-lt"/>
            </a:endParaRPr>
          </a:p>
          <a:p>
            <a:r>
              <a:rPr lang="en-US" sz="1600" dirty="0">
                <a:latin typeface="+mn-lt"/>
              </a:rPr>
              <a:t>The application consists of the User interface with all the required links and buttons for navigating inside banking application.</a:t>
            </a:r>
          </a:p>
          <a:p>
            <a:r>
              <a:rPr lang="en-US" sz="1600" dirty="0">
                <a:latin typeface="+mn-lt"/>
              </a:rPr>
              <a:t>For sign up user has to provide the personal details like Name, email, PAN. </a:t>
            </a:r>
          </a:p>
          <a:p>
            <a:r>
              <a:rPr lang="en-US" sz="1600" dirty="0">
                <a:latin typeface="+mn-lt"/>
              </a:rPr>
              <a:t>After sign up the user will receive the mail containing the details like login id, login password.</a:t>
            </a:r>
          </a:p>
          <a:p>
            <a:r>
              <a:rPr lang="en-US" sz="1600" dirty="0">
                <a:latin typeface="+mn-lt"/>
              </a:rPr>
              <a:t>Whenever user wants to do the transaction user has to enter transaction password </a:t>
            </a:r>
            <a:r>
              <a:rPr lang="en-US" sz="1600" dirty="0" err="1">
                <a:latin typeface="+mn-lt"/>
              </a:rPr>
              <a:t>theuser</a:t>
            </a:r>
            <a:r>
              <a:rPr lang="en-US" sz="1600" dirty="0">
                <a:latin typeface="+mn-lt"/>
              </a:rPr>
              <a:t> can proceed with transaction.</a:t>
            </a:r>
          </a:p>
          <a:p>
            <a:pPr marL="114300" indent="0">
              <a:buNone/>
            </a:pPr>
            <a:r>
              <a:rPr lang="en-IN" sz="1600" b="1" dirty="0">
                <a:latin typeface="+mn-lt"/>
              </a:rPr>
              <a:t>Bank Admin</a:t>
            </a:r>
          </a:p>
          <a:p>
            <a:r>
              <a:rPr lang="en-US" sz="1600" dirty="0">
                <a:latin typeface="+mn-lt"/>
              </a:rPr>
              <a:t>This part of an application also consists of the User interface with all the required links and buttons for navigating inside banking application.</a:t>
            </a:r>
          </a:p>
          <a:p>
            <a:r>
              <a:rPr lang="en-US" sz="1600" dirty="0">
                <a:latin typeface="+mn-lt"/>
              </a:rPr>
              <a:t> Whenever new user register himself as new customer this request is received by admin, once admin approve this user gets mail of acceptance along with credentials in it. </a:t>
            </a:r>
          </a:p>
          <a:p>
            <a:r>
              <a:rPr lang="en-US" sz="1600" dirty="0">
                <a:latin typeface="+mn-lt"/>
              </a:rPr>
              <a:t>The admin has the ability to accept or reject the service requests of users, he can also add the new branches of his </a:t>
            </a:r>
            <a:r>
              <a:rPr lang="en-IN" sz="1600" dirty="0">
                <a:latin typeface="+mn-lt"/>
              </a:rPr>
              <a:t>bank into the system.</a:t>
            </a:r>
            <a:endParaRPr lang="en-US" sz="1600" dirty="0">
              <a:latin typeface="+mn-lt"/>
            </a:endParaRPr>
          </a:p>
          <a:p>
            <a:endParaRPr lang="en-IN" dirty="0"/>
          </a:p>
        </p:txBody>
      </p:sp>
    </p:spTree>
    <p:extLst>
      <p:ext uri="{BB962C8B-B14F-4D97-AF65-F5344CB8AC3E}">
        <p14:creationId xmlns:p14="http://schemas.microsoft.com/office/powerpoint/2010/main" val="4111599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285750" indent="-285750">
              <a:buFont typeface="Wingdings" panose="05000000000000000000" pitchFamily="2" charset="2"/>
              <a:buChar char="§"/>
            </a:pPr>
            <a:r>
              <a:rPr lang="en-US" sz="1500" dirty="0">
                <a:latin typeface="+mn-lt"/>
                <a:cs typeface="Times New Roman" panose="02020603050405020304" pitchFamily="18" charset="0"/>
              </a:rPr>
              <a:t>An Overview of Blockchain Technology: Architecture, Consensus, and Future Trends </a:t>
            </a:r>
            <a:r>
              <a:rPr lang="en-US" sz="1500" err="1">
                <a:latin typeface="+mn-lt"/>
                <a:cs typeface="Times New Roman" panose="02020603050405020304" pitchFamily="18" charset="0"/>
              </a:rPr>
              <a:t>Zibin</a:t>
            </a:r>
            <a:r>
              <a:rPr lang="en-US" sz="1500">
                <a:latin typeface="+mn-lt"/>
                <a:cs typeface="Times New Roman" panose="02020603050405020304" pitchFamily="18" charset="0"/>
              </a:rPr>
              <a:t>  Zheng1, Shaoan </a:t>
            </a:r>
            <a:r>
              <a:rPr lang="en-US" sz="1500" dirty="0">
                <a:latin typeface="+mn-lt"/>
                <a:cs typeface="Times New Roman" panose="02020603050405020304" pitchFamily="18" charset="0"/>
              </a:rPr>
              <a:t>Xie1, </a:t>
            </a:r>
            <a:r>
              <a:rPr lang="en-US" sz="1500" dirty="0" err="1">
                <a:latin typeface="+mn-lt"/>
                <a:cs typeface="Times New Roman" panose="02020603050405020304" pitchFamily="18" charset="0"/>
              </a:rPr>
              <a:t>Hongning</a:t>
            </a:r>
            <a:r>
              <a:rPr lang="en-US" sz="1500" dirty="0">
                <a:latin typeface="+mn-lt"/>
                <a:cs typeface="Times New Roman" panose="02020603050405020304" pitchFamily="18" charset="0"/>
              </a:rPr>
              <a:t> Dai2, </a:t>
            </a:r>
            <a:r>
              <a:rPr lang="en-US" sz="1500" dirty="0" err="1">
                <a:latin typeface="+mn-lt"/>
                <a:cs typeface="Times New Roman" panose="02020603050405020304" pitchFamily="18" charset="0"/>
              </a:rPr>
              <a:t>Xiangping</a:t>
            </a:r>
            <a:r>
              <a:rPr lang="en-US" sz="1500" dirty="0">
                <a:latin typeface="+mn-lt"/>
                <a:cs typeface="Times New Roman" panose="02020603050405020304" pitchFamily="18" charset="0"/>
              </a:rPr>
              <a:t> Chen4, and </a:t>
            </a:r>
            <a:r>
              <a:rPr lang="en-US" sz="1500" dirty="0" err="1">
                <a:latin typeface="+mn-lt"/>
                <a:cs typeface="Times New Roman" panose="02020603050405020304" pitchFamily="18" charset="0"/>
              </a:rPr>
              <a:t>Huaimin</a:t>
            </a:r>
            <a:r>
              <a:rPr lang="en-US" sz="1500" dirty="0">
                <a:latin typeface="+mn-lt"/>
                <a:cs typeface="Times New Roman" panose="02020603050405020304" pitchFamily="18" charset="0"/>
              </a:rPr>
              <a:t> Wang3</a:t>
            </a:r>
          </a:p>
          <a:p>
            <a:pPr>
              <a:buFont typeface="Wingdings" panose="05000000000000000000" pitchFamily="2" charset="2"/>
              <a:buChar char="§"/>
            </a:pPr>
            <a:endParaRPr lang="en-US" sz="1500" dirty="0">
              <a:latin typeface="+mn-lt"/>
              <a:cs typeface="Times New Roman" panose="02020603050405020304" pitchFamily="18" charset="0"/>
            </a:endParaRPr>
          </a:p>
          <a:p>
            <a:r>
              <a:rPr lang="en-US" sz="1500" dirty="0">
                <a:latin typeface="+mn-lt"/>
              </a:rPr>
              <a:t>Building a block cipher mode of operation with feedback keys Yi-Li Huang,    Fang-</a:t>
            </a:r>
            <a:r>
              <a:rPr lang="en-US" sz="1500" dirty="0" err="1">
                <a:latin typeface="+mn-lt"/>
              </a:rPr>
              <a:t>Yie</a:t>
            </a:r>
            <a:r>
              <a:rPr lang="en-US" sz="1500" dirty="0">
                <a:latin typeface="+mn-lt"/>
              </a:rPr>
              <a:t> Leu, Jung-Chun Liu, Jing-Hao Yang, </a:t>
            </a:r>
            <a:r>
              <a:rPr lang="en-US" sz="1500" dirty="0" err="1">
                <a:latin typeface="+mn-lt"/>
              </a:rPr>
              <a:t>Chih</a:t>
            </a:r>
            <a:r>
              <a:rPr lang="en-US" sz="1500" dirty="0">
                <a:latin typeface="+mn-lt"/>
              </a:rPr>
              <a:t>-Wei Yu, Cheng-Chung Chu, Chao-Tung Yang Department of Computer Science, </a:t>
            </a:r>
            <a:r>
              <a:rPr lang="en-US" sz="1500" dirty="0" err="1">
                <a:latin typeface="+mn-lt"/>
              </a:rPr>
              <a:t>TungHai</a:t>
            </a:r>
            <a:r>
              <a:rPr lang="en-US" sz="1500" dirty="0">
                <a:latin typeface="+mn-lt"/>
              </a:rPr>
              <a:t> University, Taichung ,Taiwan </a:t>
            </a:r>
          </a:p>
          <a:p>
            <a:pPr>
              <a:buFont typeface="Wingdings" panose="05000000000000000000" pitchFamily="2" charset="2"/>
              <a:buChar char="§"/>
            </a:pPr>
            <a:endParaRPr lang="en-US" sz="1400" dirty="0">
              <a:latin typeface="+mn-lt"/>
            </a:endParaRPr>
          </a:p>
          <a:p>
            <a:pPr>
              <a:buFont typeface="Wingdings" panose="05000000000000000000" pitchFamily="2" charset="2"/>
              <a:buChar char="§"/>
            </a:pPr>
            <a:r>
              <a:rPr lang="en-US" sz="1400" dirty="0">
                <a:latin typeface="+mn-lt"/>
              </a:rPr>
              <a:t>A Small Java Application for Learning Blockchain Xing Liu Dept. of Computer Science and Information Technology Kwantlen Polytechnic University Surrey, Canada </a:t>
            </a:r>
            <a:endParaRPr lang="en-US" sz="1400" dirty="0">
              <a:latin typeface="+mn-lt"/>
              <a:cs typeface="Times New Roman" panose="02020603050405020304" pitchFamily="18" charset="0"/>
            </a:endParaRPr>
          </a:p>
          <a:p>
            <a:pPr marL="0" indent="0">
              <a:buNone/>
            </a:pPr>
            <a:endParaRPr lang="en-US" sz="1400" dirty="0">
              <a:latin typeface="+mn-lt"/>
              <a:cs typeface="Times New Roman" panose="02020603050405020304" pitchFamily="18" charset="0"/>
            </a:endParaRPr>
          </a:p>
          <a:p>
            <a:pPr marL="114300" lvl="0" indent="0" algn="l" rtl="0">
              <a:spcBef>
                <a:spcPts val="0"/>
              </a:spcBef>
              <a:spcAft>
                <a:spcPts val="0"/>
              </a:spcAft>
              <a:buSzPts val="1800"/>
              <a:buNone/>
            </a:pPr>
            <a:r>
              <a:rPr lang="en" sz="1400" dirty="0">
                <a:latin typeface="+mn-lt"/>
              </a:rPr>
              <a:t>                    </a:t>
            </a:r>
            <a:endParaRPr sz="14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127000" y="1315357"/>
            <a:ext cx="8705299" cy="3253443"/>
          </a:xfrm>
          <a:prstGeom prst="rect">
            <a:avLst/>
          </a:prstGeom>
        </p:spPr>
        <p:txBody>
          <a:bodyPr spcFirstLastPara="1" wrap="square" lIns="91425" tIns="91425" rIns="91425" bIns="91425" anchor="t" anchorCtr="0">
            <a:noAutofit/>
          </a:bodyPr>
          <a:lstStyle/>
          <a:p>
            <a:pPr marL="285750" indent="-285750">
              <a:spcAft>
                <a:spcPts val="1600"/>
              </a:spcAft>
            </a:pPr>
            <a:r>
              <a:rPr lang="en-US" sz="1400">
                <a:latin typeface="+mn-lt"/>
              </a:rPr>
              <a:t>To finish with NODE-2 development with all functional requirements satisfied and all classes working properly.</a:t>
            </a:r>
          </a:p>
          <a:p>
            <a:pPr marL="285750" indent="-285750">
              <a:spcAft>
                <a:spcPts val="1600"/>
              </a:spcAft>
            </a:pPr>
            <a:r>
              <a:rPr lang="en-US" sz="1400">
                <a:latin typeface="+mn-lt"/>
              </a:rPr>
              <a:t>To finish with Bank 2 UI which will include the Admin dashboard and it’s functional aspects.</a:t>
            </a:r>
          </a:p>
          <a:p>
            <a:pPr marL="285750" indent="-285750">
              <a:spcAft>
                <a:spcPts val="1600"/>
              </a:spcAft>
            </a:pPr>
            <a:r>
              <a:rPr lang="en-US" sz="1400">
                <a:latin typeface="+mn-lt"/>
              </a:rPr>
              <a:t>To link all four modules within themselves with smooth and non-erroneous interfaces .</a:t>
            </a:r>
          </a:p>
          <a:p>
            <a:pPr marL="285750" indent="-285750">
              <a:spcAft>
                <a:spcPts val="1600"/>
              </a:spcAft>
            </a:pPr>
            <a:r>
              <a:rPr lang="en-US" sz="1400">
                <a:latin typeface="+mn-lt"/>
              </a:rPr>
              <a:t>To achieve the end result of an expeditious banking transaction using block chain.</a:t>
            </a:r>
          </a:p>
          <a:p>
            <a:pPr marL="285750" indent="-285750">
              <a:spcAft>
                <a:spcPts val="1600"/>
              </a:spcAft>
            </a:pPr>
            <a:r>
              <a:rPr lang="en-US" sz="1400">
                <a:latin typeface="+mn-lt"/>
              </a:rPr>
              <a:t>Present with a full working project in all respects</a:t>
            </a:r>
            <a:r>
              <a:rPr lang="en-US"/>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sz="1400" dirty="0">
                <a:latin typeface="+mj-lt"/>
              </a:rPr>
              <a:t>Blockchain is growing as a potentially Out of line force capable of changing the financial services industry by making the fund transfer immediate, cheaper and more secure.</a:t>
            </a:r>
          </a:p>
          <a:p>
            <a:pPr lvl="0"/>
            <a:r>
              <a:rPr lang="en-US" sz="1400" dirty="0">
                <a:latin typeface="+mj-lt"/>
              </a:rPr>
              <a:t>Current existing system is not secure enough to give 100% fraud protection because of more manual work and lack of security of data. Blockchain is nothing but a chain made of blocks (nodes).These process nodes do the all major work. These blocks are connected to each other using cryptography. </a:t>
            </a:r>
          </a:p>
          <a:p>
            <a:pPr lvl="0"/>
            <a:r>
              <a:rPr lang="en-US" sz="1400" dirty="0">
                <a:latin typeface="+mj-lt"/>
              </a:rPr>
              <a:t>This system will be more expeditious, more efficient, and has user affectional interfaces in the banking and has zero probability of losing data while processing of the user data.</a:t>
            </a:r>
          </a:p>
          <a:p>
            <a:pPr lvl="0"/>
            <a:r>
              <a:rPr lang="en-US" sz="1400" dirty="0">
                <a:latin typeface="+mj-lt"/>
              </a:rPr>
              <a:t> In integration to enabling trade, block chain is larceny-and tamper-resistant model, it eliminates errors and the duplication, blockchain is ideal for reserving the data in blocks and using a tamper-proof hash format, so the data can be securely stored by bank and make the current existing system much more secure and faster.</a:t>
            </a:r>
            <a:endParaRPr sz="1400" dirty="0">
              <a:latin typeface="+mj-lt"/>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211606" y="1018059"/>
            <a:ext cx="8438290" cy="3397200"/>
          </a:xfrm>
          <a:prstGeom prst="rect">
            <a:avLst/>
          </a:prstGeom>
        </p:spPr>
        <p:txBody>
          <a:bodyPr spcFirstLastPara="1" wrap="square" lIns="91425" tIns="91425" rIns="91425" bIns="91425" anchor="t" anchorCtr="0">
            <a:noAutofit/>
          </a:bodyPr>
          <a:lstStyle/>
          <a:p>
            <a:pPr marL="285750" indent="-285750"/>
            <a:r>
              <a:rPr lang="en-US" dirty="0">
                <a:latin typeface="+mj-lt"/>
                <a:cs typeface="Times New Roman" panose="02020603050405020304" pitchFamily="18" charset="0"/>
              </a:rPr>
              <a:t>   </a:t>
            </a:r>
            <a:r>
              <a:rPr lang="en-US" sz="1400" dirty="0">
                <a:latin typeface="+mj-lt"/>
                <a:cs typeface="Times New Roman" panose="02020603050405020304" pitchFamily="18" charset="0"/>
              </a:rPr>
              <a:t>To decentralize the entire banking </a:t>
            </a:r>
            <a:r>
              <a:rPr lang="en-GB" sz="1400" dirty="0">
                <a:latin typeface="+mj-lt"/>
                <a:cs typeface="Times New Roman" panose="02020603050405020304" pitchFamily="18" charset="0"/>
              </a:rPr>
              <a:t>scenarios.</a:t>
            </a:r>
          </a:p>
          <a:p>
            <a:pPr marL="285750" indent="-285750"/>
            <a:endParaRPr lang="en-GB" sz="1400">
              <a:latin typeface="+mj-lt"/>
              <a:cs typeface="Times New Roman" panose="02020603050405020304" pitchFamily="18" charset="0"/>
            </a:endParaRPr>
          </a:p>
          <a:p>
            <a:r>
              <a:rPr lang="en-GB" sz="1400">
                <a:latin typeface="+mj-lt"/>
                <a:cs typeface="Times New Roman" panose="02020603050405020304" pitchFamily="18" charset="0"/>
              </a:rPr>
              <a:t>T</a:t>
            </a:r>
            <a:r>
              <a:rPr lang="en-US" sz="1400" dirty="0">
                <a:latin typeface="+mj-lt"/>
                <a:cs typeface="Times New Roman" panose="02020603050405020304" pitchFamily="18" charset="0"/>
              </a:rPr>
              <a:t>o make sure no one can manipulate or bypass the system.</a:t>
            </a:r>
            <a:endParaRPr lang="en-GB" sz="1400" dirty="0">
              <a:latin typeface="+mj-lt"/>
              <a:cs typeface="Times New Roman" panose="02020603050405020304" pitchFamily="18" charset="0"/>
            </a:endParaRPr>
          </a:p>
          <a:p>
            <a:pPr marL="285750" indent="-285750"/>
            <a:endParaRPr lang="en-GB" sz="1400" dirty="0">
              <a:latin typeface="+mj-lt"/>
              <a:cs typeface="Times New Roman" panose="02020603050405020304" pitchFamily="18" charset="0"/>
            </a:endParaRPr>
          </a:p>
          <a:p>
            <a:r>
              <a:rPr lang="en-GB" sz="1400" dirty="0">
                <a:latin typeface="+mj-lt"/>
                <a:cs typeface="Times New Roman" panose="02020603050405020304" pitchFamily="18" charset="0"/>
              </a:rPr>
              <a:t>To </a:t>
            </a:r>
            <a:r>
              <a:rPr lang="en-US" sz="1400" dirty="0">
                <a:latin typeface="+mj-lt"/>
                <a:cs typeface="Times New Roman" panose="02020603050405020304" pitchFamily="18" charset="0"/>
              </a:rPr>
              <a:t>ensure all the rules laid down by RBI are strictly abided to and none </a:t>
            </a:r>
            <a:r>
              <a:rPr lang="en-US" sz="1400" dirty="0" err="1">
                <a:latin typeface="+mj-lt"/>
                <a:cs typeface="Times New Roman" panose="02020603050405020304" pitchFamily="18" charset="0"/>
              </a:rPr>
              <a:t>supersided</a:t>
            </a:r>
            <a:r>
              <a:rPr lang="en-US" sz="1400" dirty="0">
                <a:latin typeface="+mj-lt"/>
                <a:cs typeface="Times New Roman" panose="02020603050405020304" pitchFamily="18" charset="0"/>
              </a:rPr>
              <a:t>.</a:t>
            </a:r>
            <a:endParaRPr lang="en-GB" sz="1400" dirty="0">
              <a:latin typeface="+mj-lt"/>
              <a:cs typeface="Times New Roman" panose="02020603050405020304" pitchFamily="18" charset="0"/>
            </a:endParaRPr>
          </a:p>
          <a:p>
            <a:pPr marL="285750" indent="-285750"/>
            <a:endParaRPr lang="en-GB" sz="1400" dirty="0">
              <a:latin typeface="+mj-lt"/>
              <a:cs typeface="Times New Roman" panose="02020603050405020304" pitchFamily="18" charset="0"/>
            </a:endParaRPr>
          </a:p>
          <a:p>
            <a:pPr marL="285750" indent="-285750"/>
            <a:r>
              <a:rPr lang="en-GB" sz="1400" dirty="0">
                <a:latin typeface="+mj-lt"/>
                <a:cs typeface="Times New Roman" panose="02020603050405020304" pitchFamily="18" charset="0"/>
              </a:rPr>
              <a:t>  To </a:t>
            </a:r>
            <a:r>
              <a:rPr lang="en-GB" sz="1400" dirty="0" err="1">
                <a:latin typeface="+mj-lt"/>
                <a:cs typeface="Times New Roman" panose="02020603050405020304" pitchFamily="18" charset="0"/>
              </a:rPr>
              <a:t>prote</a:t>
            </a:r>
            <a:r>
              <a:rPr lang="en-US" sz="1400" dirty="0" err="1">
                <a:latin typeface="+mj-lt"/>
                <a:cs typeface="Times New Roman" panose="02020603050405020304" pitchFamily="18" charset="0"/>
              </a:rPr>
              <a:t>ct</a:t>
            </a:r>
            <a:r>
              <a:rPr lang="en-US" sz="1400" dirty="0">
                <a:latin typeface="+mj-lt"/>
                <a:cs typeface="Times New Roman" panose="02020603050405020304" pitchFamily="18" charset="0"/>
              </a:rPr>
              <a:t> the inter- block chain data from foreign entities through encryption techniques and checksum generation</a:t>
            </a:r>
            <a:r>
              <a:rPr lang="en" sz="1400" dirty="0">
                <a:latin typeface="+mj-lt"/>
              </a:rPr>
              <a:t> .</a:t>
            </a:r>
          </a:p>
          <a:p>
            <a:pPr marL="114300" indent="0">
              <a:buNone/>
            </a:pPr>
            <a:r>
              <a:rPr lang="en" sz="1400" dirty="0">
                <a:latin typeface="+mj-lt"/>
              </a:rPr>
              <a:t>                 </a:t>
            </a:r>
            <a:endParaRPr sz="1400" dirty="0">
              <a:latin typeface="+mj-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34343"/>
                </a:solidFill>
                <a:latin typeface="Times New Roman"/>
                <a:ea typeface="Times New Roman"/>
                <a:cs typeface="Times New Roman"/>
                <a:sym typeface="Times New Roman"/>
              </a:rPr>
              <a:t>1.3 Literature Review</a:t>
            </a:r>
            <a:endParaRPr b="1" dirty="0">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0213"/>
            <a:ext cx="8520600" cy="3227601"/>
          </a:xfrm>
          <a:prstGeom prst="rect">
            <a:avLst/>
          </a:prstGeom>
        </p:spPr>
        <p:txBody>
          <a:bodyPr spcFirstLastPara="1" wrap="square" lIns="91425" tIns="91425" rIns="91425" bIns="91425" anchor="t" anchorCtr="0">
            <a:noAutofit/>
          </a:bodyPr>
          <a:lstStyle/>
          <a:p>
            <a:pPr marL="285750" indent="-285750"/>
            <a:r>
              <a:rPr lang="en-US" sz="1400" b="1" dirty="0">
                <a:latin typeface="+mn-lt"/>
                <a:cs typeface="Times New Roman" panose="02020603050405020304" pitchFamily="18" charset="0"/>
              </a:rPr>
              <a:t>An Overview of Block chain Technology: Architecture, Consensus, and Future </a:t>
            </a:r>
            <a:r>
              <a:rPr lang="en-US" sz="1400" b="1">
                <a:latin typeface="+mn-lt"/>
                <a:cs typeface="Times New Roman" panose="02020603050405020304" pitchFamily="18" charset="0"/>
              </a:rPr>
              <a:t>Trends:</a:t>
            </a:r>
          </a:p>
          <a:p>
            <a:pPr marL="0" indent="0">
              <a:buNone/>
            </a:pPr>
            <a:endParaRPr lang="en-US" sz="1400" dirty="0">
              <a:latin typeface="+mn-lt"/>
              <a:cs typeface="Times New Roman" panose="02020603050405020304" pitchFamily="18" charset="0"/>
            </a:endParaRPr>
          </a:p>
          <a:p>
            <a:pPr marL="0" indent="0">
              <a:buNone/>
            </a:pPr>
            <a:r>
              <a:rPr lang="en-US" sz="1400" dirty="0">
                <a:latin typeface="+mn-lt"/>
                <a:cs typeface="Times New Roman" panose="02020603050405020304" pitchFamily="18" charset="0"/>
              </a:rPr>
              <a:t>Block-chain serves as an immutable ledger which allows transactions take place in a decentralized manner. However, there are still many challenges of block-chain technology such as scalability and security. This paper presents a comprehensive overview on block-chain technology. We provide an overview of block-chain architecture ﬁrstly and compare some typical consensus algorithms used in different block-chains. Furthermore, technical challenges and recent advances are brieﬂy listed. We also lay out possible future trends for block-chain.  </a:t>
            </a:r>
          </a:p>
          <a:p>
            <a:pPr marL="0" indent="0">
              <a:buNone/>
            </a:pPr>
            <a:endParaRPr lang="en-US" sz="1400" dirty="0">
              <a:latin typeface="+mn-lt"/>
              <a:cs typeface="Times New Roman" panose="02020603050405020304" pitchFamily="18" charset="0"/>
            </a:endParaRPr>
          </a:p>
          <a:p>
            <a:pPr marL="0" indent="0">
              <a:buNone/>
            </a:pPr>
            <a:r>
              <a:rPr lang="en-US" sz="1400" dirty="0">
                <a:latin typeface="+mn-lt"/>
                <a:cs typeface="Times New Roman" panose="02020603050405020304" pitchFamily="18" charset="0"/>
              </a:rPr>
              <a:t>ADVANTAGE: </a:t>
            </a:r>
            <a:r>
              <a:rPr lang="en-US" sz="1400" b="1" dirty="0">
                <a:latin typeface="+mn-lt"/>
              </a:rPr>
              <a:t>Hashing and PKI Cryptography.</a:t>
            </a:r>
          </a:p>
          <a:p>
            <a:pPr marL="0" indent="0">
              <a:buNone/>
            </a:pPr>
            <a:endParaRPr lang="en-US" sz="1400" b="1" dirty="0">
              <a:latin typeface="+mn-lt"/>
            </a:endParaRPr>
          </a:p>
          <a:p>
            <a:pPr marL="0" indent="0">
              <a:buNone/>
            </a:pPr>
            <a:r>
              <a:rPr lang="en-US" sz="1400" dirty="0">
                <a:latin typeface="+mn-lt"/>
                <a:cs typeface="Times New Roman" panose="02020603050405020304" pitchFamily="18" charset="0"/>
              </a:rPr>
              <a:t>DISADVANTAGE:</a:t>
            </a:r>
            <a:r>
              <a:rPr lang="en-US" sz="1400" dirty="0">
                <a:latin typeface="+mn-lt"/>
              </a:rPr>
              <a:t> </a:t>
            </a:r>
            <a:r>
              <a:rPr lang="en-US" sz="1400" b="1" dirty="0">
                <a:latin typeface="+mn-lt"/>
              </a:rPr>
              <a:t>Only systems in the network are secured.</a:t>
            </a:r>
            <a:r>
              <a:rPr lang="en" sz="1400" dirty="0">
                <a:latin typeface="+mn-lt"/>
              </a:rPr>
              <a:t>                              </a:t>
            </a:r>
            <a:endParaRPr sz="1400" dirty="0">
              <a:latin typeface="+mn-lt"/>
            </a:endParaRPr>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36E7-DE9C-4DA5-9995-F9D392443F39}"/>
              </a:ext>
            </a:extLst>
          </p:cNvPr>
          <p:cNvSpPr>
            <a:spLocks noGrp="1"/>
          </p:cNvSpPr>
          <p:nvPr>
            <p:ph type="title"/>
          </p:nvPr>
        </p:nvSpPr>
        <p:spPr/>
        <p:txBody>
          <a:bodyPr/>
          <a:lstStyle/>
          <a:p>
            <a:r>
              <a:rPr lang="en" b="1" dirty="0">
                <a:solidFill>
                  <a:srgbClr val="434343"/>
                </a:solidFill>
                <a:latin typeface="Times New Roman"/>
                <a:ea typeface="Times New Roman"/>
                <a:cs typeface="Times New Roman"/>
                <a:sym typeface="Times New Roman"/>
              </a:rPr>
              <a:t>1.3 Literature Review</a:t>
            </a:r>
            <a:endParaRPr lang="en-IN" dirty="0"/>
          </a:p>
        </p:txBody>
      </p:sp>
      <p:sp>
        <p:nvSpPr>
          <p:cNvPr id="3" name="Text Placeholder 2">
            <a:extLst>
              <a:ext uri="{FF2B5EF4-FFF2-40B4-BE49-F238E27FC236}">
                <a16:creationId xmlns:a16="http://schemas.microsoft.com/office/drawing/2014/main" id="{FDC5CDD5-2CC8-4AED-95CF-C77FCE9098A9}"/>
              </a:ext>
            </a:extLst>
          </p:cNvPr>
          <p:cNvSpPr>
            <a:spLocks noGrp="1"/>
          </p:cNvSpPr>
          <p:nvPr>
            <p:ph type="body" idx="1"/>
          </p:nvPr>
        </p:nvSpPr>
        <p:spPr>
          <a:xfrm>
            <a:off x="311700" y="1144859"/>
            <a:ext cx="8520600" cy="3423941"/>
          </a:xfrm>
        </p:spPr>
        <p:txBody>
          <a:bodyPr/>
          <a:lstStyle/>
          <a:p>
            <a:r>
              <a:rPr lang="en-US" b="1" dirty="0">
                <a:latin typeface="+mj-lt"/>
                <a:cs typeface="Times New Roman" panose="02020603050405020304" pitchFamily="18" charset="0"/>
              </a:rPr>
              <a:t>Building a block cipher mode of operation with feedback keys</a:t>
            </a:r>
            <a:r>
              <a:rPr lang="en-US" dirty="0">
                <a:latin typeface="+mj-lt"/>
                <a:cs typeface="Times New Roman" panose="02020603050405020304" pitchFamily="18" charset="0"/>
              </a:rPr>
              <a:t>:</a:t>
            </a:r>
            <a:br>
              <a:rPr lang="en-US" dirty="0">
                <a:latin typeface="+mj-lt"/>
                <a:cs typeface="Times New Roman" panose="02020603050405020304" pitchFamily="18" charset="0"/>
              </a:rPr>
            </a:br>
            <a:endParaRPr lang="en-US" dirty="0">
              <a:latin typeface="+mj-lt"/>
              <a:cs typeface="Times New Roman" panose="02020603050405020304" pitchFamily="18" charset="0"/>
            </a:endParaRPr>
          </a:p>
          <a:p>
            <a:pPr marL="114300" indent="0">
              <a:buNone/>
            </a:pPr>
            <a:r>
              <a:rPr lang="en-US" sz="1400" dirty="0">
                <a:latin typeface="+mj-lt"/>
                <a:cs typeface="Times New Roman" panose="02020603050405020304" pitchFamily="18" charset="0"/>
              </a:rPr>
              <a:t>In this paper, we propose two block cipher modes of operation named the Key Stream Protection Chain mode (KSPC) and Output Dual Chaining mode (ODC), which differ from other existing BCMOs , the cipher text block and in the ODC, the block cipher encryption unit's output are fed back to the encryption system to be one of the inputs of the next block ciphering. We also evaluate three existing BCMOs, including the Cipher Block Chaining mode (CBC), the Propagating Cipher Block Chaining mode (PCBC) and the Output Feedback mode (OFB), and discuss the security of the these modes when they face chosen-plaintext attacks.</a:t>
            </a:r>
          </a:p>
          <a:p>
            <a:pPr marL="0" indent="0">
              <a:buNone/>
            </a:pPr>
            <a:endParaRPr lang="en-US" sz="1400" dirty="0">
              <a:latin typeface="+mj-lt"/>
              <a:cs typeface="Times New Roman" panose="02020603050405020304" pitchFamily="18" charset="0"/>
            </a:endParaRPr>
          </a:p>
          <a:p>
            <a:pPr marL="0" indent="0">
              <a:buNone/>
            </a:pPr>
            <a:r>
              <a:rPr lang="en-US" sz="1400" dirty="0" err="1">
                <a:latin typeface="+mj-lt"/>
                <a:cs typeface="Times New Roman" panose="02020603050405020304" pitchFamily="18" charset="0"/>
              </a:rPr>
              <a:t>ADVANTAGE:</a:t>
            </a:r>
            <a:r>
              <a:rPr lang="en-US" sz="1400" b="1" dirty="0" err="1">
                <a:latin typeface="+mj-lt"/>
              </a:rPr>
              <a:t>Block</a:t>
            </a:r>
            <a:r>
              <a:rPr lang="en-US" sz="1400" b="1" dirty="0">
                <a:latin typeface="+mj-lt"/>
              </a:rPr>
              <a:t> Cipher Encryption</a:t>
            </a:r>
          </a:p>
          <a:p>
            <a:pPr marL="0" indent="0">
              <a:buNone/>
            </a:pPr>
            <a:r>
              <a:rPr lang="en-US" sz="1400" dirty="0">
                <a:latin typeface="+mj-lt"/>
                <a:cs typeface="Times New Roman" panose="02020603050405020304" pitchFamily="18" charset="0"/>
              </a:rPr>
              <a:t>DISADVANTAGE: </a:t>
            </a:r>
            <a:r>
              <a:rPr lang="en-US" sz="1400" b="1" dirty="0">
                <a:latin typeface="+mj-lt"/>
              </a:rPr>
              <a:t>If keys</a:t>
            </a:r>
            <a:r>
              <a:rPr lang="en-US" sz="1400" b="1" dirty="0"/>
              <a:t> </a:t>
            </a:r>
            <a:r>
              <a:rPr lang="en-US" sz="1400" b="1" dirty="0">
                <a:latin typeface="+mn-lt"/>
              </a:rPr>
              <a:t>are available, its easily hacked.</a:t>
            </a:r>
          </a:p>
          <a:p>
            <a:endParaRPr lang="en-IN" dirty="0"/>
          </a:p>
        </p:txBody>
      </p:sp>
    </p:spTree>
    <p:extLst>
      <p:ext uri="{BB962C8B-B14F-4D97-AF65-F5344CB8AC3E}">
        <p14:creationId xmlns:p14="http://schemas.microsoft.com/office/powerpoint/2010/main" val="232137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9DEF-B065-4180-9D73-C330187395C2}"/>
              </a:ext>
            </a:extLst>
          </p:cNvPr>
          <p:cNvSpPr>
            <a:spLocks noGrp="1"/>
          </p:cNvSpPr>
          <p:nvPr>
            <p:ph type="title"/>
          </p:nvPr>
        </p:nvSpPr>
        <p:spPr/>
        <p:txBody>
          <a:bodyPr/>
          <a:lstStyle/>
          <a:p>
            <a:r>
              <a:rPr lang="en" b="1" dirty="0">
                <a:solidFill>
                  <a:srgbClr val="434343"/>
                </a:solidFill>
                <a:latin typeface="Times New Roman"/>
                <a:ea typeface="Times New Roman"/>
                <a:cs typeface="Times New Roman"/>
                <a:sym typeface="Times New Roman"/>
              </a:rPr>
              <a:t>1.3 Literature Review</a:t>
            </a:r>
            <a:endParaRPr lang="en-IN" dirty="0"/>
          </a:p>
        </p:txBody>
      </p:sp>
      <p:sp>
        <p:nvSpPr>
          <p:cNvPr id="3" name="Text Placeholder 2">
            <a:extLst>
              <a:ext uri="{FF2B5EF4-FFF2-40B4-BE49-F238E27FC236}">
                <a16:creationId xmlns:a16="http://schemas.microsoft.com/office/drawing/2014/main" id="{1ADCC17F-81AE-4ED9-8D5D-2CBA9C175C84}"/>
              </a:ext>
            </a:extLst>
          </p:cNvPr>
          <p:cNvSpPr>
            <a:spLocks noGrp="1"/>
          </p:cNvSpPr>
          <p:nvPr>
            <p:ph type="body" idx="1"/>
          </p:nvPr>
        </p:nvSpPr>
        <p:spPr/>
        <p:txBody>
          <a:bodyPr/>
          <a:lstStyle/>
          <a:p>
            <a:r>
              <a:rPr lang="en-US" b="1" dirty="0">
                <a:latin typeface="+mn-lt"/>
                <a:cs typeface="Times New Roman" panose="02020603050405020304" pitchFamily="18" charset="0"/>
              </a:rPr>
              <a:t>A small JAVA Application for Learning </a:t>
            </a:r>
            <a:r>
              <a:rPr lang="en-US" b="1">
                <a:latin typeface="+mn-lt"/>
                <a:cs typeface="Times New Roman" panose="02020603050405020304" pitchFamily="18" charset="0"/>
              </a:rPr>
              <a:t>Blockchain:</a:t>
            </a:r>
          </a:p>
          <a:p>
            <a:endParaRPr lang="en-US" b="1" dirty="0">
              <a:latin typeface="+mn-lt"/>
              <a:cs typeface="Times New Roman" panose="02020603050405020304" pitchFamily="18" charset="0"/>
            </a:endParaRPr>
          </a:p>
          <a:p>
            <a:pPr marL="114300" indent="0">
              <a:buNone/>
            </a:pPr>
            <a:r>
              <a:rPr lang="en-US" sz="1400">
                <a:latin typeface="+mn-lt"/>
                <a:cs typeface="Times New Roman" panose="02020603050405020304" pitchFamily="18" charset="0"/>
              </a:rPr>
              <a:t>This paper </a:t>
            </a:r>
            <a:r>
              <a:rPr lang="en-US" sz="1400" dirty="0">
                <a:latin typeface="+mn-lt"/>
                <a:cs typeface="Times New Roman" panose="02020603050405020304" pitchFamily="18" charset="0"/>
              </a:rPr>
              <a:t>introduces a small Java application named </a:t>
            </a:r>
            <a:r>
              <a:rPr lang="en-US" sz="1400" dirty="0" err="1">
                <a:latin typeface="+mn-lt"/>
                <a:cs typeface="Times New Roman" panose="02020603050405020304" pitchFamily="18" charset="0"/>
              </a:rPr>
              <a:t>ChainTutor</a:t>
            </a:r>
            <a:r>
              <a:rPr lang="en-US" sz="1400" dirty="0">
                <a:latin typeface="+mn-lt"/>
                <a:cs typeface="Times New Roman" panose="02020603050405020304" pitchFamily="18" charset="0"/>
              </a:rPr>
              <a:t> for learning basic Blockchain concepts. With the Java Application used in this paper, users can experiment with key Blockchain concepts through graphical user interface. The Java application is intended to be used in classroom environment by instructors when they teach introductory blockchain courses.</a:t>
            </a:r>
          </a:p>
          <a:p>
            <a:pPr marL="0" indent="0">
              <a:buNone/>
            </a:pPr>
            <a:endParaRPr lang="en-US" sz="1400" dirty="0">
              <a:latin typeface="+mn-lt"/>
              <a:cs typeface="Times New Roman" panose="02020603050405020304" pitchFamily="18" charset="0"/>
            </a:endParaRPr>
          </a:p>
          <a:p>
            <a:pPr marL="0" indent="0">
              <a:buNone/>
            </a:pPr>
            <a:r>
              <a:rPr lang="en-US" sz="1400" dirty="0">
                <a:latin typeface="+mn-lt"/>
                <a:cs typeface="Times New Roman" panose="02020603050405020304" pitchFamily="18" charset="0"/>
              </a:rPr>
              <a:t>ADVANTAGE: </a:t>
            </a:r>
            <a:r>
              <a:rPr lang="en-US" sz="1400" b="1" dirty="0">
                <a:latin typeface="+mn-lt"/>
              </a:rPr>
              <a:t>Java Microservices</a:t>
            </a:r>
            <a:r>
              <a:rPr lang="en-US" sz="1400" dirty="0">
                <a:latin typeface="+mn-lt"/>
              </a:rPr>
              <a:t>.</a:t>
            </a:r>
          </a:p>
          <a:p>
            <a:pPr marL="0" indent="0">
              <a:buNone/>
            </a:pPr>
            <a:endParaRPr lang="en-US" sz="1400" b="1" dirty="0">
              <a:latin typeface="+mn-lt"/>
            </a:endParaRPr>
          </a:p>
          <a:p>
            <a:pPr marL="0" indent="0">
              <a:buNone/>
            </a:pPr>
            <a:r>
              <a:rPr lang="en-US" sz="1400" dirty="0">
                <a:latin typeface="+mn-lt"/>
                <a:cs typeface="Times New Roman" panose="02020603050405020304" pitchFamily="18" charset="0"/>
              </a:rPr>
              <a:t>DISADVANTAGE: </a:t>
            </a:r>
            <a:r>
              <a:rPr lang="en-US" sz="1400" b="1" dirty="0">
                <a:latin typeface="+mn-lt"/>
              </a:rPr>
              <a:t>Logic is pre- defined, cannot be changed.</a:t>
            </a:r>
          </a:p>
          <a:p>
            <a:pPr marL="114300" indent="0">
              <a:buNone/>
            </a:pPr>
            <a:endParaRPr lang="en-US" b="1" dirty="0">
              <a:latin typeface="+mn-lt"/>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29534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32000" indent="-324000">
              <a:spcBef>
                <a:spcPts val="1417"/>
              </a:spcBef>
              <a:buClr>
                <a:srgbClr val="000000"/>
              </a:buClr>
              <a:buSzPct val="45000"/>
              <a:buFont typeface="Wingdings" charset="2"/>
              <a:buChar char=""/>
            </a:pPr>
            <a:r>
              <a:rPr lang="en-IN" sz="1400" spc="-1" dirty="0">
                <a:latin typeface="+mj-lt"/>
                <a:cs typeface="Times New Roman" panose="02020603050405020304" pitchFamily="18" charset="0"/>
              </a:rPr>
              <a:t>To build an efficient and secure banking architecture using block-chain technology.</a:t>
            </a:r>
            <a:endParaRPr lang="en-US" sz="1400" spc="-1" dirty="0">
              <a:latin typeface="+mj-lt"/>
              <a:cs typeface="Times New Roman" panose="02020603050405020304" pitchFamily="18" charset="0"/>
            </a:endParaRPr>
          </a:p>
          <a:p>
            <a:pPr marL="432000" indent="-324000">
              <a:spcBef>
                <a:spcPts val="1417"/>
              </a:spcBef>
              <a:buClr>
                <a:srgbClr val="000000"/>
              </a:buClr>
              <a:buSzPct val="45000"/>
              <a:buFont typeface="Wingdings" charset="2"/>
              <a:buChar char=""/>
            </a:pPr>
            <a:r>
              <a:rPr lang="en-US" sz="1400" spc="-1" dirty="0">
                <a:latin typeface="+mj-lt"/>
                <a:cs typeface="Times New Roman" panose="02020603050405020304" pitchFamily="18" charset="0"/>
              </a:rPr>
              <a:t>Current banking architecture is largely </a:t>
            </a:r>
            <a:r>
              <a:rPr lang="en-US" sz="1400" spc="-1" dirty="0" err="1">
                <a:latin typeface="+mj-lt"/>
                <a:cs typeface="Times New Roman" panose="02020603050405020304" pitchFamily="18" charset="0"/>
              </a:rPr>
              <a:t>centralised</a:t>
            </a:r>
            <a:r>
              <a:rPr lang="en-US" sz="1400" spc="-1" dirty="0">
                <a:latin typeface="+mj-lt"/>
                <a:cs typeface="Times New Roman" panose="02020603050405020304" pitchFamily="18" charset="0"/>
              </a:rPr>
              <a:t> and therefore vulnerable to loan defaults and frauds like the PNB scam, Videocon case , Kingfisher scam and many more.</a:t>
            </a:r>
          </a:p>
          <a:p>
            <a:pPr marL="432000" indent="-324000">
              <a:spcBef>
                <a:spcPts val="1417"/>
              </a:spcBef>
              <a:buClr>
                <a:srgbClr val="000000"/>
              </a:buClr>
              <a:buSzPct val="45000"/>
              <a:buFont typeface="Wingdings" charset="2"/>
              <a:buChar char=""/>
            </a:pPr>
            <a:r>
              <a:rPr lang="en-US" sz="1400" spc="-1" dirty="0">
                <a:latin typeface="+mj-lt"/>
                <a:cs typeface="Times New Roman" panose="02020603050405020304" pitchFamily="18" charset="0"/>
              </a:rPr>
              <a:t>Banking all over the world has adopted block chain technologies and it is the need of the hour for regulation and avoidance of such scams.</a:t>
            </a:r>
          </a:p>
          <a:p>
            <a:pPr marL="432000" indent="-324000">
              <a:spcBef>
                <a:spcPts val="1417"/>
              </a:spcBef>
              <a:buClr>
                <a:srgbClr val="000000"/>
              </a:buClr>
              <a:buSzPct val="45000"/>
              <a:buFont typeface="Wingdings" charset="2"/>
              <a:buChar char=""/>
            </a:pPr>
            <a:r>
              <a:rPr lang="en-US" sz="1400" spc="-1" dirty="0">
                <a:latin typeface="+mj-lt"/>
                <a:cs typeface="Times New Roman" panose="02020603050405020304" pitchFamily="18" charset="0"/>
              </a:rPr>
              <a:t>Thus, we are using block chain technology for the decentralized working of banks and the complete removal of authoritarian interception.</a:t>
            </a:r>
          </a:p>
          <a:p>
            <a:pPr marL="432000" indent="-324000">
              <a:spcBef>
                <a:spcPts val="1417"/>
              </a:spcBef>
              <a:buClr>
                <a:srgbClr val="000000"/>
              </a:buClr>
              <a:buSzPct val="45000"/>
              <a:buFont typeface="Wingdings" charset="2"/>
              <a:buChar char=""/>
            </a:pPr>
            <a:r>
              <a:rPr lang="en-US" sz="1400" spc="-1" dirty="0">
                <a:latin typeface="+mj-lt"/>
                <a:cs typeface="Times New Roman" panose="02020603050405020304" pitchFamily="18" charset="0"/>
              </a:rPr>
              <a:t>Software used: Java micro services, PKI , MAC hashing , Checksum generator for security module</a:t>
            </a:r>
          </a:p>
          <a:p>
            <a:pPr marL="432000" indent="-324000">
              <a:spcBef>
                <a:spcPts val="1417"/>
              </a:spcBef>
              <a:buClr>
                <a:srgbClr val="000000"/>
              </a:buClr>
              <a:buSzPct val="45000"/>
              <a:buFont typeface="Wingdings" charset="2"/>
              <a:buChar char=""/>
            </a:pPr>
            <a:r>
              <a:rPr lang="en-US" sz="1400" spc="-1" dirty="0">
                <a:latin typeface="+mj-lt"/>
                <a:cs typeface="Times New Roman" panose="02020603050405020304" pitchFamily="18" charset="0"/>
              </a:rPr>
              <a:t>Hardware used: Laptop, cable, USB, SQL database, network support.</a:t>
            </a:r>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2098</Words>
  <Application>Microsoft Office PowerPoint</Application>
  <PresentationFormat>On-screen Show (16:9)</PresentationFormat>
  <Paragraphs>161</Paragraphs>
  <Slides>37</Slides>
  <Notes>23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Paperback</vt:lpstr>
      <vt:lpstr>Department of Information Technology A.P. Shah Institute of Technology G.B.Road,Kasarvadavli, Thane(W), Mumbai-400615 UNIVERSITY OF MUMBAI Academic Year 2019-2020</vt:lpstr>
      <vt:lpstr>                                                    A Project Report on Expeditious Banking using Blockchain Technology Submitted in partial fulfillment of the degree of Bachelor of Engineering(Sem-7)  in INFORMATION TECHNOLOGY  By Varsha Naik(16104054) Riya Pejawar(16104040) Rishabh Singh(14104017)  Under the Guidance of Prof. Anagha Aher Prof. Sneha Kanchan     </vt:lpstr>
      <vt:lpstr>1.Project Conception and Initiation</vt:lpstr>
      <vt:lpstr>1.1 Abstract</vt:lpstr>
      <vt:lpstr>1.2 Objectives</vt:lpstr>
      <vt:lpstr>1.3 Literature Review</vt:lpstr>
      <vt:lpstr>1.3 Literature Review</vt:lpstr>
      <vt:lpstr>1.3 Literature Review</vt:lpstr>
      <vt:lpstr>1.4 Problem Definition</vt:lpstr>
      <vt:lpstr>1.5 Scope</vt:lpstr>
      <vt:lpstr>1.6 Technology stack</vt:lpstr>
      <vt:lpstr>1.6 Technology stack</vt:lpstr>
      <vt:lpstr>1.6 Technology stack</vt:lpstr>
      <vt:lpstr>1.7 Benefits for environment &amp; Society</vt:lpstr>
      <vt:lpstr>2. Project Design</vt:lpstr>
      <vt:lpstr>2.1 Proposed System</vt:lpstr>
      <vt:lpstr>PowerPoint Presentation</vt:lpstr>
      <vt:lpstr>2.2 Design(Flow Of Modules)</vt:lpstr>
      <vt:lpstr>2.2 Design(Flow Of Modules)</vt:lpstr>
      <vt:lpstr>2.2 Design(Flow Of Modules)</vt:lpstr>
      <vt:lpstr>2.2 Design(Flow Of Modules)</vt:lpstr>
      <vt:lpstr>2.2 Design(Flow Of Modules)</vt:lpstr>
      <vt:lpstr>2.3 Description Of Use Case</vt:lpstr>
      <vt:lpstr>PowerPoint Presentation</vt:lpstr>
      <vt:lpstr>2.4 Activity diagram</vt:lpstr>
      <vt:lpstr>PowerPoint Presentation</vt:lpstr>
      <vt:lpstr>2.5 Entity Relationship Model</vt:lpstr>
      <vt:lpstr>PowerPoint Presentation</vt:lpstr>
      <vt:lpstr>Data Flow Model</vt:lpstr>
      <vt:lpstr>2.6 Module-1:BANK 1</vt:lpstr>
      <vt:lpstr>Module-2 : Processing NODE 1</vt:lpstr>
      <vt:lpstr>Module-3 : Processing NODE 2</vt:lpstr>
      <vt:lpstr>Module-4 : BANK 2</vt:lpstr>
      <vt:lpstr>2.7 References</vt:lpstr>
      <vt:lpstr>3.Planning for next semester</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Unknown User</cp:lastModifiedBy>
  <cp:revision>15</cp:revision>
  <dcterms:modified xsi:type="dcterms:W3CDTF">2019-10-29T13:03:14Z</dcterms:modified>
</cp:coreProperties>
</file>