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A6D4AE-08B3-4E6B-86C9-79D9F8EEA8CC}" type="datetimeFigureOut">
              <a:rPr lang="en-IN" smtClean="0"/>
              <a:t>01-10-2018</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Dept. of CSE, RNSIT                                                                                           </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CE23BE-49E5-4A14-9DBC-B3458E2C28D5}" type="slidenum">
              <a:rPr lang="en-IN" smtClean="0"/>
              <a:t>‹#›</a:t>
            </a:fld>
            <a:endParaRPr lang="en-IN"/>
          </a:p>
        </p:txBody>
      </p:sp>
    </p:spTree>
    <p:extLst>
      <p:ext uri="{BB962C8B-B14F-4D97-AF65-F5344CB8AC3E}">
        <p14:creationId xmlns:p14="http://schemas.microsoft.com/office/powerpoint/2010/main" val="196854338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65F55-78BD-48E0-88AE-5286D2159C95}" type="datetimeFigureOut">
              <a:rPr lang="en-IN" smtClean="0"/>
              <a:t>01-10-2018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Dept. of CSE, RNSIT                                                                                           </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DDA21-838B-4DB4-8206-31796F624D54}" type="slidenum">
              <a:rPr lang="en-IN" smtClean="0"/>
              <a:t>‹#›</a:t>
            </a:fld>
            <a:endParaRPr lang="en-IN"/>
          </a:p>
        </p:txBody>
      </p:sp>
    </p:spTree>
    <p:extLst>
      <p:ext uri="{BB962C8B-B14F-4D97-AF65-F5344CB8AC3E}">
        <p14:creationId xmlns:p14="http://schemas.microsoft.com/office/powerpoint/2010/main" val="1664739146"/>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A710C2F-4F15-4F92-84D0-0133CC4ECA83}" type="datetime1">
              <a:rPr lang="en-US" smtClean="0"/>
              <a:t>10/1/2018</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58AF6-D1FA-4109-BEA7-FD5BF64F1CE3}" type="datetime1">
              <a:rPr lang="en-US" smtClean="0"/>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0E228-D8E1-4DBD-B510-A8623E46D9BC}" type="datetime1">
              <a:rPr lang="en-US" smtClean="0"/>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B15EC7-0EC0-417D-81F3-0ED2B1E787C2}" type="datetime1">
              <a:rPr lang="en-US" smtClean="0"/>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F839B1-BFC8-4EFB-8F93-2D849C3AD00A}" type="datetime1">
              <a:rPr lang="en-US" smtClean="0"/>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7806BE-892F-4AA0-A887-7624BDC04D57}" type="datetime1">
              <a:rPr lang="en-US" smtClean="0"/>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FD23C0-5B3B-42C1-B325-8492C4B68979}" type="datetime1">
              <a:rPr lang="en-US" smtClean="0"/>
              <a:t>10/1/2018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9D19D9-D7E4-4CE7-AD3B-858A26F9B4DA}" type="datetime1">
              <a:rPr lang="en-US" smtClean="0"/>
              <a:t>10/1/2018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AD007-9ECB-4B0B-8ECB-8F2B5AF4EECA}" type="datetime1">
              <a:rPr lang="en-US" smtClean="0"/>
              <a:t>10/1/2018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0FA83AE-9189-4952-90F8-1DA2A7503AF1}" type="datetime1">
              <a:rPr lang="en-US" smtClean="0"/>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7FFF7B-F257-445D-8976-63ED7D88DB17}" type="datetime1">
              <a:rPr lang="en-US" smtClean="0"/>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A5C5A52-EF4F-4B79-92A8-34DADD91993B}" type="datetime1">
              <a:rPr lang="en-US" smtClean="0"/>
              <a:t>10/1/2018</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datacamp.com/community/tutorials/recommender-systems-python" TargetMode="External"/><Relationship Id="rId2" Type="http://schemas.openxmlformats.org/officeDocument/2006/relationships/hyperlink" Target="https://www.sciencedirect.com/science/article/pii/S1110866515000341" TargetMode="External"/><Relationship Id="rId1" Type="http://schemas.openxmlformats.org/officeDocument/2006/relationships/slideLayout" Target="../slideLayouts/slideLayout1.xml"/><Relationship Id="rId6" Type="http://schemas.openxmlformats.org/officeDocument/2006/relationships/hyperlink" Target="https://towardsdatascience.com/my-journey-to-building-book-recommendation-system-5ec959c41847" TargetMode="External"/><Relationship Id="rId5" Type="http://schemas.openxmlformats.org/officeDocument/2006/relationships/hyperlink" Target="https://www.marutitech.com/recommendation-engine-benefits/" TargetMode="External"/><Relationship Id="rId4" Type="http://schemas.openxmlformats.org/officeDocument/2006/relationships/hyperlink" Target="https://en.wikipedia.org/wiki/Recommender_syste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84" y="218364"/>
            <a:ext cx="11204811" cy="6444829"/>
          </a:xfrm>
          <a:prstGeom prst="rect">
            <a:avLst/>
          </a:prstGeom>
        </p:spPr>
      </p:pic>
    </p:spTree>
    <p:extLst>
      <p:ext uri="{BB962C8B-B14F-4D97-AF65-F5344CB8AC3E}">
        <p14:creationId xmlns:p14="http://schemas.microsoft.com/office/powerpoint/2010/main" val="3005224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9734" y="103859"/>
            <a:ext cx="10666271" cy="1588463"/>
          </a:xfrm>
        </p:spPr>
        <p:txBody>
          <a:bodyPr>
            <a:normAutofit/>
          </a:bodyPr>
          <a:lstStyle/>
          <a:p>
            <a:pPr algn="ctr"/>
            <a:r>
              <a:rPr lang="en-IN" sz="5500" u="sng" dirty="0"/>
              <a:t>Software and Hardware Requirements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583" y="1993162"/>
            <a:ext cx="8356659" cy="4465907"/>
          </a:xfrm>
          <a:prstGeom prst="rect">
            <a:avLst/>
          </a:prstGeom>
        </p:spPr>
      </p:pic>
    </p:spTree>
    <p:extLst>
      <p:ext uri="{BB962C8B-B14F-4D97-AF65-F5344CB8AC3E}">
        <p14:creationId xmlns:p14="http://schemas.microsoft.com/office/powerpoint/2010/main" val="3388756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0627" y="232013"/>
            <a:ext cx="11136573" cy="1146412"/>
          </a:xfrm>
        </p:spPr>
        <p:txBody>
          <a:bodyPr/>
          <a:lstStyle/>
          <a:p>
            <a:r>
              <a:rPr lang="en-IN" u="sng" dirty="0"/>
              <a:t>Implementation Roadmap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658" y="2090802"/>
            <a:ext cx="10494510" cy="3955156"/>
          </a:xfrm>
          <a:prstGeom prst="rect">
            <a:avLst/>
          </a:prstGeom>
        </p:spPr>
      </p:pic>
    </p:spTree>
    <p:extLst>
      <p:ext uri="{BB962C8B-B14F-4D97-AF65-F5344CB8AC3E}">
        <p14:creationId xmlns:p14="http://schemas.microsoft.com/office/powerpoint/2010/main" val="3650433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294928"/>
            <a:ext cx="9055835" cy="960666"/>
          </a:xfrm>
        </p:spPr>
        <p:txBody>
          <a:bodyPr>
            <a:normAutofit/>
          </a:bodyPr>
          <a:lstStyle/>
          <a:p>
            <a:pPr algn="ctr"/>
            <a:r>
              <a:rPr lang="en-IN" sz="6500" u="sng" dirty="0"/>
              <a:t>CONCLUSION</a:t>
            </a:r>
          </a:p>
        </p:txBody>
      </p:sp>
      <p:sp>
        <p:nvSpPr>
          <p:cNvPr id="3" name="Subtitle 2"/>
          <p:cNvSpPr>
            <a:spLocks noGrp="1"/>
          </p:cNvSpPr>
          <p:nvPr>
            <p:ph type="subTitle" idx="1"/>
          </p:nvPr>
        </p:nvSpPr>
        <p:spPr>
          <a:xfrm>
            <a:off x="899386" y="2002809"/>
            <a:ext cx="10742153" cy="4575412"/>
          </a:xfrm>
        </p:spPr>
        <p:txBody>
          <a:bodyPr>
            <a:normAutofit/>
          </a:bodyPr>
          <a:lstStyle/>
          <a:p>
            <a:pPr marL="342900" indent="-342900">
              <a:buClr>
                <a:schemeClr val="tx1"/>
              </a:buClr>
              <a:buFont typeface="Arial" panose="020B0604020202020204" pitchFamily="34" charset="0"/>
              <a:buChar char="•"/>
            </a:pPr>
            <a:r>
              <a:rPr lang="en-IN" sz="3200" dirty="0">
                <a:solidFill>
                  <a:schemeClr val="tx1"/>
                </a:solidFill>
              </a:rPr>
              <a:t>Recommendation systems provide content for us by taking what other people recommend as well as our selections into account.</a:t>
            </a:r>
          </a:p>
          <a:p>
            <a:pPr>
              <a:buClr>
                <a:schemeClr val="tx1"/>
              </a:buClr>
            </a:pPr>
            <a:endParaRPr lang="en-IN" sz="3200" dirty="0">
              <a:solidFill>
                <a:schemeClr val="tx1"/>
              </a:solidFill>
            </a:endParaRPr>
          </a:p>
          <a:p>
            <a:pPr marL="342900" indent="-342900">
              <a:buClr>
                <a:schemeClr val="tx1"/>
              </a:buClr>
              <a:buFont typeface="Arial" panose="020B0604020202020204" pitchFamily="34" charset="0"/>
              <a:buChar char="•"/>
            </a:pPr>
            <a:r>
              <a:rPr lang="en-IN" sz="3200" dirty="0">
                <a:solidFill>
                  <a:schemeClr val="tx1"/>
                </a:solidFill>
              </a:rPr>
              <a:t>Collaborative-filtering is a widely used solution for this problem which we make use of in our project</a:t>
            </a:r>
          </a:p>
        </p:txBody>
      </p:sp>
    </p:spTree>
    <p:extLst>
      <p:ext uri="{BB962C8B-B14F-4D97-AF65-F5344CB8AC3E}">
        <p14:creationId xmlns:p14="http://schemas.microsoft.com/office/powerpoint/2010/main" val="4156295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376814"/>
            <a:ext cx="9418320" cy="1233621"/>
          </a:xfrm>
        </p:spPr>
        <p:txBody>
          <a:bodyPr/>
          <a:lstStyle/>
          <a:p>
            <a:pPr algn="ctr"/>
            <a:r>
              <a:rPr lang="en-IN" u="sng" dirty="0"/>
              <a:t>REFERENCES</a:t>
            </a:r>
          </a:p>
        </p:txBody>
      </p:sp>
      <p:sp>
        <p:nvSpPr>
          <p:cNvPr id="3" name="Subtitle 2"/>
          <p:cNvSpPr>
            <a:spLocks noGrp="1"/>
          </p:cNvSpPr>
          <p:nvPr>
            <p:ph type="subTitle" idx="1"/>
          </p:nvPr>
        </p:nvSpPr>
        <p:spPr>
          <a:xfrm>
            <a:off x="1057155" y="1852683"/>
            <a:ext cx="10652624" cy="4370696"/>
          </a:xfrm>
        </p:spPr>
        <p:txBody>
          <a:bodyPr>
            <a:normAutofit/>
          </a:bodyPr>
          <a:lstStyle/>
          <a:p>
            <a:pPr marL="342900" indent="-342900">
              <a:lnSpc>
                <a:spcPct val="85000"/>
              </a:lnSpc>
              <a:spcBef>
                <a:spcPct val="0"/>
              </a:spcBef>
              <a:buClr>
                <a:schemeClr val="tx1"/>
              </a:buClr>
              <a:buFont typeface="Arial" panose="020B0604020202020204" pitchFamily="34" charset="0"/>
              <a:buChar char="•"/>
            </a:pPr>
            <a:r>
              <a:rPr lang="en-IN" sz="2400" spc="-50" dirty="0" smtClean="0">
                <a:solidFill>
                  <a:schemeClr val="tx1"/>
                </a:solidFill>
                <a:latin typeface="+mj-lt"/>
                <a:ea typeface="+mj-ea"/>
                <a:cs typeface="+mj-cs"/>
                <a:hlinkClick r:id="rId2"/>
              </a:rPr>
              <a:t>https</a:t>
            </a:r>
            <a:r>
              <a:rPr lang="en-IN" sz="2400" spc="-50" dirty="0">
                <a:solidFill>
                  <a:schemeClr val="tx1"/>
                </a:solidFill>
                <a:latin typeface="+mj-lt"/>
                <a:ea typeface="+mj-ea"/>
                <a:cs typeface="+mj-cs"/>
                <a:hlinkClick r:id="rId2"/>
              </a:rPr>
              <a:t>://</a:t>
            </a:r>
            <a:r>
              <a:rPr lang="en-IN" sz="2400" spc="-50" dirty="0" smtClean="0">
                <a:solidFill>
                  <a:schemeClr val="tx1"/>
                </a:solidFill>
                <a:latin typeface="+mj-lt"/>
                <a:ea typeface="+mj-ea"/>
                <a:cs typeface="+mj-cs"/>
                <a:hlinkClick r:id="rId2"/>
              </a:rPr>
              <a:t>www.sciencedirect.com/science/article/pii/S1110866515000341</a:t>
            </a:r>
            <a:endParaRPr lang="en-IN" sz="2400" spc="-50" dirty="0" smtClean="0">
              <a:solidFill>
                <a:schemeClr val="tx1"/>
              </a:solidFill>
              <a:latin typeface="+mj-lt"/>
              <a:ea typeface="+mj-ea"/>
              <a:cs typeface="+mj-cs"/>
            </a:endParaRPr>
          </a:p>
          <a:p>
            <a:pPr marL="342900" indent="-342900">
              <a:lnSpc>
                <a:spcPct val="85000"/>
              </a:lnSpc>
              <a:spcBef>
                <a:spcPct val="0"/>
              </a:spcBef>
              <a:buClr>
                <a:schemeClr val="tx1"/>
              </a:buClr>
              <a:buFont typeface="Arial" panose="020B0604020202020204" pitchFamily="34" charset="0"/>
              <a:buChar char="•"/>
            </a:pPr>
            <a:endParaRPr lang="en-IN" sz="2400" spc="-50" dirty="0">
              <a:solidFill>
                <a:schemeClr val="tx1"/>
              </a:solidFill>
              <a:latin typeface="+mj-lt"/>
              <a:ea typeface="+mj-ea"/>
              <a:cs typeface="+mj-cs"/>
            </a:endParaRPr>
          </a:p>
          <a:p>
            <a:pPr marL="342900" indent="-342900">
              <a:lnSpc>
                <a:spcPct val="85000"/>
              </a:lnSpc>
              <a:spcBef>
                <a:spcPct val="0"/>
              </a:spcBef>
              <a:buClr>
                <a:schemeClr val="tx1"/>
              </a:buClr>
              <a:buFont typeface="Arial" panose="020B0604020202020204" pitchFamily="34" charset="0"/>
              <a:buChar char="•"/>
            </a:pPr>
            <a:r>
              <a:rPr lang="en-IN" sz="2400" spc="-50" dirty="0" smtClean="0">
                <a:solidFill>
                  <a:schemeClr val="tx1"/>
                </a:solidFill>
                <a:latin typeface="+mj-lt"/>
                <a:ea typeface="+mj-ea"/>
                <a:cs typeface="+mj-cs"/>
                <a:hlinkClick r:id="rId3"/>
              </a:rPr>
              <a:t>https</a:t>
            </a:r>
            <a:r>
              <a:rPr lang="en-IN" sz="2400" spc="-50" dirty="0">
                <a:solidFill>
                  <a:schemeClr val="tx1"/>
                </a:solidFill>
                <a:latin typeface="+mj-lt"/>
                <a:ea typeface="+mj-ea"/>
                <a:cs typeface="+mj-cs"/>
                <a:hlinkClick r:id="rId3"/>
              </a:rPr>
              <a:t>://</a:t>
            </a:r>
            <a:r>
              <a:rPr lang="en-IN" sz="2400" spc="-50" dirty="0" smtClean="0">
                <a:solidFill>
                  <a:schemeClr val="tx1"/>
                </a:solidFill>
                <a:latin typeface="+mj-lt"/>
                <a:ea typeface="+mj-ea"/>
                <a:cs typeface="+mj-cs"/>
                <a:hlinkClick r:id="rId3"/>
              </a:rPr>
              <a:t>www.datacamp.com/community/tutorials/recommender-systems-python</a:t>
            </a:r>
            <a:endParaRPr lang="en-IN" sz="2400" spc="-50" dirty="0" smtClean="0">
              <a:solidFill>
                <a:schemeClr val="tx1"/>
              </a:solidFill>
              <a:latin typeface="+mj-lt"/>
              <a:ea typeface="+mj-ea"/>
              <a:cs typeface="+mj-cs"/>
            </a:endParaRPr>
          </a:p>
          <a:p>
            <a:pPr marL="342900" indent="-342900">
              <a:lnSpc>
                <a:spcPct val="85000"/>
              </a:lnSpc>
              <a:spcBef>
                <a:spcPct val="0"/>
              </a:spcBef>
              <a:buClr>
                <a:schemeClr val="tx1"/>
              </a:buClr>
              <a:buFont typeface="Arial" panose="020B0604020202020204" pitchFamily="34" charset="0"/>
              <a:buChar char="•"/>
            </a:pPr>
            <a:endParaRPr lang="en-IN" sz="2400" spc="-50" dirty="0">
              <a:solidFill>
                <a:schemeClr val="tx1"/>
              </a:solidFill>
              <a:latin typeface="+mj-lt"/>
              <a:ea typeface="+mj-ea"/>
              <a:cs typeface="+mj-cs"/>
            </a:endParaRPr>
          </a:p>
          <a:p>
            <a:pPr marL="342900" indent="-342900">
              <a:lnSpc>
                <a:spcPct val="85000"/>
              </a:lnSpc>
              <a:spcBef>
                <a:spcPct val="0"/>
              </a:spcBef>
              <a:buClr>
                <a:schemeClr val="tx1"/>
              </a:buClr>
              <a:buFont typeface="Arial" panose="020B0604020202020204" pitchFamily="34" charset="0"/>
              <a:buChar char="•"/>
            </a:pPr>
            <a:r>
              <a:rPr lang="en-IN" sz="2400" spc="-50" dirty="0">
                <a:solidFill>
                  <a:schemeClr val="tx1"/>
                </a:solidFill>
                <a:latin typeface="+mj-lt"/>
                <a:ea typeface="+mj-ea"/>
                <a:cs typeface="+mj-cs"/>
                <a:hlinkClick r:id="rId4"/>
              </a:rPr>
              <a:t>https://</a:t>
            </a:r>
            <a:r>
              <a:rPr lang="en-IN" sz="2400" spc="-50" dirty="0" smtClean="0">
                <a:solidFill>
                  <a:schemeClr val="tx1"/>
                </a:solidFill>
                <a:latin typeface="+mj-lt"/>
                <a:ea typeface="+mj-ea"/>
                <a:cs typeface="+mj-cs"/>
                <a:hlinkClick r:id="rId4"/>
              </a:rPr>
              <a:t>en.wikipedia.org/wiki/Recommender_system</a:t>
            </a:r>
            <a:endParaRPr lang="en-IN" sz="2400" spc="-50" dirty="0" smtClean="0">
              <a:solidFill>
                <a:schemeClr val="tx1"/>
              </a:solidFill>
              <a:latin typeface="+mj-lt"/>
              <a:ea typeface="+mj-ea"/>
              <a:cs typeface="+mj-cs"/>
            </a:endParaRPr>
          </a:p>
          <a:p>
            <a:pPr marL="342900" indent="-342900">
              <a:lnSpc>
                <a:spcPct val="85000"/>
              </a:lnSpc>
              <a:spcBef>
                <a:spcPct val="0"/>
              </a:spcBef>
              <a:buClr>
                <a:schemeClr val="tx1"/>
              </a:buClr>
              <a:buFont typeface="Arial" panose="020B0604020202020204" pitchFamily="34" charset="0"/>
              <a:buChar char="•"/>
            </a:pPr>
            <a:endParaRPr lang="en-IN" sz="2400" spc="-50" dirty="0">
              <a:solidFill>
                <a:schemeClr val="tx1"/>
              </a:solidFill>
              <a:latin typeface="+mj-lt"/>
              <a:ea typeface="+mj-ea"/>
              <a:cs typeface="+mj-cs"/>
            </a:endParaRPr>
          </a:p>
          <a:p>
            <a:pPr marL="342900" indent="-342900">
              <a:lnSpc>
                <a:spcPct val="85000"/>
              </a:lnSpc>
              <a:spcBef>
                <a:spcPct val="0"/>
              </a:spcBef>
              <a:buClr>
                <a:schemeClr val="tx1"/>
              </a:buClr>
              <a:buFont typeface="Arial" panose="020B0604020202020204" pitchFamily="34" charset="0"/>
              <a:buChar char="•"/>
            </a:pPr>
            <a:r>
              <a:rPr lang="en-IN" sz="2400" spc="-50" dirty="0">
                <a:solidFill>
                  <a:schemeClr val="tx1"/>
                </a:solidFill>
                <a:latin typeface="+mj-lt"/>
                <a:ea typeface="+mj-ea"/>
                <a:cs typeface="+mj-cs"/>
                <a:hlinkClick r:id="rId5"/>
              </a:rPr>
              <a:t>https://www.marutitech.com/recommendation-engine-benefits</a:t>
            </a:r>
            <a:r>
              <a:rPr lang="en-IN" sz="2400" spc="-50" dirty="0" smtClean="0">
                <a:solidFill>
                  <a:schemeClr val="tx1"/>
                </a:solidFill>
                <a:latin typeface="+mj-lt"/>
                <a:ea typeface="+mj-ea"/>
                <a:cs typeface="+mj-cs"/>
                <a:hlinkClick r:id="rId5"/>
              </a:rPr>
              <a:t>/</a:t>
            </a:r>
            <a:endParaRPr lang="en-IN" sz="2400" spc="-50" dirty="0" smtClean="0">
              <a:solidFill>
                <a:schemeClr val="tx1"/>
              </a:solidFill>
              <a:latin typeface="+mj-lt"/>
              <a:ea typeface="+mj-ea"/>
              <a:cs typeface="+mj-cs"/>
            </a:endParaRPr>
          </a:p>
          <a:p>
            <a:pPr marL="342900" indent="-342900">
              <a:lnSpc>
                <a:spcPct val="85000"/>
              </a:lnSpc>
              <a:spcBef>
                <a:spcPct val="0"/>
              </a:spcBef>
              <a:buClr>
                <a:schemeClr val="tx1"/>
              </a:buClr>
              <a:buFont typeface="Arial" panose="020B0604020202020204" pitchFamily="34" charset="0"/>
              <a:buChar char="•"/>
            </a:pPr>
            <a:endParaRPr lang="en-IN" sz="2400" spc="-50" dirty="0">
              <a:solidFill>
                <a:schemeClr val="tx1"/>
              </a:solidFill>
              <a:latin typeface="+mj-lt"/>
              <a:ea typeface="+mj-ea"/>
              <a:cs typeface="+mj-cs"/>
            </a:endParaRPr>
          </a:p>
          <a:p>
            <a:pPr marL="342900" indent="-342900">
              <a:lnSpc>
                <a:spcPct val="85000"/>
              </a:lnSpc>
              <a:spcBef>
                <a:spcPct val="0"/>
              </a:spcBef>
              <a:buClr>
                <a:schemeClr val="tx1"/>
              </a:buClr>
              <a:buFont typeface="Arial" panose="020B0604020202020204" pitchFamily="34" charset="0"/>
              <a:buChar char="•"/>
            </a:pPr>
            <a:r>
              <a:rPr lang="en-IN" sz="2400" spc="-50" dirty="0">
                <a:solidFill>
                  <a:schemeClr val="tx1"/>
                </a:solidFill>
                <a:latin typeface="+mj-lt"/>
                <a:ea typeface="+mj-ea"/>
                <a:cs typeface="+mj-cs"/>
                <a:hlinkClick r:id="rId6"/>
              </a:rPr>
              <a:t>https://</a:t>
            </a:r>
            <a:r>
              <a:rPr lang="en-IN" sz="2400" spc="-50" dirty="0" smtClean="0">
                <a:solidFill>
                  <a:schemeClr val="tx1"/>
                </a:solidFill>
                <a:latin typeface="+mj-lt"/>
                <a:ea typeface="+mj-ea"/>
                <a:cs typeface="+mj-cs"/>
                <a:hlinkClick r:id="rId6"/>
              </a:rPr>
              <a:t>towardsdatascience.com/my-journey-to-building-book-recommendation-system-5ec959c41847</a:t>
            </a:r>
            <a:endParaRPr lang="en-IN" sz="2400" spc="-50" dirty="0" smtClean="0">
              <a:solidFill>
                <a:schemeClr val="tx1"/>
              </a:solidFill>
              <a:latin typeface="+mj-lt"/>
              <a:ea typeface="+mj-ea"/>
              <a:cs typeface="+mj-cs"/>
            </a:endParaRPr>
          </a:p>
          <a:p>
            <a:pPr marL="342900" indent="-342900">
              <a:lnSpc>
                <a:spcPct val="85000"/>
              </a:lnSpc>
              <a:spcBef>
                <a:spcPct val="0"/>
              </a:spcBef>
              <a:buClr>
                <a:schemeClr val="tx1"/>
              </a:buClr>
              <a:buFont typeface="Arial" panose="020B0604020202020204" pitchFamily="34" charset="0"/>
              <a:buChar char="•"/>
            </a:pPr>
            <a:endParaRPr lang="en-IN" sz="2400" spc="-50" dirty="0">
              <a:solidFill>
                <a:schemeClr val="tx1"/>
              </a:solidFill>
              <a:latin typeface="+mj-lt"/>
              <a:ea typeface="+mj-ea"/>
              <a:cs typeface="+mj-cs"/>
            </a:endParaRPr>
          </a:p>
          <a:p>
            <a:pPr>
              <a:lnSpc>
                <a:spcPct val="85000"/>
              </a:lnSpc>
              <a:spcBef>
                <a:spcPct val="0"/>
              </a:spcBef>
              <a:buClr>
                <a:schemeClr val="tx1"/>
              </a:buClr>
            </a:pPr>
            <a:endParaRPr lang="en-IN" sz="2400" spc="-50" dirty="0">
              <a:solidFill>
                <a:schemeClr val="tx1"/>
              </a:solidFill>
              <a:latin typeface="+mj-lt"/>
              <a:ea typeface="+mj-ea"/>
              <a:cs typeface="+mj-cs"/>
            </a:endParaRPr>
          </a:p>
          <a:p>
            <a:pPr>
              <a:lnSpc>
                <a:spcPct val="85000"/>
              </a:lnSpc>
              <a:spcBef>
                <a:spcPct val="0"/>
              </a:spcBef>
              <a:buClr>
                <a:schemeClr val="tx1"/>
              </a:buClr>
            </a:pPr>
            <a:endParaRPr lang="en-IN" sz="2400" spc="-50" dirty="0">
              <a:solidFill>
                <a:schemeClr val="tx1"/>
              </a:solidFill>
              <a:latin typeface="+mj-lt"/>
              <a:ea typeface="+mj-ea"/>
              <a:cs typeface="+mj-cs"/>
            </a:endParaRPr>
          </a:p>
          <a:p>
            <a:pPr marL="342900" indent="-342900">
              <a:lnSpc>
                <a:spcPct val="85000"/>
              </a:lnSpc>
              <a:spcBef>
                <a:spcPct val="0"/>
              </a:spcBef>
              <a:buClr>
                <a:schemeClr val="tx1"/>
              </a:buClr>
              <a:buFont typeface="Arial" panose="020B0604020202020204" pitchFamily="34" charset="0"/>
              <a:buChar char="•"/>
            </a:pPr>
            <a:endParaRPr lang="en-IN" sz="2400" spc="-50" dirty="0">
              <a:solidFill>
                <a:schemeClr val="tx1"/>
              </a:solidFill>
              <a:latin typeface="+mj-lt"/>
              <a:ea typeface="+mj-ea"/>
              <a:cs typeface="+mj-cs"/>
            </a:endParaRPr>
          </a:p>
        </p:txBody>
      </p:sp>
    </p:spTree>
    <p:extLst>
      <p:ext uri="{BB962C8B-B14F-4D97-AF65-F5344CB8AC3E}">
        <p14:creationId xmlns:p14="http://schemas.microsoft.com/office/powerpoint/2010/main" val="995437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1" y="2347415"/>
            <a:ext cx="9861053" cy="1746914"/>
          </a:xfrm>
        </p:spPr>
        <p:txBody>
          <a:bodyPr/>
          <a:lstStyle/>
          <a:p>
            <a:pPr algn="ctr"/>
            <a:r>
              <a:rPr lang="en-IN" dirty="0"/>
              <a:t>Suggestions……?</a:t>
            </a:r>
          </a:p>
        </p:txBody>
      </p:sp>
    </p:spTree>
    <p:extLst>
      <p:ext uri="{BB962C8B-B14F-4D97-AF65-F5344CB8AC3E}">
        <p14:creationId xmlns:p14="http://schemas.microsoft.com/office/powerpoint/2010/main" val="3837923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9986" y="2661313"/>
            <a:ext cx="10038474" cy="1593376"/>
          </a:xfrm>
        </p:spPr>
        <p:txBody>
          <a:bodyPr/>
          <a:lstStyle/>
          <a:p>
            <a:pPr algn="ctr"/>
            <a:r>
              <a:rPr lang="en-IN" dirty="0"/>
              <a:t>THANK YOU!!!</a:t>
            </a:r>
          </a:p>
        </p:txBody>
      </p:sp>
    </p:spTree>
    <p:extLst>
      <p:ext uri="{BB962C8B-B14F-4D97-AF65-F5344CB8AC3E}">
        <p14:creationId xmlns:p14="http://schemas.microsoft.com/office/powerpoint/2010/main" val="4174516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186932"/>
            <a:ext cx="9833758" cy="1342803"/>
          </a:xfrm>
        </p:spPr>
        <p:txBody>
          <a:bodyPr/>
          <a:lstStyle/>
          <a:p>
            <a:pPr algn="ctr"/>
            <a:r>
              <a:rPr lang="en-IN" u="sng" dirty="0"/>
              <a:t>CONTENTS</a:t>
            </a:r>
          </a:p>
        </p:txBody>
      </p:sp>
      <p:sp>
        <p:nvSpPr>
          <p:cNvPr id="3" name="Subtitle 2"/>
          <p:cNvSpPr>
            <a:spLocks noGrp="1"/>
          </p:cNvSpPr>
          <p:nvPr>
            <p:ph type="subTitle" idx="1"/>
          </p:nvPr>
        </p:nvSpPr>
        <p:spPr>
          <a:xfrm>
            <a:off x="1057155" y="1989160"/>
            <a:ext cx="10543441" cy="4507173"/>
          </a:xfrm>
        </p:spPr>
        <p:txBody>
          <a:bodyPr/>
          <a:lstStyle/>
          <a:p>
            <a:pPr marL="342900" indent="-342900">
              <a:buClr>
                <a:schemeClr val="tx1"/>
              </a:buClr>
              <a:buFont typeface="Arial" panose="020B0604020202020204" pitchFamily="34" charset="0"/>
              <a:buChar char="•"/>
            </a:pPr>
            <a:r>
              <a:rPr lang="en-IN" dirty="0">
                <a:solidFill>
                  <a:schemeClr val="tx1"/>
                </a:solidFill>
              </a:rPr>
              <a:t>Introduction</a:t>
            </a:r>
          </a:p>
          <a:p>
            <a:pPr marL="342900" indent="-342900">
              <a:buClr>
                <a:schemeClr val="tx1"/>
              </a:buClr>
              <a:buFont typeface="Arial" panose="020B0604020202020204" pitchFamily="34" charset="0"/>
              <a:buChar char="•"/>
            </a:pPr>
            <a:r>
              <a:rPr lang="en-IN" dirty="0">
                <a:solidFill>
                  <a:schemeClr val="tx1"/>
                </a:solidFill>
              </a:rPr>
              <a:t>Existing System</a:t>
            </a:r>
          </a:p>
          <a:p>
            <a:pPr marL="342900" indent="-342900">
              <a:buClr>
                <a:schemeClr val="tx1"/>
              </a:buClr>
              <a:buFont typeface="Arial" panose="020B0604020202020204" pitchFamily="34" charset="0"/>
              <a:buChar char="•"/>
            </a:pPr>
            <a:r>
              <a:rPr lang="en-IN" dirty="0">
                <a:solidFill>
                  <a:schemeClr val="tx1"/>
                </a:solidFill>
              </a:rPr>
              <a:t>Limitations of existing system</a:t>
            </a:r>
          </a:p>
          <a:p>
            <a:pPr marL="342900" indent="-342900">
              <a:buClr>
                <a:schemeClr val="tx1"/>
              </a:buClr>
              <a:buFont typeface="Arial" panose="020B0604020202020204" pitchFamily="34" charset="0"/>
              <a:buChar char="•"/>
            </a:pPr>
            <a:r>
              <a:rPr lang="en-IN" dirty="0">
                <a:solidFill>
                  <a:schemeClr val="tx1"/>
                </a:solidFill>
              </a:rPr>
              <a:t>Proposed System</a:t>
            </a:r>
          </a:p>
          <a:p>
            <a:pPr marL="342900" indent="-342900">
              <a:buClr>
                <a:schemeClr val="tx1"/>
              </a:buClr>
              <a:buFont typeface="Arial" panose="020B0604020202020204" pitchFamily="34" charset="0"/>
              <a:buChar char="•"/>
            </a:pPr>
            <a:r>
              <a:rPr lang="en-IN" dirty="0">
                <a:solidFill>
                  <a:schemeClr val="tx1"/>
                </a:solidFill>
              </a:rPr>
              <a:t>Hardware and software requirements</a:t>
            </a:r>
          </a:p>
          <a:p>
            <a:pPr marL="342900" indent="-342900">
              <a:buClr>
                <a:schemeClr val="tx1"/>
              </a:buClr>
              <a:buFont typeface="Arial" panose="020B0604020202020204" pitchFamily="34" charset="0"/>
              <a:buChar char="•"/>
            </a:pPr>
            <a:r>
              <a:rPr lang="en-IN" dirty="0">
                <a:solidFill>
                  <a:schemeClr val="tx1"/>
                </a:solidFill>
              </a:rPr>
              <a:t>Implementation roadmap</a:t>
            </a:r>
          </a:p>
          <a:p>
            <a:pPr marL="342900" indent="-342900">
              <a:buClr>
                <a:schemeClr val="tx1"/>
              </a:buClr>
              <a:buFont typeface="Arial" panose="020B0604020202020204" pitchFamily="34" charset="0"/>
              <a:buChar char="•"/>
            </a:pPr>
            <a:r>
              <a:rPr lang="en-IN" dirty="0">
                <a:solidFill>
                  <a:schemeClr val="tx1"/>
                </a:solidFill>
              </a:rPr>
              <a:t>Conclusion</a:t>
            </a:r>
          </a:p>
          <a:p>
            <a:pPr marL="342900" indent="-342900">
              <a:buClr>
                <a:schemeClr val="tx1"/>
              </a:buClr>
              <a:buFont typeface="Arial" panose="020B0604020202020204" pitchFamily="34" charset="0"/>
              <a:buChar char="•"/>
            </a:pPr>
            <a:r>
              <a:rPr lang="en-IN" dirty="0">
                <a:solidFill>
                  <a:schemeClr val="tx1"/>
                </a:solidFill>
              </a:rPr>
              <a:t>References</a:t>
            </a:r>
          </a:p>
          <a:p>
            <a:pPr marL="342900" indent="-342900">
              <a:buClr>
                <a:schemeClr val="tx1"/>
              </a:buClr>
              <a:buFont typeface="Arial" panose="020B0604020202020204" pitchFamily="34" charset="0"/>
              <a:buChar char="•"/>
            </a:pPr>
            <a:endParaRPr lang="en-IN" dirty="0">
              <a:solidFill>
                <a:schemeClr val="tx1"/>
              </a:solidFill>
            </a:endParaRPr>
          </a:p>
          <a:p>
            <a:pPr marL="342900" indent="-342900">
              <a:buClr>
                <a:schemeClr val="tx1"/>
              </a:buClr>
              <a:buFont typeface="Arial" panose="020B0604020202020204" pitchFamily="34" charset="0"/>
              <a:buChar char="•"/>
            </a:pPr>
            <a:endParaRPr lang="en-IN" dirty="0">
              <a:solidFill>
                <a:schemeClr val="tx1"/>
              </a:solidFill>
            </a:endParaRPr>
          </a:p>
          <a:p>
            <a:pPr marL="342900" indent="-342900">
              <a:buClr>
                <a:schemeClr val="tx1"/>
              </a:buClr>
              <a:buFont typeface="Arial" panose="020B0604020202020204" pitchFamily="34" charset="0"/>
              <a:buChar char="•"/>
            </a:pPr>
            <a:endParaRPr lang="en-IN" dirty="0">
              <a:solidFill>
                <a:schemeClr val="tx1"/>
              </a:solidFill>
            </a:endParaRPr>
          </a:p>
          <a:p>
            <a:pPr marL="342900" indent="-342900">
              <a:buClr>
                <a:schemeClr val="tx1"/>
              </a:buClr>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2154406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7466" y="513292"/>
            <a:ext cx="8605459" cy="1724941"/>
          </a:xfrm>
        </p:spPr>
        <p:txBody>
          <a:bodyPr>
            <a:normAutofit fontScale="90000"/>
          </a:bodyPr>
          <a:lstStyle/>
          <a:p>
            <a:r>
              <a:rPr lang="en-IN" u="sng" dirty="0"/>
              <a:t>INTRODUCTION</a:t>
            </a:r>
            <a:br>
              <a:rPr lang="en-IN" u="sng" dirty="0"/>
            </a:br>
            <a:endParaRPr lang="en-IN" u="sng" dirty="0"/>
          </a:p>
        </p:txBody>
      </p:sp>
      <p:sp>
        <p:nvSpPr>
          <p:cNvPr id="3" name="Subtitle 2"/>
          <p:cNvSpPr>
            <a:spLocks noGrp="1"/>
          </p:cNvSpPr>
          <p:nvPr>
            <p:ph type="subTitle" idx="1"/>
          </p:nvPr>
        </p:nvSpPr>
        <p:spPr>
          <a:xfrm>
            <a:off x="704589" y="2877148"/>
            <a:ext cx="6719794" cy="2942685"/>
          </a:xfrm>
        </p:spPr>
        <p:txBody>
          <a:bodyPr>
            <a:noAutofit/>
          </a:bodyPr>
          <a:lstStyle/>
          <a:p>
            <a:pPr marL="342900" indent="-342900">
              <a:buClr>
                <a:schemeClr val="tx1"/>
              </a:buClr>
              <a:buFont typeface="Arial" panose="020B0604020202020204" pitchFamily="34" charset="0"/>
              <a:buChar char="•"/>
            </a:pPr>
            <a:r>
              <a:rPr lang="en-IN" sz="2800" dirty="0">
                <a:solidFill>
                  <a:schemeClr val="tx1"/>
                </a:solidFill>
              </a:rPr>
              <a:t>Providing related content out of relevant and irrelevant collection of items to users of online service providers.</a:t>
            </a:r>
          </a:p>
          <a:p>
            <a:pPr marL="342900" indent="-342900">
              <a:buClr>
                <a:schemeClr val="tx1"/>
              </a:buClr>
              <a:buFont typeface="Arial" panose="020B0604020202020204" pitchFamily="34" charset="0"/>
              <a:buChar char="•"/>
            </a:pPr>
            <a:r>
              <a:rPr lang="en-IN" sz="2800" dirty="0">
                <a:solidFill>
                  <a:schemeClr val="tx1"/>
                </a:solidFill>
              </a:rPr>
              <a:t>Restaurant recommender system aims to recommend restaurants to users based on user-restaurant ratings, reviews, price and location.</a:t>
            </a:r>
          </a:p>
        </p:txBody>
      </p:sp>
      <p:sp>
        <p:nvSpPr>
          <p:cNvPr id="4" name="Title 1"/>
          <p:cNvSpPr txBox="1">
            <a:spLocks/>
          </p:cNvSpPr>
          <p:nvPr/>
        </p:nvSpPr>
        <p:spPr>
          <a:xfrm>
            <a:off x="704589" y="1558030"/>
            <a:ext cx="8605459" cy="1724941"/>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IN" sz="3600" dirty="0"/>
              <a:t>Problem Statement:</a:t>
            </a:r>
            <a:r>
              <a:rPr lang="en-IN" dirty="0"/>
              <a:t/>
            </a:r>
            <a:br>
              <a:rPr lang="en-IN" dirty="0"/>
            </a:br>
            <a:endParaRPr lang="en-IN" dirty="0"/>
          </a:p>
        </p:txBody>
      </p:sp>
      <p:pic>
        <p:nvPicPr>
          <p:cNvPr id="1026" name="Picture 2" descr="Image result for recommender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6715" y="1558032"/>
            <a:ext cx="2536210" cy="22228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428" y="3963170"/>
            <a:ext cx="4399538" cy="2639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168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4149" y="177422"/>
            <a:ext cx="11395881" cy="818865"/>
          </a:xfrm>
        </p:spPr>
        <p:txBody>
          <a:bodyPr>
            <a:normAutofit/>
          </a:bodyPr>
          <a:lstStyle/>
          <a:p>
            <a:r>
              <a:rPr lang="en-IN" sz="5000" dirty="0"/>
              <a:t>So, what is a recommender system?</a:t>
            </a:r>
          </a:p>
        </p:txBody>
      </p:sp>
      <p:sp>
        <p:nvSpPr>
          <p:cNvPr id="3" name="Subtitle 2"/>
          <p:cNvSpPr>
            <a:spLocks noGrp="1"/>
          </p:cNvSpPr>
          <p:nvPr>
            <p:ph type="subTitle" idx="1"/>
          </p:nvPr>
        </p:nvSpPr>
        <p:spPr>
          <a:xfrm>
            <a:off x="5114054" y="1241946"/>
            <a:ext cx="6895976" cy="5404514"/>
          </a:xfrm>
        </p:spPr>
        <p:txBody>
          <a:bodyPr>
            <a:normAutofit/>
          </a:bodyPr>
          <a:lstStyle/>
          <a:p>
            <a:pPr marL="342900" indent="-342900">
              <a:buClr>
                <a:schemeClr val="tx1"/>
              </a:buClr>
              <a:buFont typeface="Arial" panose="020B0604020202020204" pitchFamily="34" charset="0"/>
              <a:buChar char="•"/>
            </a:pPr>
            <a:r>
              <a:rPr lang="en-IN" sz="2400" dirty="0">
                <a:solidFill>
                  <a:schemeClr val="tx1"/>
                </a:solidFill>
              </a:rPr>
              <a:t>A recommender system is an information filtering system that seeks to predict the “rating” or “preference” that a user would give an item.</a:t>
            </a:r>
          </a:p>
          <a:p>
            <a:pPr marL="342900" indent="-342900">
              <a:buClr>
                <a:schemeClr val="tx1"/>
              </a:buClr>
              <a:buFont typeface="Arial" panose="020B0604020202020204" pitchFamily="34" charset="0"/>
              <a:buChar char="•"/>
            </a:pPr>
            <a:r>
              <a:rPr lang="en-IN" sz="2400" dirty="0">
                <a:solidFill>
                  <a:schemeClr val="tx1"/>
                </a:solidFill>
              </a:rPr>
              <a:t>Recommender systems are used in a variety of areas including movies, music, news, books, research articles, social tags and products in general.</a:t>
            </a:r>
          </a:p>
          <a:p>
            <a:pPr marL="342900" indent="-342900">
              <a:buClr>
                <a:schemeClr val="tx1"/>
              </a:buClr>
              <a:buFont typeface="Arial" panose="020B0604020202020204" pitchFamily="34" charset="0"/>
              <a:buChar char="•"/>
            </a:pPr>
            <a:r>
              <a:rPr lang="en-IN" sz="2400" dirty="0">
                <a:solidFill>
                  <a:schemeClr val="tx1"/>
                </a:solidFill>
              </a:rPr>
              <a:t> The best use-case of a recommender system is Netflix. More than 80% of the TV shows that people watch on Netflix are discovered through </a:t>
            </a:r>
            <a:r>
              <a:rPr lang="en-IN" sz="2400" dirty="0" smtClean="0">
                <a:solidFill>
                  <a:schemeClr val="tx1"/>
                </a:solidFill>
              </a:rPr>
              <a:t>the </a:t>
            </a:r>
            <a:r>
              <a:rPr lang="en-IN" sz="2400" dirty="0">
                <a:solidFill>
                  <a:schemeClr val="tx1"/>
                </a:solidFill>
              </a:rPr>
              <a:t>platform’s recommendation system.</a:t>
            </a:r>
          </a:p>
        </p:txBody>
      </p:sp>
      <p:pic>
        <p:nvPicPr>
          <p:cNvPr id="3076" name="Picture 4" descr="Image result for thinking emoji black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28978">
            <a:off x="796181" y="1124966"/>
            <a:ext cx="1611628" cy="214883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recommender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149" y="3042357"/>
            <a:ext cx="4383964" cy="376337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3786" y="1118024"/>
            <a:ext cx="2724327" cy="1802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630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780" y="117507"/>
            <a:ext cx="11184886" cy="906075"/>
          </a:xfrm>
        </p:spPr>
        <p:txBody>
          <a:bodyPr>
            <a:normAutofit/>
          </a:bodyPr>
          <a:lstStyle/>
          <a:p>
            <a:pPr algn="ctr"/>
            <a:r>
              <a:rPr lang="en-IN" sz="5500" dirty="0"/>
              <a:t>And types….?</a:t>
            </a:r>
          </a:p>
        </p:txBody>
      </p:sp>
      <p:sp>
        <p:nvSpPr>
          <p:cNvPr id="3" name="Subtitle 2"/>
          <p:cNvSpPr>
            <a:spLocks noGrp="1"/>
          </p:cNvSpPr>
          <p:nvPr>
            <p:ph type="subTitle" idx="1"/>
          </p:nvPr>
        </p:nvSpPr>
        <p:spPr>
          <a:xfrm>
            <a:off x="606780" y="1119116"/>
            <a:ext cx="10652623" cy="1691640"/>
          </a:xfrm>
        </p:spPr>
        <p:txBody>
          <a:bodyPr>
            <a:normAutofit/>
          </a:bodyPr>
          <a:lstStyle/>
          <a:p>
            <a:r>
              <a:rPr lang="en-IN" dirty="0">
                <a:solidFill>
                  <a:schemeClr val="tx1"/>
                </a:solidFill>
              </a:rPr>
              <a:t>Recommender systems typically produce a list of recommendations in 2 ways:</a:t>
            </a:r>
          </a:p>
          <a:p>
            <a:pPr marL="342900" indent="-342900">
              <a:buClr>
                <a:schemeClr val="tx1"/>
              </a:buClr>
              <a:buFont typeface="Wingdings" panose="05000000000000000000" pitchFamily="2" charset="2"/>
              <a:buChar char="Ø"/>
            </a:pPr>
            <a:r>
              <a:rPr lang="en-IN" dirty="0">
                <a:solidFill>
                  <a:schemeClr val="tx1"/>
                </a:solidFill>
              </a:rPr>
              <a:t>Content-based filtering</a:t>
            </a:r>
          </a:p>
          <a:p>
            <a:pPr marL="342900" indent="-342900">
              <a:buClr>
                <a:schemeClr val="tx1"/>
              </a:buClr>
              <a:buFont typeface="Wingdings" panose="05000000000000000000" pitchFamily="2" charset="2"/>
              <a:buChar char="Ø"/>
            </a:pPr>
            <a:r>
              <a:rPr lang="en-IN" dirty="0">
                <a:solidFill>
                  <a:schemeClr val="tx1"/>
                </a:solidFill>
              </a:rPr>
              <a:t>Collaborative filtering</a:t>
            </a:r>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9749" y="2442949"/>
            <a:ext cx="4267200" cy="42672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606779" y="2810755"/>
            <a:ext cx="7035967" cy="3899393"/>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IN" sz="2400" b="1" u="sng" dirty="0">
                <a:solidFill>
                  <a:schemeClr val="tx1"/>
                </a:solidFill>
              </a:rPr>
              <a:t>Content-based filtering</a:t>
            </a:r>
            <a:r>
              <a:rPr lang="en-IN" sz="2400" b="1" dirty="0">
                <a:solidFill>
                  <a:schemeClr val="tx1"/>
                </a:solidFill>
              </a:rPr>
              <a:t> </a:t>
            </a:r>
            <a:r>
              <a:rPr lang="en-IN" sz="2400" dirty="0">
                <a:solidFill>
                  <a:schemeClr val="tx1"/>
                </a:solidFill>
              </a:rPr>
              <a:t>recommends items based on comparison between the content of the items and user profile. To create a user profile, the system mainly focuses on 2 types of information:</a:t>
            </a:r>
          </a:p>
          <a:p>
            <a:pPr marL="342900" indent="-342900">
              <a:buClr>
                <a:schemeClr val="tx1"/>
              </a:buClr>
              <a:buFont typeface="Arial" panose="020B0604020202020204" pitchFamily="34" charset="0"/>
              <a:buChar char="•"/>
            </a:pPr>
            <a:r>
              <a:rPr lang="en-IN" sz="2400" dirty="0">
                <a:solidFill>
                  <a:schemeClr val="tx1"/>
                </a:solidFill>
              </a:rPr>
              <a:t>A model of the user’s preference.</a:t>
            </a:r>
          </a:p>
          <a:p>
            <a:pPr marL="342900" indent="-342900">
              <a:buClr>
                <a:schemeClr val="tx1"/>
              </a:buClr>
              <a:buFont typeface="Arial" panose="020B0604020202020204" pitchFamily="34" charset="0"/>
              <a:buChar char="•"/>
            </a:pPr>
            <a:r>
              <a:rPr lang="en-IN" sz="2400" dirty="0">
                <a:solidFill>
                  <a:schemeClr val="tx1"/>
                </a:solidFill>
              </a:rPr>
              <a:t>A history of user’s interaction with the recommender system. </a:t>
            </a:r>
            <a:endParaRPr lang="en-IN" sz="2400" u="sng" dirty="0">
              <a:solidFill>
                <a:schemeClr val="tx1"/>
              </a:solidFill>
            </a:endParaRPr>
          </a:p>
        </p:txBody>
      </p:sp>
    </p:spTree>
    <p:extLst>
      <p:ext uri="{BB962C8B-B14F-4D97-AF65-F5344CB8AC3E}">
        <p14:creationId xmlns:p14="http://schemas.microsoft.com/office/powerpoint/2010/main" val="3374012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5091" y="201303"/>
            <a:ext cx="11313995" cy="2950647"/>
          </a:xfrm>
        </p:spPr>
        <p:txBody>
          <a:bodyPr>
            <a:normAutofit lnSpcReduction="10000"/>
          </a:bodyPr>
          <a:lstStyle/>
          <a:p>
            <a:pPr marL="342900" indent="-342900">
              <a:buClr>
                <a:schemeClr val="tx1"/>
              </a:buClr>
              <a:buFont typeface="Arial" panose="020B0604020202020204" pitchFamily="34" charset="0"/>
              <a:buChar char="•"/>
            </a:pPr>
            <a:r>
              <a:rPr lang="en-IN" b="1" u="sng" dirty="0">
                <a:solidFill>
                  <a:schemeClr val="tx1"/>
                </a:solidFill>
              </a:rPr>
              <a:t>Collaborative-filtering</a:t>
            </a:r>
            <a:r>
              <a:rPr lang="en-IN" u="sng" dirty="0">
                <a:solidFill>
                  <a:schemeClr val="tx1"/>
                </a:solidFill>
              </a:rPr>
              <a:t> </a:t>
            </a:r>
            <a:r>
              <a:rPr lang="en-IN" dirty="0">
                <a:solidFill>
                  <a:schemeClr val="tx1"/>
                </a:solidFill>
              </a:rPr>
              <a:t>is based on collecting and analysing large amount of information on various user’s behaviours, activities or preferences, and predicting what users will like based on their similarity to other users.</a:t>
            </a:r>
          </a:p>
          <a:p>
            <a:pPr marL="342900" indent="-342900">
              <a:buClr>
                <a:schemeClr val="tx1"/>
              </a:buClr>
              <a:buFont typeface="Arial" panose="020B0604020202020204" pitchFamily="34" charset="0"/>
              <a:buChar char="•"/>
            </a:pPr>
            <a:r>
              <a:rPr lang="en-IN" dirty="0">
                <a:solidFill>
                  <a:schemeClr val="tx1"/>
                </a:solidFill>
              </a:rPr>
              <a:t>This approach is capable of accurately recommending complex items such as movies, without requiring an understanding of the item itself.</a:t>
            </a:r>
          </a:p>
          <a:p>
            <a:pPr marL="342900" indent="-342900">
              <a:buClr>
                <a:schemeClr val="tx1"/>
              </a:buClr>
              <a:buFont typeface="Arial" panose="020B0604020202020204" pitchFamily="34" charset="0"/>
              <a:buChar char="•"/>
            </a:pPr>
            <a:r>
              <a:rPr lang="en-IN" dirty="0">
                <a:solidFill>
                  <a:schemeClr val="tx1"/>
                </a:solidFill>
              </a:rPr>
              <a:t>Collaborative-filtering is based on the assumption that people who agreed in the past will agree in the future, and that they will like similar kinds of items as they liked in the past.</a:t>
            </a:r>
          </a:p>
        </p:txBody>
      </p:sp>
      <p:pic>
        <p:nvPicPr>
          <p:cNvPr id="512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0424" y="2787881"/>
            <a:ext cx="6241576" cy="407011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recommender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225" y="3512588"/>
            <a:ext cx="3979697" cy="2984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845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407" y="158451"/>
            <a:ext cx="9322785" cy="960665"/>
          </a:xfrm>
        </p:spPr>
        <p:txBody>
          <a:bodyPr>
            <a:normAutofit/>
          </a:bodyPr>
          <a:lstStyle/>
          <a:p>
            <a:pPr algn="ctr"/>
            <a:r>
              <a:rPr lang="en-IN" sz="6000" u="sng" dirty="0"/>
              <a:t>EXISTING SYSTEM</a:t>
            </a:r>
          </a:p>
        </p:txBody>
      </p:sp>
      <p:pic>
        <p:nvPicPr>
          <p:cNvPr id="7" name="Picture 6">
            <a:extLst>
              <a:ext uri="{FF2B5EF4-FFF2-40B4-BE49-F238E27FC236}">
                <a16:creationId xmlns:a16="http://schemas.microsoft.com/office/drawing/2014/main" id="{9A844066-300F-42AC-9FFD-9AC9CC7E0221}"/>
              </a:ext>
            </a:extLst>
          </p:cNvPr>
          <p:cNvPicPr>
            <a:picLocks noChangeAspect="1"/>
          </p:cNvPicPr>
          <p:nvPr/>
        </p:nvPicPr>
        <p:blipFill>
          <a:blip r:embed="rId2"/>
          <a:stretch>
            <a:fillRect/>
          </a:stretch>
        </p:blipFill>
        <p:spPr>
          <a:xfrm>
            <a:off x="1357406" y="1289463"/>
            <a:ext cx="9322785" cy="5296105"/>
          </a:xfrm>
          <a:prstGeom prst="rect">
            <a:avLst/>
          </a:prstGeom>
        </p:spPr>
      </p:pic>
    </p:spTree>
    <p:extLst>
      <p:ext uri="{BB962C8B-B14F-4D97-AF65-F5344CB8AC3E}">
        <p14:creationId xmlns:p14="http://schemas.microsoft.com/office/powerpoint/2010/main" val="47980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364" y="185746"/>
            <a:ext cx="11973636" cy="919723"/>
          </a:xfrm>
        </p:spPr>
        <p:txBody>
          <a:bodyPr>
            <a:normAutofit/>
          </a:bodyPr>
          <a:lstStyle/>
          <a:p>
            <a:pPr algn="ctr"/>
            <a:r>
              <a:rPr lang="en-IN" sz="5000" u="sng" dirty="0" smtClean="0"/>
              <a:t>LIMITATIONS</a:t>
            </a:r>
            <a:endParaRPr lang="en-IN" sz="5000" u="sng" dirty="0"/>
          </a:p>
        </p:txBody>
      </p:sp>
      <p:sp>
        <p:nvSpPr>
          <p:cNvPr id="3" name="Subtitle 2"/>
          <p:cNvSpPr>
            <a:spLocks noGrp="1"/>
          </p:cNvSpPr>
          <p:nvPr>
            <p:ph type="subTitle" idx="1"/>
          </p:nvPr>
        </p:nvSpPr>
        <p:spPr>
          <a:xfrm>
            <a:off x="860549" y="2213460"/>
            <a:ext cx="9418320" cy="1691640"/>
          </a:xfrm>
        </p:spPr>
        <p:txBody>
          <a:bodyPr>
            <a:noAutofit/>
          </a:bodyPr>
          <a:lstStyle/>
          <a:p>
            <a:pPr marL="342900" indent="-342900">
              <a:lnSpc>
                <a:spcPct val="115000"/>
              </a:lnSpc>
              <a:buClr>
                <a:schemeClr val="tx1"/>
              </a:buClr>
              <a:buFont typeface="Arial" panose="020B0604020202020204" pitchFamily="34" charset="0"/>
              <a:buChar char="•"/>
            </a:pPr>
            <a:r>
              <a:rPr lang="en-US" sz="3200" dirty="0">
                <a:solidFill>
                  <a:schemeClr val="tx1"/>
                </a:solidFill>
              </a:rPr>
              <a:t>Does not take user interest into account</a:t>
            </a:r>
          </a:p>
          <a:p>
            <a:pPr marL="342900" indent="-342900">
              <a:lnSpc>
                <a:spcPct val="115000"/>
              </a:lnSpc>
              <a:buClr>
                <a:schemeClr val="tx1"/>
              </a:buClr>
              <a:buFont typeface="Arial" panose="020B0604020202020204" pitchFamily="34" charset="0"/>
              <a:buChar char="•"/>
            </a:pPr>
            <a:r>
              <a:rPr lang="en-US" sz="3200" dirty="0">
                <a:solidFill>
                  <a:schemeClr val="tx1"/>
                </a:solidFill>
              </a:rPr>
              <a:t>Neglects the influence of different rating standards</a:t>
            </a:r>
          </a:p>
          <a:p>
            <a:pPr marL="342900" indent="-342900">
              <a:lnSpc>
                <a:spcPct val="115000"/>
              </a:lnSpc>
              <a:buClr>
                <a:schemeClr val="tx1"/>
              </a:buClr>
              <a:buFont typeface="Arial" panose="020B0604020202020204" pitchFamily="34" charset="0"/>
              <a:buChar char="•"/>
            </a:pPr>
            <a:r>
              <a:rPr lang="en-US" sz="3200" dirty="0">
                <a:solidFill>
                  <a:schemeClr val="tx1"/>
                </a:solidFill>
              </a:rPr>
              <a:t>Less accountable result</a:t>
            </a:r>
          </a:p>
          <a:p>
            <a:pPr marL="342900" indent="-342900">
              <a:buFont typeface="Arial" panose="020B0604020202020204" pitchFamily="34" charset="0"/>
              <a:buChar char="•"/>
            </a:pPr>
            <a:endParaRPr lang="en-IN" sz="3200" dirty="0">
              <a:solidFill>
                <a:schemeClr val="tx1"/>
              </a:solidFill>
            </a:endParaRPr>
          </a:p>
        </p:txBody>
      </p:sp>
    </p:spTree>
    <p:extLst>
      <p:ext uri="{BB962C8B-B14F-4D97-AF65-F5344CB8AC3E}">
        <p14:creationId xmlns:p14="http://schemas.microsoft.com/office/powerpoint/2010/main" val="4086878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8349" y="158451"/>
            <a:ext cx="9418320" cy="1056200"/>
          </a:xfrm>
        </p:spPr>
        <p:txBody>
          <a:bodyPr>
            <a:normAutofit/>
          </a:bodyPr>
          <a:lstStyle/>
          <a:p>
            <a:pPr algn="ctr"/>
            <a:r>
              <a:rPr lang="en-IN" sz="6000" u="sng" dirty="0"/>
              <a:t>PROPOSED SYSTEM</a:t>
            </a:r>
          </a:p>
        </p:txBody>
      </p:sp>
      <p:sp>
        <p:nvSpPr>
          <p:cNvPr id="3" name="Subtitle 2"/>
          <p:cNvSpPr>
            <a:spLocks noGrp="1"/>
          </p:cNvSpPr>
          <p:nvPr>
            <p:ph type="subTitle" idx="1"/>
          </p:nvPr>
        </p:nvSpPr>
        <p:spPr>
          <a:xfrm>
            <a:off x="907029" y="1429603"/>
            <a:ext cx="10693567" cy="5297242"/>
          </a:xfrm>
        </p:spPr>
        <p:txBody>
          <a:bodyPr>
            <a:normAutofit/>
          </a:bodyPr>
          <a:lstStyle/>
          <a:p>
            <a:pPr marL="342900" indent="-342900">
              <a:lnSpc>
                <a:spcPct val="105000"/>
              </a:lnSpc>
              <a:buClr>
                <a:schemeClr val="tx1"/>
              </a:buClr>
              <a:buFont typeface="Arial" panose="020B0604020202020204" pitchFamily="34" charset="0"/>
              <a:buChar char="•"/>
            </a:pPr>
            <a:r>
              <a:rPr lang="en-IN" sz="2800" dirty="0">
                <a:solidFill>
                  <a:schemeClr val="tx1"/>
                </a:solidFill>
              </a:rPr>
              <a:t>A restaurant recommender system which uses collaborative filtering to provide recommendations based on ratings provided by other similar users and the browsing history of the current user</a:t>
            </a:r>
            <a:r>
              <a:rPr lang="en-IN" sz="2800" dirty="0" smtClean="0">
                <a:solidFill>
                  <a:schemeClr val="tx1"/>
                </a:solidFill>
              </a:rPr>
              <a:t>.</a:t>
            </a:r>
          </a:p>
          <a:p>
            <a:pPr>
              <a:lnSpc>
                <a:spcPct val="105000"/>
              </a:lnSpc>
              <a:buClr>
                <a:schemeClr val="tx1"/>
              </a:buClr>
            </a:pPr>
            <a:endParaRPr lang="en-IN" sz="2800" dirty="0">
              <a:solidFill>
                <a:schemeClr val="tx1"/>
              </a:solidFill>
            </a:endParaRPr>
          </a:p>
          <a:p>
            <a:pPr>
              <a:lnSpc>
                <a:spcPct val="105000"/>
              </a:lnSpc>
              <a:buClr>
                <a:schemeClr val="tx1"/>
              </a:buClr>
            </a:pPr>
            <a:r>
              <a:rPr lang="en-IN" sz="2800" u="sng" dirty="0">
                <a:solidFill>
                  <a:schemeClr val="tx1"/>
                </a:solidFill>
              </a:rPr>
              <a:t>Advantages</a:t>
            </a:r>
          </a:p>
          <a:p>
            <a:pPr marL="342900" indent="-342900">
              <a:lnSpc>
                <a:spcPct val="105000"/>
              </a:lnSpc>
              <a:buClr>
                <a:schemeClr val="tx1"/>
              </a:buClr>
              <a:buFont typeface="Arial" panose="020B0604020202020204" pitchFamily="34" charset="0"/>
              <a:buChar char="•"/>
            </a:pPr>
            <a:r>
              <a:rPr lang="en-IN" sz="2800" dirty="0">
                <a:solidFill>
                  <a:schemeClr val="tx1"/>
                </a:solidFill>
              </a:rPr>
              <a:t>Higher algorithm performance</a:t>
            </a:r>
          </a:p>
          <a:p>
            <a:pPr marL="342900" indent="-342900">
              <a:lnSpc>
                <a:spcPct val="105000"/>
              </a:lnSpc>
              <a:buClr>
                <a:schemeClr val="tx1"/>
              </a:buClr>
              <a:buFont typeface="Arial" panose="020B0604020202020204" pitchFamily="34" charset="0"/>
              <a:buChar char="•"/>
            </a:pPr>
            <a:r>
              <a:rPr lang="en-IN" sz="2800" dirty="0">
                <a:solidFill>
                  <a:schemeClr val="tx1"/>
                </a:solidFill>
              </a:rPr>
              <a:t>More accurate results</a:t>
            </a:r>
          </a:p>
          <a:p>
            <a:pPr marL="342900" indent="-342900">
              <a:lnSpc>
                <a:spcPct val="105000"/>
              </a:lnSpc>
              <a:buClr>
                <a:schemeClr val="tx1"/>
              </a:buClr>
              <a:buFont typeface="Arial" panose="020B0604020202020204" pitchFamily="34" charset="0"/>
              <a:buChar char="•"/>
            </a:pPr>
            <a:endParaRPr lang="en-IN" sz="2800" dirty="0">
              <a:solidFill>
                <a:schemeClr val="tx1"/>
              </a:solidFill>
            </a:endParaRPr>
          </a:p>
          <a:p>
            <a:pPr>
              <a:lnSpc>
                <a:spcPct val="105000"/>
              </a:lnSpc>
              <a:buClr>
                <a:schemeClr val="tx1"/>
              </a:buClr>
            </a:pPr>
            <a:endParaRPr lang="en-IN" sz="2800" dirty="0">
              <a:solidFill>
                <a:schemeClr val="tx1"/>
              </a:solidFill>
            </a:endParaRPr>
          </a:p>
          <a:p>
            <a:endParaRPr lang="en-IN" sz="2800" dirty="0">
              <a:solidFill>
                <a:schemeClr val="tx1"/>
              </a:solidFill>
            </a:endParaRPr>
          </a:p>
        </p:txBody>
      </p:sp>
    </p:spTree>
    <p:extLst>
      <p:ext uri="{BB962C8B-B14F-4D97-AF65-F5344CB8AC3E}">
        <p14:creationId xmlns:p14="http://schemas.microsoft.com/office/powerpoint/2010/main" val="2602868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140</TotalTime>
  <Words>439</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Schoolbook</vt:lpstr>
      <vt:lpstr>Wingdings</vt:lpstr>
      <vt:lpstr>Wingdings 2</vt:lpstr>
      <vt:lpstr>View</vt:lpstr>
      <vt:lpstr>PowerPoint Presentation</vt:lpstr>
      <vt:lpstr>CONTENTS</vt:lpstr>
      <vt:lpstr>INTRODUCTION </vt:lpstr>
      <vt:lpstr>So, what is a recommender system?</vt:lpstr>
      <vt:lpstr>And types….?</vt:lpstr>
      <vt:lpstr>PowerPoint Presentation</vt:lpstr>
      <vt:lpstr>EXISTING SYSTEM</vt:lpstr>
      <vt:lpstr>LIMITATIONS</vt:lpstr>
      <vt:lpstr>PROPOSED SYSTEM</vt:lpstr>
      <vt:lpstr>Software and Hardware Requirements</vt:lpstr>
      <vt:lpstr>Implementation Roadmap</vt:lpstr>
      <vt:lpstr>CONCLUSION</vt:lpstr>
      <vt:lpstr>REFERENCES</vt:lpstr>
      <vt:lpstr>Suggestions……?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Varsha Ravindra</dc:creator>
  <cp:lastModifiedBy>Varsha Ravindra</cp:lastModifiedBy>
  <cp:revision>21</cp:revision>
  <dcterms:created xsi:type="dcterms:W3CDTF">2018-09-30T14:46:24Z</dcterms:created>
  <dcterms:modified xsi:type="dcterms:W3CDTF">2018-10-01T05:12:53Z</dcterms:modified>
</cp:coreProperties>
</file>