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9" r:id="rId5"/>
    <p:sldId id="270" r:id="rId6"/>
    <p:sldId id="271" r:id="rId7"/>
    <p:sldId id="277" r:id="rId8"/>
    <p:sldId id="261" r:id="rId9"/>
    <p:sldId id="262" r:id="rId10"/>
    <p:sldId id="272" r:id="rId11"/>
    <p:sldId id="267" r:id="rId12"/>
    <p:sldId id="273" r:id="rId13"/>
    <p:sldId id="274" r:id="rId14"/>
    <p:sldId id="275" r:id="rId15"/>
    <p:sldId id="276" r:id="rId16"/>
    <p:sldId id="263" r:id="rId17"/>
    <p:sldId id="264" r:id="rId18"/>
    <p:sldId id="268"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t>10/5/2018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t>‹#›</a:t>
            </a:fld>
            <a:endParaRPr lang="en-US"/>
          </a:p>
        </p:txBody>
      </p:sp>
    </p:spTree>
    <p:extLst>
      <p:ext uri="{BB962C8B-B14F-4D97-AF65-F5344CB8AC3E}">
        <p14:creationId xmlns:p14="http://schemas.microsoft.com/office/powerpoint/2010/main" val="1931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3</a:t>
            </a:fld>
            <a:endParaRPr lang="en-IN"/>
          </a:p>
        </p:txBody>
      </p:sp>
      <p:sp>
        <p:nvSpPr>
          <p:cNvPr id="7" name="Footer Placeholder 6"/>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pPr/>
              <a:t>19</a:t>
            </a:fld>
            <a:endParaRPr lang="en-IN"/>
          </a:p>
        </p:txBody>
      </p:sp>
      <p:sp>
        <p:nvSpPr>
          <p:cNvPr id="5" name="Footer Placeholder 4"/>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3048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1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5433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7782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825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2424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Dept. of CSE,RNSIT</a:t>
            </a:r>
            <a:endParaRPr lang="en-US"/>
          </a:p>
        </p:txBody>
      </p:sp>
      <p:sp>
        <p:nvSpPr>
          <p:cNvPr id="8" name="Footer Placeholder 7"/>
          <p:cNvSpPr>
            <a:spLocks noGrp="1"/>
          </p:cNvSpPr>
          <p:nvPr>
            <p:ph type="ftr" sz="quarter" idx="11"/>
          </p:nvPr>
        </p:nvSpPr>
        <p:spPr/>
        <p:txBody>
          <a:bodyPr/>
          <a:lstStyle/>
          <a:p>
            <a:r>
              <a:rPr lang="en-US" smtClean="0"/>
              <a:t>2018 - 19</a:t>
            </a:r>
            <a:endParaRPr lang="en-US"/>
          </a:p>
        </p:txBody>
      </p:sp>
      <p:sp>
        <p:nvSpPr>
          <p:cNvPr id="9" name="Slide Number Placeholder 8"/>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239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Dept. of CSE,RNSIT</a:t>
            </a:r>
            <a:endParaRPr lang="en-US"/>
          </a:p>
        </p:txBody>
      </p:sp>
      <p:sp>
        <p:nvSpPr>
          <p:cNvPr id="4" name="Footer Placeholder 3"/>
          <p:cNvSpPr>
            <a:spLocks noGrp="1"/>
          </p:cNvSpPr>
          <p:nvPr>
            <p:ph type="ftr" sz="quarter" idx="11"/>
          </p:nvPr>
        </p:nvSpPr>
        <p:spPr/>
        <p:txBody>
          <a:bodyPr/>
          <a:lstStyle/>
          <a:p>
            <a:r>
              <a:rPr lang="en-US" smtClean="0"/>
              <a:t>2018 - 19</a:t>
            </a:r>
            <a:endParaRPr lang="en-US"/>
          </a:p>
        </p:txBody>
      </p:sp>
      <p:sp>
        <p:nvSpPr>
          <p:cNvPr id="5" name="Slide Number Placeholder 4"/>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6181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971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3874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8454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Dept. of CSE,RNSIT</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2018 - 19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t>‹#›</a:t>
            </a:fld>
            <a:endParaRPr lang="en-US"/>
          </a:p>
        </p:txBody>
      </p:sp>
    </p:spTree>
    <p:extLst>
      <p:ext uri="{BB962C8B-B14F-4D97-AF65-F5344CB8AC3E}">
        <p14:creationId xmlns:p14="http://schemas.microsoft.com/office/powerpoint/2010/main" val="210668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ideshare.net/esatjournals/breast-cancer-diagnosis-and-recurrence-prediction-using-machine-learning-techniques" TargetMode="External"/><Relationship Id="rId2" Type="http://schemas.openxmlformats.org/officeDocument/2006/relationships/hyperlink" Target="https://www.researchgate.net/publication/311950799_Analysis_of_the_Wisconsin_Breast_Cancer_Dataset_and_Machine_Learning_for_Breast_Cancer_Detec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532585"/>
            <a:ext cx="7772400" cy="1429555"/>
          </a:xfrm>
        </p:spPr>
        <p:txBody>
          <a:bodyPr>
            <a:noAutofit/>
          </a:bodyPr>
          <a:lstStyle/>
          <a:p>
            <a:pPr>
              <a:lnSpc>
                <a:spcPct val="100000"/>
              </a:lnSpc>
            </a:pPr>
            <a:r>
              <a:rPr lang="en-US" sz="2400" b="1" dirty="0" smtClean="0">
                <a:solidFill>
                  <a:schemeClr val="bg1"/>
                </a:solidFill>
                <a:latin typeface="Times New Roman" pitchFamily="18" charset="0"/>
                <a:cs typeface="Times New Roman" pitchFamily="18" charset="0"/>
              </a:rPr>
              <a:t>Internship </a:t>
            </a:r>
            <a:r>
              <a:rPr lang="en-US" sz="2400" b="1" dirty="0">
                <a:solidFill>
                  <a:schemeClr val="bg1"/>
                </a:solidFill>
                <a:latin typeface="Times New Roman" pitchFamily="18" charset="0"/>
                <a:cs typeface="Times New Roman" pitchFamily="18" charset="0"/>
              </a:rPr>
              <a:t>/ Professional Practice </a:t>
            </a:r>
            <a:r>
              <a:rPr lang="en-US" sz="2400" b="1" dirty="0" smtClean="0">
                <a:solidFill>
                  <a:schemeClr val="bg1"/>
                </a:solidFill>
                <a:latin typeface="Times New Roman" pitchFamily="18" charset="0"/>
                <a:cs typeface="Times New Roman" pitchFamily="18" charset="0"/>
              </a:rPr>
              <a:t>Presentation</a:t>
            </a:r>
            <a:r>
              <a:rPr lang="en-US" sz="2400" b="1" dirty="0">
                <a:solidFill>
                  <a:schemeClr val="bg1"/>
                </a:solidFill>
                <a:latin typeface="Times New Roman" pitchFamily="18" charset="0"/>
                <a:cs typeface="Times New Roman" pitchFamily="18" charset="0"/>
              </a:rPr>
              <a:t/>
            </a:r>
            <a:br>
              <a:rPr lang="en-US" sz="2400" b="1" dirty="0">
                <a:solidFill>
                  <a:schemeClr val="bg1"/>
                </a:solidFill>
                <a:latin typeface="Times New Roman" pitchFamily="18" charset="0"/>
                <a:cs typeface="Times New Roman" pitchFamily="18" charset="0"/>
              </a:rPr>
            </a:br>
            <a:r>
              <a:rPr lang="en-US" sz="2400" b="1" dirty="0">
                <a:solidFill>
                  <a:schemeClr val="bg1"/>
                </a:solidFill>
                <a:latin typeface="Times New Roman" pitchFamily="18" charset="0"/>
                <a:cs typeface="Times New Roman" pitchFamily="18" charset="0"/>
              </a:rPr>
              <a:t>on </a:t>
            </a:r>
            <a:br>
              <a:rPr lang="en-US" sz="2400" b="1" dirty="0">
                <a:solidFill>
                  <a:schemeClr val="bg1"/>
                </a:solidFill>
                <a:latin typeface="Times New Roman" pitchFamily="18" charset="0"/>
                <a:cs typeface="Times New Roman" pitchFamily="18" charset="0"/>
              </a:rPr>
            </a:br>
            <a:r>
              <a:rPr lang="en-US" sz="2400" b="1" dirty="0" smtClean="0">
                <a:solidFill>
                  <a:schemeClr val="bg1"/>
                </a:solidFill>
                <a:latin typeface="Times New Roman" pitchFamily="18" charset="0"/>
                <a:cs typeface="Times New Roman" pitchFamily="18" charset="0"/>
              </a:rPr>
              <a:t>“Detecting the stage of cancer as malignant or benign”</a:t>
            </a:r>
            <a:endParaRPr lang="en-IN" sz="2400" b="1"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1" y="3214686"/>
            <a:ext cx="4317241" cy="1214446"/>
          </a:xfrm>
        </p:spPr>
        <p:txBody>
          <a:bodyPr>
            <a:normAutofit/>
          </a:bodyPr>
          <a:lstStyle/>
          <a:p>
            <a:pPr algn="l"/>
            <a:r>
              <a:rPr lang="en-US" sz="2800" dirty="0">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Students:          </a:t>
            </a:r>
            <a:endParaRPr lang="en-US" sz="2000" dirty="0">
              <a:solidFill>
                <a:schemeClr val="bg1"/>
              </a:solidFill>
              <a:latin typeface="Times New Roman" pitchFamily="18" charset="0"/>
              <a:cs typeface="Times New Roman" pitchFamily="18" charset="0"/>
            </a:endParaRPr>
          </a:p>
          <a:p>
            <a:pPr marL="457200" indent="-457200" algn="l">
              <a:spcBef>
                <a:spcPts val="0"/>
              </a:spcBef>
              <a:buFont typeface="+mj-lt"/>
              <a:buAutoNum type="arabicPeriod"/>
            </a:pPr>
            <a:r>
              <a:rPr lang="en-US" sz="2000" b="1" dirty="0" smtClean="0">
                <a:solidFill>
                  <a:schemeClr val="bg1"/>
                </a:solidFill>
                <a:latin typeface="Times New Roman" pitchFamily="18" charset="0"/>
                <a:cs typeface="Times New Roman" pitchFamily="18" charset="0"/>
              </a:rPr>
              <a:t>Varsha Ravindra (</a:t>
            </a:r>
            <a:r>
              <a:rPr lang="en-US" sz="2000" dirty="0" smtClean="0">
                <a:solidFill>
                  <a:schemeClr val="bg1"/>
                </a:solidFill>
                <a:latin typeface="Times New Roman" pitchFamily="18" charset="0"/>
                <a:cs typeface="Times New Roman" pitchFamily="18" charset="0"/>
              </a:rPr>
              <a:t>1RN15CS119)</a:t>
            </a:r>
            <a:endParaRPr lang="en-US" sz="2000" dirty="0">
              <a:solidFill>
                <a:schemeClr val="bg1"/>
              </a:solidFill>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4" name="TextBox 3"/>
          <p:cNvSpPr txBox="1"/>
          <p:nvPr/>
        </p:nvSpPr>
        <p:spPr>
          <a:xfrm>
            <a:off x="7660894" y="3158415"/>
            <a:ext cx="3214710" cy="2000548"/>
          </a:xfrm>
          <a:prstGeom prst="rect">
            <a:avLst/>
          </a:prstGeom>
          <a:noFill/>
        </p:spPr>
        <p:txBody>
          <a:bodyPr wrap="square" rtlCol="0">
            <a:spAutoFit/>
          </a:bodyPr>
          <a:lstStyle/>
          <a:p>
            <a:r>
              <a:rPr lang="en-US" sz="2000" dirty="0" smtClean="0">
                <a:solidFill>
                  <a:schemeClr val="bg1"/>
                </a:solidFill>
                <a:latin typeface="Times New Roman" pitchFamily="18" charset="0"/>
                <a:cs typeface="Times New Roman" pitchFamily="18" charset="0"/>
              </a:rPr>
              <a:t>Guide:</a:t>
            </a:r>
          </a:p>
          <a:p>
            <a:r>
              <a:rPr lang="en-US" sz="2000" dirty="0" smtClean="0">
                <a:solidFill>
                  <a:schemeClr val="bg1"/>
                </a:solidFill>
                <a:latin typeface="Times New Roman" pitchFamily="18" charset="0"/>
                <a:cs typeface="Times New Roman" pitchFamily="18" charset="0"/>
              </a:rPr>
              <a:t>Dr. </a:t>
            </a:r>
            <a:r>
              <a:rPr lang="en-US" sz="2000" dirty="0" err="1" smtClean="0">
                <a:solidFill>
                  <a:schemeClr val="bg1"/>
                </a:solidFill>
                <a:latin typeface="Times New Roman" pitchFamily="18" charset="0"/>
                <a:cs typeface="Times New Roman" pitchFamily="18" charset="0"/>
              </a:rPr>
              <a:t>Shashidhara</a:t>
            </a:r>
            <a:r>
              <a:rPr lang="en-US" sz="2000" dirty="0" smtClean="0">
                <a:solidFill>
                  <a:schemeClr val="bg1"/>
                </a:solidFill>
                <a:latin typeface="Times New Roman" pitchFamily="18" charset="0"/>
                <a:cs typeface="Times New Roman" pitchFamily="18" charset="0"/>
              </a:rPr>
              <a:t> H R</a:t>
            </a:r>
          </a:p>
          <a:p>
            <a:r>
              <a:rPr lang="en-US" sz="1600" dirty="0" smtClean="0">
                <a:solidFill>
                  <a:schemeClr val="bg1"/>
                </a:solidFill>
                <a:latin typeface="Times New Roman" pitchFamily="18" charset="0"/>
                <a:cs typeface="Times New Roman" pitchFamily="18" charset="0"/>
              </a:rPr>
              <a:t>Assoc. </a:t>
            </a:r>
            <a:r>
              <a:rPr lang="en-US" sz="1600" dirty="0">
                <a:solidFill>
                  <a:schemeClr val="bg1"/>
                </a:solidFill>
                <a:latin typeface="Times New Roman" pitchFamily="18" charset="0"/>
                <a:cs typeface="Times New Roman" pitchFamily="18" charset="0"/>
              </a:rPr>
              <a:t>Prof. Dept. of CSE, RNSIT</a:t>
            </a:r>
          </a:p>
          <a:p>
            <a:endParaRPr lang="en-US" sz="1600" dirty="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Guide(External):</a:t>
            </a:r>
            <a:endParaRPr lang="en-US" sz="1600" dirty="0">
              <a:solidFill>
                <a:schemeClr val="bg1"/>
              </a:solidFill>
              <a:latin typeface="Times New Roman" pitchFamily="18" charset="0"/>
              <a:cs typeface="Times New Roman" pitchFamily="18" charset="0"/>
            </a:endParaRPr>
          </a:p>
          <a:p>
            <a:r>
              <a:rPr lang="en-US" sz="1600" dirty="0">
                <a:solidFill>
                  <a:schemeClr val="bg1"/>
                </a:solidFill>
                <a:latin typeface="Times New Roman" pitchFamily="18" charset="0"/>
                <a:cs typeface="Times New Roman" pitchFamily="18" charset="0"/>
              </a:rPr>
              <a:t> Name: </a:t>
            </a:r>
            <a:r>
              <a:rPr lang="en-US" sz="1600" dirty="0" err="1" smtClean="0">
                <a:solidFill>
                  <a:schemeClr val="bg1"/>
                </a:solidFill>
                <a:latin typeface="Times New Roman" pitchFamily="18" charset="0"/>
                <a:cs typeface="Times New Roman" pitchFamily="18" charset="0"/>
              </a:rPr>
              <a:t>Jagdeesh</a:t>
            </a:r>
            <a:endParaRPr lang="en-US" sz="1600" dirty="0">
              <a:solidFill>
                <a:schemeClr val="bg1"/>
              </a:solidFill>
              <a:latin typeface="Times New Roman" pitchFamily="18" charset="0"/>
              <a:cs typeface="Times New Roman" pitchFamily="18" charset="0"/>
            </a:endParaRPr>
          </a:p>
          <a:p>
            <a:r>
              <a:rPr lang="en-US" sz="1600" dirty="0">
                <a:solidFill>
                  <a:schemeClr val="bg1"/>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Organization: </a:t>
            </a:r>
            <a:r>
              <a:rPr lang="en-US" sz="1600" dirty="0" err="1" smtClean="0">
                <a:solidFill>
                  <a:schemeClr val="bg1"/>
                </a:solidFill>
                <a:latin typeface="Times New Roman" pitchFamily="18" charset="0"/>
                <a:cs typeface="Times New Roman" pitchFamily="18" charset="0"/>
              </a:rPr>
              <a:t>TechieAid</a:t>
            </a:r>
            <a:endParaRPr lang="en-US" sz="1600" dirty="0">
              <a:solidFill>
                <a:schemeClr val="bg1"/>
              </a:solidFill>
              <a:latin typeface="Times New Roman" pitchFamily="18" charset="0"/>
              <a:cs typeface="Times New Roman"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extLst>
              <p:ext uri="{D42A27DB-BD31-4B8C-83A1-F6EECF244321}">
                <p14:modId xmlns:p14="http://schemas.microsoft.com/office/powerpoint/2010/main" val="3151857557"/>
              </p:ext>
            </p:extLst>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spid="_x0000_s1062" name="Picture" r:id="rId4" imgW="1408176" imgH="2011680" progId="Word.Picture.8">
                  <p:embed/>
                </p:oleObj>
              </mc:Choice>
              <mc:Fallback>
                <p:oleObj name="Picture" r:id="rId4" imgW="1408176" imgH="20116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934" y="336036"/>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088301" y="5454571"/>
            <a:ext cx="8072494" cy="1015663"/>
          </a:xfrm>
          <a:prstGeom prst="rect">
            <a:avLst/>
          </a:prstGeom>
        </p:spPr>
        <p:txBody>
          <a:bodyPr wrap="square">
            <a:spAutoFit/>
          </a:bodyPr>
          <a:lstStyle/>
          <a:p>
            <a:pPr lvl="0" algn="ctr" fontAlgn="base">
              <a:spcBef>
                <a:spcPct val="0"/>
              </a:spcBef>
              <a:spcAft>
                <a:spcPct val="0"/>
              </a:spcAft>
            </a:pPr>
            <a:r>
              <a:rPr lang="en-US" sz="2000" b="1" dirty="0">
                <a:solidFill>
                  <a:schemeClr val="bg1"/>
                </a:solidFill>
                <a:latin typeface="Times New Roman" pitchFamily="18" charset="0"/>
                <a:ea typeface="Times New Roman" pitchFamily="18" charset="0"/>
                <a:cs typeface="Times New Roman" pitchFamily="18" charset="0"/>
              </a:rPr>
              <a:t>Department of Computer Science and Engineering</a:t>
            </a:r>
            <a:endParaRPr lang="en-US" sz="2000" dirty="0">
              <a:solidFill>
                <a:schemeClr val="bg1"/>
              </a:solidFill>
              <a:latin typeface="Times New Roman" pitchFamily="18" charset="0"/>
              <a:cs typeface="Times New Roman" pitchFamily="18" charset="0"/>
            </a:endParaRPr>
          </a:p>
          <a:p>
            <a:pPr lvl="0" algn="ctr" eaLnBrk="0" fontAlgn="base" hangingPunct="0">
              <a:spcBef>
                <a:spcPct val="0"/>
              </a:spcBef>
              <a:spcAft>
                <a:spcPct val="0"/>
              </a:spcAft>
            </a:pPr>
            <a:r>
              <a:rPr lang="en-US" sz="2000" b="1" dirty="0">
                <a:solidFill>
                  <a:schemeClr val="bg1"/>
                </a:solidFill>
                <a:latin typeface="Times New Roman" pitchFamily="18"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a:solidFill>
                  <a:schemeClr val="bg1"/>
                </a:solidFill>
                <a:latin typeface="Times New Roman" pitchFamily="18" charset="0"/>
                <a:cs typeface="Times New Roman" pitchFamily="18" charset="0"/>
              </a:rPr>
              <a:t>2018-19</a:t>
            </a:r>
            <a:endParaRPr lang="en-US" sz="2000" dirty="0">
              <a:solidFill>
                <a:schemeClr val="bg1"/>
              </a:solidFill>
              <a:latin typeface="Times New Roman" pitchFamily="18" charset="0"/>
              <a:cs typeface="Times New Roman" pitchFamily="18" charset="0"/>
            </a:endParaRPr>
          </a:p>
        </p:txBody>
      </p:sp>
      <p:pic>
        <p:nvPicPr>
          <p:cNvPr id="24580" name="Picture 1" descr="G:\RNSITLOGO.jpg"/>
          <p:cNvPicPr>
            <a:picLocks noChangeAspect="1" noChangeArrowheads="1"/>
          </p:cNvPicPr>
          <p:nvPr/>
        </p:nvPicPr>
        <p:blipFill>
          <a:blip r:embed="rId6" cstate="print"/>
          <a:srcRect/>
          <a:stretch>
            <a:fillRect/>
          </a:stretch>
        </p:blipFill>
        <p:spPr bwMode="auto">
          <a:xfrm>
            <a:off x="5595934" y="4248565"/>
            <a:ext cx="1214446" cy="1299457"/>
          </a:xfrm>
          <a:prstGeom prst="rect">
            <a:avLst/>
          </a:prstGeom>
          <a:noFill/>
          <a:ln w="9525">
            <a:noFill/>
            <a:miter lim="800000"/>
            <a:headEnd/>
            <a:tailEnd/>
          </a:ln>
        </p:spPr>
      </p:pic>
    </p:spTree>
    <p:extLst>
      <p:ext uri="{BB962C8B-B14F-4D97-AF65-F5344CB8AC3E}">
        <p14:creationId xmlns:p14="http://schemas.microsoft.com/office/powerpoint/2010/main" val="1279900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251" y="245660"/>
            <a:ext cx="11586949" cy="4503761"/>
          </a:xfrm>
        </p:spPr>
        <p:txBody>
          <a:bodyPr>
            <a:normAutofit/>
          </a:bodyPr>
          <a:lstStyle/>
          <a:p>
            <a:pPr marL="342900" indent="-342900" algn="l">
              <a:buFont typeface="Arial" panose="020B0604020202020204" pitchFamily="34" charset="0"/>
              <a:buChar char="•"/>
            </a:pPr>
            <a:r>
              <a:rPr lang="en-IN" sz="3200" b="1" u="sng" dirty="0" smtClean="0">
                <a:solidFill>
                  <a:schemeClr val="bg1"/>
                </a:solidFill>
                <a:latin typeface="Century Schoolbook" panose="02040604050505020304" pitchFamily="18" charset="0"/>
              </a:rPr>
              <a:t>Libraries Used :</a:t>
            </a:r>
          </a:p>
          <a:p>
            <a:pPr marL="457200" indent="-457200" algn="l">
              <a:buClr>
                <a:schemeClr val="bg1"/>
              </a:buClr>
              <a:buFont typeface="+mj-lt"/>
              <a:buAutoNum type="arabicPeriod"/>
            </a:pPr>
            <a:r>
              <a:rPr lang="en-IN" b="1" u="sng" dirty="0" smtClean="0">
                <a:solidFill>
                  <a:schemeClr val="bg1"/>
                </a:solidFill>
                <a:latin typeface="Century Schoolbook" panose="02040604050505020304" pitchFamily="18" charset="0"/>
              </a:rPr>
              <a:t>Pandas</a:t>
            </a:r>
            <a:r>
              <a:rPr lang="en-IN" b="1" dirty="0" smtClean="0">
                <a:solidFill>
                  <a:schemeClr val="bg1"/>
                </a:solidFill>
                <a:latin typeface="Century Schoolbook" panose="02040604050505020304" pitchFamily="18" charset="0"/>
              </a:rPr>
              <a:t> – </a:t>
            </a:r>
            <a:r>
              <a:rPr lang="en-IN" dirty="0" smtClean="0">
                <a:solidFill>
                  <a:schemeClr val="bg1"/>
                </a:solidFill>
                <a:latin typeface="Century Schoolbook" panose="02040604050505020304" pitchFamily="18" charset="0"/>
              </a:rPr>
              <a:t>It provides 2 powerful data structures: Series(1-dimension) and </a:t>
            </a:r>
            <a:r>
              <a:rPr lang="en-IN" dirty="0" err="1" smtClean="0">
                <a:solidFill>
                  <a:schemeClr val="bg1"/>
                </a:solidFill>
                <a:latin typeface="Century Schoolbook" panose="02040604050505020304" pitchFamily="18" charset="0"/>
              </a:rPr>
              <a:t>DataFrames</a:t>
            </a:r>
            <a:r>
              <a:rPr lang="en-IN" dirty="0" smtClean="0">
                <a:solidFill>
                  <a:schemeClr val="bg1"/>
                </a:solidFill>
                <a:latin typeface="Century Schoolbook" panose="02040604050505020304" pitchFamily="18" charset="0"/>
              </a:rPr>
              <a:t>(2-dimensions) which makes working with ‘relational’ and ‘labelled’ data easy and intuitive.</a:t>
            </a:r>
          </a:p>
          <a:p>
            <a:pPr marL="457200" indent="-457200" algn="l">
              <a:buClr>
                <a:schemeClr val="bg1"/>
              </a:buClr>
              <a:buFont typeface="+mj-lt"/>
              <a:buAutoNum type="arabicPeriod"/>
            </a:pPr>
            <a:endParaRPr lang="en-IN" dirty="0" smtClean="0">
              <a:solidFill>
                <a:schemeClr val="bg1"/>
              </a:solidFill>
              <a:latin typeface="Century Schoolbook" panose="02040604050505020304" pitchFamily="18" charset="0"/>
            </a:endParaRPr>
          </a:p>
          <a:p>
            <a:pPr marL="457200" indent="-457200" algn="l">
              <a:buClr>
                <a:schemeClr val="bg1"/>
              </a:buClr>
              <a:buFont typeface="+mj-lt"/>
              <a:buAutoNum type="arabicPeriod"/>
            </a:pPr>
            <a:r>
              <a:rPr lang="en-IN" b="1" u="sng" dirty="0" err="1" smtClean="0">
                <a:solidFill>
                  <a:schemeClr val="bg1"/>
                </a:solidFill>
                <a:latin typeface="Century Schoolbook" panose="02040604050505020304" pitchFamily="18" charset="0"/>
              </a:rPr>
              <a:t>Matplotlib</a:t>
            </a:r>
            <a:r>
              <a:rPr lang="en-IN" dirty="0" smtClean="0">
                <a:solidFill>
                  <a:schemeClr val="bg1"/>
                </a:solidFill>
                <a:latin typeface="Century Schoolbook" panose="02040604050505020304" pitchFamily="18" charset="0"/>
              </a:rPr>
              <a:t> – It is a plotting library for python programming language.</a:t>
            </a:r>
          </a:p>
          <a:p>
            <a:pPr marL="457200" indent="-457200" algn="l">
              <a:buClr>
                <a:schemeClr val="bg1"/>
              </a:buClr>
              <a:buFont typeface="+mj-lt"/>
              <a:buAutoNum type="arabicPeriod"/>
            </a:pPr>
            <a:endParaRPr lang="en-IN" dirty="0" smtClean="0">
              <a:solidFill>
                <a:schemeClr val="bg1"/>
              </a:solidFill>
              <a:latin typeface="Century Schoolbook" panose="02040604050505020304" pitchFamily="18" charset="0"/>
            </a:endParaRPr>
          </a:p>
          <a:p>
            <a:pPr marL="457200" indent="-457200" algn="l">
              <a:buClr>
                <a:schemeClr val="bg1"/>
              </a:buClr>
              <a:buFont typeface="+mj-lt"/>
              <a:buAutoNum type="arabicPeriod"/>
            </a:pPr>
            <a:r>
              <a:rPr lang="en-IN" b="1" u="sng" dirty="0" err="1" smtClean="0">
                <a:solidFill>
                  <a:schemeClr val="bg1"/>
                </a:solidFill>
                <a:latin typeface="Century Schoolbook" panose="02040604050505020304" pitchFamily="18" charset="0"/>
              </a:rPr>
              <a:t>Scikit</a:t>
            </a:r>
            <a:r>
              <a:rPr lang="en-IN" b="1" u="sng" dirty="0" smtClean="0">
                <a:solidFill>
                  <a:schemeClr val="bg1"/>
                </a:solidFill>
                <a:latin typeface="Century Schoolbook" panose="02040604050505020304" pitchFamily="18" charset="0"/>
              </a:rPr>
              <a:t>-learn</a:t>
            </a:r>
            <a:r>
              <a:rPr lang="en-IN" dirty="0" smtClean="0">
                <a:solidFill>
                  <a:schemeClr val="bg1"/>
                </a:solidFill>
                <a:latin typeface="Century Schoolbook" panose="02040604050505020304" pitchFamily="18" charset="0"/>
              </a:rPr>
              <a:t> – It is a free software machine learning library for python programming language.</a:t>
            </a:r>
            <a:endParaRPr lang="en-IN" b="1" u="sng" dirty="0" smtClean="0">
              <a:solidFill>
                <a:schemeClr val="bg1"/>
              </a:solidFill>
              <a:latin typeface="Century Schoolbook" panose="02040604050505020304" pitchFamily="18" charset="0"/>
            </a:endParaRPr>
          </a:p>
          <a:p>
            <a:pPr algn="l"/>
            <a:endParaRPr lang="en-IN" sz="3200" b="1" u="sng"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10</a:t>
            </a:fld>
            <a:endParaRPr lang="en-US"/>
          </a:p>
        </p:txBody>
      </p:sp>
      <p:pic>
        <p:nvPicPr>
          <p:cNvPr id="5124" name="Picture 4" descr="Image result for sklea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251" y="4328785"/>
            <a:ext cx="3587986" cy="193153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atplotli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15" y="4636921"/>
            <a:ext cx="51625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84943" y="3790618"/>
            <a:ext cx="2930857" cy="293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105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noAutofit/>
          </a:bodyPr>
          <a:lstStyle/>
          <a:p>
            <a:pPr algn="ctr"/>
            <a:r>
              <a:rPr lang="en-US" sz="3200" b="1" u="sng" dirty="0">
                <a:solidFill>
                  <a:schemeClr val="bg1"/>
                </a:solidFill>
                <a:latin typeface="Century Schoolbook" panose="02040604050505020304" pitchFamily="18" charset="0"/>
                <a:cs typeface="Times New Roman" pitchFamily="18" charset="0"/>
              </a:rPr>
              <a:t>RESULT ANALYSIS</a:t>
            </a:r>
          </a:p>
        </p:txBody>
      </p:sp>
      <p:sp>
        <p:nvSpPr>
          <p:cNvPr id="3" name="Content Placeholder 2"/>
          <p:cNvSpPr>
            <a:spLocks noGrp="1"/>
          </p:cNvSpPr>
          <p:nvPr>
            <p:ph idx="1"/>
          </p:nvPr>
        </p:nvSpPr>
        <p:spPr>
          <a:xfrm>
            <a:off x="600501" y="1296537"/>
            <a:ext cx="10986448" cy="2006221"/>
          </a:xfrm>
        </p:spPr>
        <p:txBody>
          <a:bodyPr>
            <a:normAutofit/>
          </a:bodyPr>
          <a:lstStyle/>
          <a:p>
            <a:pPr marL="0" indent="0">
              <a:buNone/>
            </a:pPr>
            <a:r>
              <a:rPr lang="en-US" sz="2400" dirty="0" smtClean="0">
                <a:solidFill>
                  <a:schemeClr val="bg1"/>
                </a:solidFill>
                <a:latin typeface="Century Schoolbook" panose="02040604050505020304" pitchFamily="18" charset="0"/>
                <a:cs typeface="Times New Roman" panose="02020603050405020304" pitchFamily="18" charset="0"/>
              </a:rPr>
              <a:t>Using Logistic Regression for the breast cancer dataset, the training set accuracy came out to be 96.044% and the testing set accuracy came out to be 95.614% .</a:t>
            </a:r>
          </a:p>
          <a:p>
            <a:pPr marL="0" indent="0">
              <a:buNone/>
            </a:pPr>
            <a:endParaRPr lang="en-US" sz="2400" dirty="0">
              <a:solidFill>
                <a:schemeClr val="bg1"/>
              </a:solidFill>
              <a:latin typeface="Century Schoolbook" panose="02040604050505020304" pitchFamily="18" charset="0"/>
              <a:cs typeface="Times New Roman" panose="02020603050405020304" pitchFamily="18" charset="0"/>
            </a:endParaRPr>
          </a:p>
          <a:p>
            <a:pPr marL="0" indent="0">
              <a:buNone/>
            </a:pPr>
            <a:r>
              <a:rPr lang="en-US" sz="2400" b="1" u="sng" dirty="0" smtClean="0">
                <a:solidFill>
                  <a:schemeClr val="bg1"/>
                </a:solidFill>
                <a:latin typeface="Century Schoolbook" panose="02040604050505020304" pitchFamily="18" charset="0"/>
                <a:cs typeface="Times New Roman" panose="02020603050405020304" pitchFamily="18" charset="0"/>
              </a:rPr>
              <a:t>GRAPH- </a:t>
            </a:r>
            <a:endParaRPr lang="en-US" sz="2400" b="1" u="sng" dirty="0">
              <a:solidFill>
                <a:schemeClr val="bg1"/>
              </a:solidFill>
              <a:latin typeface="Century Schoolbook" panose="020406040505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7" name="Slide Number Placeholder 6"/>
          <p:cNvSpPr>
            <a:spLocks noGrp="1"/>
          </p:cNvSpPr>
          <p:nvPr>
            <p:ph type="sldNum" sz="quarter" idx="12"/>
          </p:nvPr>
        </p:nvSpPr>
        <p:spPr/>
        <p:txBody>
          <a:bodyPr/>
          <a:lstStyle/>
          <a:p>
            <a:fld id="{8D76E3B0-E7CB-4A4B-BFAB-903D23419947}" type="slidenum">
              <a:rPr lang="en-IN" smtClean="0"/>
              <a:pPr/>
              <a:t>11</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760" y="2299647"/>
            <a:ext cx="7123930" cy="4116909"/>
          </a:xfrm>
          <a:prstGeom prst="rect">
            <a:avLst/>
          </a:prstGeom>
        </p:spPr>
      </p:pic>
    </p:spTree>
    <p:extLst>
      <p:ext uri="{BB962C8B-B14F-4D97-AF65-F5344CB8AC3E}">
        <p14:creationId xmlns:p14="http://schemas.microsoft.com/office/powerpoint/2010/main" val="1409098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normAutofit/>
          </a:bodyPr>
          <a:lstStyle/>
          <a:p>
            <a:pPr algn="ctr"/>
            <a:r>
              <a:rPr lang="en-IN" sz="2800" b="1" u="sng" dirty="0" smtClean="0">
                <a:solidFill>
                  <a:schemeClr val="bg1"/>
                </a:solidFill>
                <a:latin typeface="Century Schoolbook" panose="02040604050505020304" pitchFamily="18" charset="0"/>
              </a:rPr>
              <a:t>SNAPSHOTS :</a:t>
            </a:r>
            <a:endParaRPr lang="en-IN" sz="2800" b="1" u="sng" dirty="0">
              <a:solidFill>
                <a:schemeClr val="bg1"/>
              </a:solidFill>
              <a:latin typeface="Century Schoolbook" panose="02040604050505020304" pitchFamily="18" charset="0"/>
            </a:endParaRPr>
          </a:p>
        </p:txBody>
      </p:sp>
      <p:sp>
        <p:nvSpPr>
          <p:cNvPr id="3" name="Date Placeholder 2"/>
          <p:cNvSpPr>
            <a:spLocks noGrp="1"/>
          </p:cNvSpPr>
          <p:nvPr>
            <p:ph type="dt" sz="half" idx="10"/>
          </p:nvPr>
        </p:nvSpPr>
        <p:spPr/>
        <p:txBody>
          <a:bodyPr/>
          <a:lstStyle/>
          <a:p>
            <a:r>
              <a:rPr lang="en-US" smtClean="0"/>
              <a:t>Dept. of CSE,RNSIT</a:t>
            </a:r>
            <a:endParaRPr lang="en-US"/>
          </a:p>
        </p:txBody>
      </p:sp>
      <p:sp>
        <p:nvSpPr>
          <p:cNvPr id="4" name="Footer Placeholder 3"/>
          <p:cNvSpPr>
            <a:spLocks noGrp="1"/>
          </p:cNvSpPr>
          <p:nvPr>
            <p:ph type="ftr" sz="quarter" idx="11"/>
          </p:nvPr>
        </p:nvSpPr>
        <p:spPr/>
        <p:txBody>
          <a:bodyPr/>
          <a:lstStyle/>
          <a:p>
            <a:r>
              <a:rPr lang="en-US" smtClean="0"/>
              <a:t>2018 - 19</a:t>
            </a:r>
            <a:endParaRPr lang="en-US"/>
          </a:p>
        </p:txBody>
      </p:sp>
      <p:sp>
        <p:nvSpPr>
          <p:cNvPr id="5" name="Slide Number Placeholder 4"/>
          <p:cNvSpPr>
            <a:spLocks noGrp="1"/>
          </p:cNvSpPr>
          <p:nvPr>
            <p:ph type="sldNum" sz="quarter" idx="12"/>
          </p:nvPr>
        </p:nvSpPr>
        <p:spPr/>
        <p:txBody>
          <a:bodyPr/>
          <a:lstStyle/>
          <a:p>
            <a:fld id="{4C442D41-FF4A-46A6-A5B6-D9D1BC6ADE1D}" type="slidenum">
              <a:rPr lang="en-US" smtClean="0"/>
              <a:t>12</a:t>
            </a:fld>
            <a:endParaRPr lang="en-US"/>
          </a:p>
        </p:txBody>
      </p:sp>
      <p:pic>
        <p:nvPicPr>
          <p:cNvPr id="6" name="Picture 5"/>
          <p:cNvPicPr>
            <a:picLocks noChangeAspect="1"/>
          </p:cNvPicPr>
          <p:nvPr/>
        </p:nvPicPr>
        <p:blipFill>
          <a:blip r:embed="rId2"/>
          <a:stretch>
            <a:fillRect/>
          </a:stretch>
        </p:blipFill>
        <p:spPr>
          <a:xfrm>
            <a:off x="962025" y="1376362"/>
            <a:ext cx="10267950" cy="4105275"/>
          </a:xfrm>
          <a:prstGeom prst="rect">
            <a:avLst/>
          </a:prstGeom>
        </p:spPr>
      </p:pic>
      <p:sp>
        <p:nvSpPr>
          <p:cNvPr id="8" name="TextBox 7"/>
          <p:cNvSpPr txBox="1"/>
          <p:nvPr/>
        </p:nvSpPr>
        <p:spPr>
          <a:xfrm>
            <a:off x="982639" y="5697939"/>
            <a:ext cx="10247336" cy="461665"/>
          </a:xfrm>
          <a:prstGeom prst="rect">
            <a:avLst/>
          </a:prstGeom>
          <a:noFill/>
        </p:spPr>
        <p:txBody>
          <a:bodyPr wrap="square" rtlCol="0">
            <a:spAutoFit/>
          </a:bodyPr>
          <a:lstStyle/>
          <a:p>
            <a:pPr algn="ctr"/>
            <a:r>
              <a:rPr lang="en-IN" sz="2400" dirty="0" smtClean="0">
                <a:solidFill>
                  <a:schemeClr val="bg1"/>
                </a:solidFill>
                <a:latin typeface="Century Schoolbook" panose="02040604050505020304" pitchFamily="18" charset="0"/>
              </a:rPr>
              <a:t>Fig 1:  Importing the required libraries and reading the dataset.</a:t>
            </a:r>
            <a:endParaRPr lang="en-IN" sz="2400"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1381735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05" y="235674"/>
            <a:ext cx="11031480" cy="5148024"/>
          </a:xfrm>
          <a:prstGeom prst="rect">
            <a:avLst/>
          </a:prstGeom>
        </p:spPr>
      </p:pic>
      <p:sp>
        <p:nvSpPr>
          <p:cNvPr id="6" name="TextBox 5"/>
          <p:cNvSpPr txBox="1"/>
          <p:nvPr/>
        </p:nvSpPr>
        <p:spPr>
          <a:xfrm>
            <a:off x="445827" y="5525353"/>
            <a:ext cx="11300346" cy="830997"/>
          </a:xfrm>
          <a:prstGeom prst="rect">
            <a:avLst/>
          </a:prstGeom>
          <a:noFill/>
        </p:spPr>
        <p:txBody>
          <a:bodyPr wrap="square" rtlCol="0">
            <a:spAutoFit/>
          </a:bodyPr>
          <a:lstStyle/>
          <a:p>
            <a:pPr algn="ctr"/>
            <a:r>
              <a:rPr lang="en-IN" sz="2400" dirty="0" smtClean="0">
                <a:solidFill>
                  <a:schemeClr val="bg1"/>
                </a:solidFill>
                <a:latin typeface="Century Schoolbook" panose="02040604050505020304" pitchFamily="18" charset="0"/>
              </a:rPr>
              <a:t>Fig 2: Drop the columns with </a:t>
            </a:r>
            <a:r>
              <a:rPr lang="en-IN" sz="2400" dirty="0" err="1" smtClean="0">
                <a:solidFill>
                  <a:schemeClr val="bg1"/>
                </a:solidFill>
                <a:latin typeface="Century Schoolbook" panose="02040604050505020304" pitchFamily="18" charset="0"/>
              </a:rPr>
              <a:t>NaN</a:t>
            </a:r>
            <a:r>
              <a:rPr lang="en-IN" sz="2400" dirty="0" smtClean="0">
                <a:solidFill>
                  <a:schemeClr val="bg1"/>
                </a:solidFill>
                <a:latin typeface="Century Schoolbook" panose="02040604050505020304" pitchFamily="18" charset="0"/>
              </a:rPr>
              <a:t> values along with columns which aren’t required.</a:t>
            </a:r>
            <a:endParaRPr lang="en-IN" sz="2400"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3413911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47" y="287264"/>
            <a:ext cx="11615055" cy="5403853"/>
          </a:xfrm>
          <a:prstGeom prst="rect">
            <a:avLst/>
          </a:prstGeom>
        </p:spPr>
      </p:pic>
      <p:sp>
        <p:nvSpPr>
          <p:cNvPr id="6" name="TextBox 5"/>
          <p:cNvSpPr txBox="1"/>
          <p:nvPr/>
        </p:nvSpPr>
        <p:spPr>
          <a:xfrm>
            <a:off x="538235" y="5853168"/>
            <a:ext cx="11115530" cy="461665"/>
          </a:xfrm>
          <a:prstGeom prst="rect">
            <a:avLst/>
          </a:prstGeom>
          <a:noFill/>
        </p:spPr>
        <p:txBody>
          <a:bodyPr wrap="square" rtlCol="0">
            <a:spAutoFit/>
          </a:bodyPr>
          <a:lstStyle/>
          <a:p>
            <a:pPr algn="ctr"/>
            <a:r>
              <a:rPr lang="en-IN" sz="2400" dirty="0" smtClean="0">
                <a:solidFill>
                  <a:schemeClr val="bg1"/>
                </a:solidFill>
                <a:latin typeface="Century Schoolbook" panose="02040604050505020304" pitchFamily="18" charset="0"/>
              </a:rPr>
              <a:t>Fig 3: Giving IDs to required columns and finding correlational coefficients.</a:t>
            </a:r>
            <a:endParaRPr lang="en-IN" sz="2400"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1260434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29" y="156864"/>
            <a:ext cx="10207388" cy="5438718"/>
          </a:xfrm>
          <a:prstGeom prst="rect">
            <a:avLst/>
          </a:prstGeom>
        </p:spPr>
      </p:pic>
      <p:sp>
        <p:nvSpPr>
          <p:cNvPr id="6" name="TextBox 5"/>
          <p:cNvSpPr txBox="1"/>
          <p:nvPr/>
        </p:nvSpPr>
        <p:spPr>
          <a:xfrm>
            <a:off x="838200" y="5595582"/>
            <a:ext cx="10515600" cy="830997"/>
          </a:xfrm>
          <a:prstGeom prst="rect">
            <a:avLst/>
          </a:prstGeom>
          <a:noFill/>
        </p:spPr>
        <p:txBody>
          <a:bodyPr wrap="square" rtlCol="0">
            <a:spAutoFit/>
          </a:bodyPr>
          <a:lstStyle/>
          <a:p>
            <a:pPr algn="ctr"/>
            <a:r>
              <a:rPr lang="en-IN" sz="2400" dirty="0" smtClean="0">
                <a:solidFill>
                  <a:schemeClr val="bg1"/>
                </a:solidFill>
                <a:latin typeface="Century Schoolbook" panose="02040604050505020304" pitchFamily="18" charset="0"/>
              </a:rPr>
              <a:t>Fig 4: Splitting the data into training set and testing set. Applying Logistic regression model and finding accuracy of the model.</a:t>
            </a:r>
            <a:endParaRPr lang="en-IN" sz="2400"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1918798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467"/>
            <a:ext cx="10515600" cy="1325563"/>
          </a:xfrm>
        </p:spPr>
        <p:txBody>
          <a:bodyPr>
            <a:noAutofit/>
          </a:bodyPr>
          <a:lstStyle/>
          <a:p>
            <a:pPr algn="ctr"/>
            <a:r>
              <a:rPr lang="en-US" sz="3200" b="1" u="sng" dirty="0">
                <a:solidFill>
                  <a:schemeClr val="bg1"/>
                </a:solidFill>
                <a:latin typeface="Century Schoolbook" panose="02040604050505020304" pitchFamily="18" charset="0"/>
                <a:cs typeface="Times New Roman" pitchFamily="18" charset="0"/>
              </a:rPr>
              <a:t>CONCLUSION AND FUTURE WORK</a:t>
            </a:r>
          </a:p>
        </p:txBody>
      </p:sp>
      <p:sp>
        <p:nvSpPr>
          <p:cNvPr id="3" name="Content Placeholder 2"/>
          <p:cNvSpPr>
            <a:spLocks noGrp="1"/>
          </p:cNvSpPr>
          <p:nvPr>
            <p:ph idx="1"/>
          </p:nvPr>
        </p:nvSpPr>
        <p:spPr>
          <a:xfrm>
            <a:off x="1221346" y="1845860"/>
            <a:ext cx="9749307" cy="3886200"/>
          </a:xfrm>
        </p:spPr>
        <p:txBody>
          <a:bodyPr>
            <a:normAutofit/>
          </a:bodyPr>
          <a:lstStyle/>
          <a:p>
            <a:pPr>
              <a:buClr>
                <a:schemeClr val="bg1"/>
              </a:buClr>
            </a:pPr>
            <a:r>
              <a:rPr lang="en-US" sz="2400" dirty="0" smtClean="0">
                <a:solidFill>
                  <a:schemeClr val="bg1"/>
                </a:solidFill>
                <a:latin typeface="Century Schoolbook" panose="02040604050505020304" pitchFamily="18" charset="0"/>
                <a:cs typeface="Times New Roman" panose="02020603050405020304" pitchFamily="18" charset="0"/>
              </a:rPr>
              <a:t>Logistic Regression is better than SVM in accuracy.</a:t>
            </a:r>
          </a:p>
          <a:p>
            <a:pPr marL="0" indent="0">
              <a:buClr>
                <a:schemeClr val="bg1"/>
              </a:buClr>
              <a:buNone/>
            </a:pPr>
            <a:endParaRPr lang="en-US" sz="2400" dirty="0" smtClean="0">
              <a:solidFill>
                <a:schemeClr val="bg1"/>
              </a:solidFill>
              <a:latin typeface="Century Schoolbook" panose="02040604050505020304" pitchFamily="18" charset="0"/>
              <a:cs typeface="Times New Roman" panose="02020603050405020304" pitchFamily="18" charset="0"/>
            </a:endParaRPr>
          </a:p>
          <a:p>
            <a:pPr>
              <a:buClr>
                <a:schemeClr val="bg1"/>
              </a:buClr>
            </a:pPr>
            <a:r>
              <a:rPr lang="en-US" sz="2400" dirty="0" smtClean="0">
                <a:solidFill>
                  <a:schemeClr val="bg1"/>
                </a:solidFill>
                <a:latin typeface="Century Schoolbook" panose="02040604050505020304" pitchFamily="18" charset="0"/>
                <a:cs typeface="Times New Roman" panose="02020603050405020304" pitchFamily="18" charset="0"/>
              </a:rPr>
              <a:t>KNN, Naïve Bayes and Random Forest algorithms were found to be more accurate than Logistic Regression.</a:t>
            </a:r>
          </a:p>
          <a:p>
            <a:pPr>
              <a:buClr>
                <a:schemeClr val="bg1"/>
              </a:buClr>
            </a:pPr>
            <a:endParaRPr lang="en-US" sz="2400" dirty="0">
              <a:solidFill>
                <a:schemeClr val="bg1"/>
              </a:solidFill>
              <a:latin typeface="Century Schoolbook" panose="02040604050505020304" pitchFamily="18" charset="0"/>
              <a:cs typeface="Times New Roman" panose="02020603050405020304" pitchFamily="18" charset="0"/>
            </a:endParaRPr>
          </a:p>
          <a:p>
            <a:pPr>
              <a:buClr>
                <a:schemeClr val="bg1"/>
              </a:buClr>
            </a:pPr>
            <a:r>
              <a:rPr lang="en-US" sz="2400" dirty="0" smtClean="0">
                <a:solidFill>
                  <a:schemeClr val="bg1"/>
                </a:solidFill>
                <a:latin typeface="Century Schoolbook" panose="02040604050505020304" pitchFamily="18" charset="0"/>
                <a:cs typeface="Times New Roman" panose="02020603050405020304" pitchFamily="18" charset="0"/>
              </a:rPr>
              <a:t>The future work would include making a thorough of all machine learning techniques and finding the one which fits this problem statement the best.</a:t>
            </a:r>
            <a:endParaRPr lang="en-US" sz="2400" dirty="0">
              <a:solidFill>
                <a:schemeClr val="bg1"/>
              </a:solidFill>
              <a:latin typeface="Century Schoolbook" panose="020406040505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7" name="Slide Number Placeholder 6"/>
          <p:cNvSpPr>
            <a:spLocks noGrp="1"/>
          </p:cNvSpPr>
          <p:nvPr>
            <p:ph type="sldNum" sz="quarter" idx="12"/>
          </p:nvPr>
        </p:nvSpPr>
        <p:spPr/>
        <p:txBody>
          <a:bodyPr/>
          <a:lstStyle/>
          <a:p>
            <a:fld id="{8D76E3B0-E7CB-4A4B-BFAB-903D23419947}" type="slidenum">
              <a:rPr lang="en-IN" smtClean="0"/>
              <a:pPr/>
              <a:t>16</a:t>
            </a:fld>
            <a:endParaRPr lang="en-IN"/>
          </a:p>
        </p:txBody>
      </p:sp>
    </p:spTree>
    <p:extLst>
      <p:ext uri="{BB962C8B-B14F-4D97-AF65-F5344CB8AC3E}">
        <p14:creationId xmlns:p14="http://schemas.microsoft.com/office/powerpoint/2010/main" val="1418113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u="sng" dirty="0">
                <a:solidFill>
                  <a:schemeClr val="bg1"/>
                </a:solidFill>
                <a:latin typeface="Century Schoolbook" panose="02040604050505020304" pitchFamily="18" charset="0"/>
                <a:cs typeface="Times New Roman" pitchFamily="18" charset="0"/>
              </a:rPr>
              <a:t>REFERENCES</a:t>
            </a:r>
            <a:endParaRPr lang="en-IN" sz="3200" b="1" u="sng" dirty="0">
              <a:solidFill>
                <a:schemeClr val="bg1"/>
              </a:solidFill>
              <a:latin typeface="Century Schoolbook" panose="02040604050505020304" pitchFamily="18" charset="0"/>
              <a:cs typeface="Times New Roman" pitchFamily="18" charset="0"/>
            </a:endParaRPr>
          </a:p>
        </p:txBody>
      </p:sp>
      <p:sp>
        <p:nvSpPr>
          <p:cNvPr id="3" name="Content Placeholder 2"/>
          <p:cNvSpPr>
            <a:spLocks noGrp="1"/>
          </p:cNvSpPr>
          <p:nvPr>
            <p:ph idx="1"/>
          </p:nvPr>
        </p:nvSpPr>
        <p:spPr>
          <a:xfrm>
            <a:off x="838200" y="1895442"/>
            <a:ext cx="10230134" cy="4643470"/>
          </a:xfrm>
        </p:spPr>
        <p:txBody>
          <a:bodyPr>
            <a:normAutofit/>
          </a:bodyPr>
          <a:lstStyle/>
          <a:p>
            <a:pPr marL="457200" lvl="0" indent="-457200" algn="just">
              <a:buClr>
                <a:schemeClr val="bg1"/>
              </a:buClr>
              <a:buFont typeface="+mj-lt"/>
              <a:buAutoNum type="arabicPeriod"/>
            </a:pPr>
            <a:r>
              <a:rPr lang="en-IN" sz="2400" u="sng" dirty="0">
                <a:solidFill>
                  <a:schemeClr val="bg1"/>
                </a:solidFill>
                <a:latin typeface="Times New Roman" pitchFamily="18" charset="0"/>
                <a:cs typeface="Times New Roman" pitchFamily="18" charset="0"/>
                <a:hlinkClick r:id="rId2"/>
              </a:rPr>
              <a:t>https://</a:t>
            </a:r>
            <a:r>
              <a:rPr lang="en-IN" sz="2400" u="sng" dirty="0" smtClean="0">
                <a:solidFill>
                  <a:schemeClr val="bg1"/>
                </a:solidFill>
                <a:latin typeface="Times New Roman" pitchFamily="18" charset="0"/>
                <a:cs typeface="Times New Roman" pitchFamily="18" charset="0"/>
                <a:hlinkClick r:id="rId2"/>
              </a:rPr>
              <a:t>www.researchgate.net/publication/311950799_Analysis_of_the_Wisconsin_Breast_Cancer_Dataset_and_Machine_Learning_for_Breast_Cancer_Detection</a:t>
            </a:r>
            <a:endParaRPr lang="en-IN" sz="2400" u="sng" dirty="0" smtClean="0">
              <a:solidFill>
                <a:schemeClr val="bg1"/>
              </a:solidFill>
              <a:latin typeface="Times New Roman" pitchFamily="18" charset="0"/>
              <a:cs typeface="Times New Roman" pitchFamily="18" charset="0"/>
            </a:endParaRPr>
          </a:p>
          <a:p>
            <a:pPr marL="457200" lvl="0" indent="-457200" algn="just">
              <a:buClr>
                <a:schemeClr val="bg1"/>
              </a:buClr>
              <a:buFont typeface="+mj-lt"/>
              <a:buAutoNum type="arabicPeriod"/>
            </a:pPr>
            <a:endParaRPr lang="en-IN" sz="2400" u="sng" dirty="0" smtClean="0">
              <a:solidFill>
                <a:schemeClr val="bg1"/>
              </a:solidFill>
              <a:latin typeface="Times New Roman" pitchFamily="18" charset="0"/>
              <a:cs typeface="Times New Roman" pitchFamily="18" charset="0"/>
            </a:endParaRPr>
          </a:p>
          <a:p>
            <a:pPr marL="457200" lvl="0" indent="-457200" algn="just">
              <a:buClr>
                <a:schemeClr val="bg1"/>
              </a:buClr>
              <a:buFont typeface="+mj-lt"/>
              <a:buAutoNum type="arabicPeriod"/>
            </a:pPr>
            <a:r>
              <a:rPr lang="en-IN" sz="2400" u="sng" dirty="0">
                <a:solidFill>
                  <a:schemeClr val="bg1"/>
                </a:solidFill>
                <a:latin typeface="Times New Roman" pitchFamily="18" charset="0"/>
                <a:cs typeface="Times New Roman" pitchFamily="18" charset="0"/>
                <a:hlinkClick r:id="rId3"/>
              </a:rPr>
              <a:t>https://</a:t>
            </a:r>
            <a:r>
              <a:rPr lang="en-IN" sz="2400" u="sng" dirty="0" smtClean="0">
                <a:solidFill>
                  <a:schemeClr val="bg1"/>
                </a:solidFill>
                <a:latin typeface="Times New Roman" pitchFamily="18" charset="0"/>
                <a:cs typeface="Times New Roman" pitchFamily="18" charset="0"/>
                <a:hlinkClick r:id="rId3"/>
              </a:rPr>
              <a:t>www.slideshare.net/esatjournals/breast-cancer-diagnosis-and-recurrence-prediction-using-machine-learning-techniques</a:t>
            </a:r>
            <a:endParaRPr lang="en-IN" sz="2400" u="sng" dirty="0" smtClean="0">
              <a:solidFill>
                <a:schemeClr val="bg1"/>
              </a:solidFill>
              <a:latin typeface="Times New Roman" pitchFamily="18" charset="0"/>
              <a:cs typeface="Times New Roman" pitchFamily="18" charset="0"/>
            </a:endParaRPr>
          </a:p>
          <a:p>
            <a:pPr marL="0" lvl="0" indent="0" algn="just">
              <a:buClr>
                <a:schemeClr val="bg1"/>
              </a:buClr>
              <a:buNone/>
            </a:pPr>
            <a:endParaRPr lang="en-IN" sz="2400" u="sng" dirty="0">
              <a:solidFill>
                <a:schemeClr val="bg1"/>
              </a:solidFill>
              <a:latin typeface="Times New Roman" pitchFamily="18" charset="0"/>
              <a:cs typeface="Times New Roman" pitchFamily="18" charset="0"/>
            </a:endParaRPr>
          </a:p>
          <a:p>
            <a:pPr lvl="0" algn="just">
              <a:buNone/>
            </a:pPr>
            <a:endParaRPr lang="en-IN" sz="1800" u="sng" dirty="0">
              <a:solidFill>
                <a:schemeClr val="bg1"/>
              </a:solidFill>
              <a:latin typeface="Times New Roman" pitchFamily="18" charset="0"/>
              <a:cs typeface="Times New Roman" pitchFamily="18" charset="0"/>
            </a:endParaRPr>
          </a:p>
          <a:p>
            <a:pPr lvl="0" algn="just">
              <a:buNone/>
            </a:pPr>
            <a:endParaRPr lang="en-IN" u="sng" dirty="0" smtClean="0">
              <a:solidFill>
                <a:schemeClr val="bg1"/>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17</a:t>
            </a:fld>
            <a:endParaRPr lang="en-IN"/>
          </a:p>
        </p:txBody>
      </p:sp>
    </p:spTree>
    <p:extLst>
      <p:ext uri="{BB962C8B-B14F-4D97-AF65-F5344CB8AC3E}">
        <p14:creationId xmlns:p14="http://schemas.microsoft.com/office/powerpoint/2010/main" val="2141427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solidFill>
                  <a:schemeClr val="bg1"/>
                </a:solidFill>
                <a:latin typeface="Century Schoolbook" panose="02040604050505020304" pitchFamily="18" charset="0"/>
                <a:cs typeface="Times New Roman" pitchFamily="18" charset="0"/>
              </a:rPr>
              <a:t>PROJECT SETUP AND DEMONSTRATION</a:t>
            </a:r>
            <a:endParaRPr lang="en-US" sz="3200" u="sng"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18</a:t>
            </a:fld>
            <a:endParaRPr lang="en-US"/>
          </a:p>
        </p:txBody>
      </p:sp>
      <p:pic>
        <p:nvPicPr>
          <p:cNvPr id="2050" name="Picture 2" descr="Image result for PROJECT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2790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853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786478"/>
          </a:xfrm>
        </p:spPr>
        <p:txBody>
          <a:bodyPr>
            <a:normAutofit lnSpcReduction="10000"/>
          </a:bodyPr>
          <a:lstStyle/>
          <a:p>
            <a:endParaRPr lang="en-US" dirty="0" smtClean="0">
              <a:solidFill>
                <a:schemeClr val="bg1"/>
              </a:solidFill>
              <a:latin typeface="Century Schoolbook" panose="02040604050505020304" pitchFamily="18" charset="0"/>
            </a:endParaRPr>
          </a:p>
          <a:p>
            <a:pPr algn="ctr">
              <a:buNone/>
            </a:pPr>
            <a:endParaRPr lang="en-US" dirty="0" smtClean="0">
              <a:solidFill>
                <a:schemeClr val="bg1"/>
              </a:solidFill>
              <a:latin typeface="Century Schoolbook" panose="02040604050505020304" pitchFamily="18" charset="0"/>
              <a:cs typeface="Times New Roman" pitchFamily="18" charset="0"/>
            </a:endParaRPr>
          </a:p>
          <a:p>
            <a:pPr algn="ctr">
              <a:buNone/>
            </a:pPr>
            <a:endParaRPr lang="en-US" dirty="0" smtClean="0">
              <a:solidFill>
                <a:schemeClr val="bg1"/>
              </a:solidFill>
              <a:latin typeface="Century Schoolbook" panose="02040604050505020304" pitchFamily="18" charset="0"/>
              <a:cs typeface="Times New Roman" pitchFamily="18" charset="0"/>
            </a:endParaRPr>
          </a:p>
          <a:p>
            <a:pPr algn="ctr">
              <a:buNone/>
            </a:pPr>
            <a:endParaRPr lang="en-US" sz="5400" dirty="0">
              <a:solidFill>
                <a:schemeClr val="bg1"/>
              </a:solidFill>
              <a:latin typeface="Century Schoolbook" panose="02040604050505020304" pitchFamily="18" charset="0"/>
              <a:cs typeface="Times New Roman" pitchFamily="18" charset="0"/>
            </a:endParaRPr>
          </a:p>
          <a:p>
            <a:pPr algn="ctr">
              <a:buNone/>
            </a:pPr>
            <a:r>
              <a:rPr lang="en-US" sz="5400" dirty="0" smtClean="0">
                <a:solidFill>
                  <a:schemeClr val="bg1"/>
                </a:solidFill>
                <a:latin typeface="Century Schoolbook" panose="02040604050505020304" pitchFamily="18" charset="0"/>
                <a:cs typeface="Times New Roman" pitchFamily="18" charset="0"/>
              </a:rPr>
              <a:t>Thank You!!!</a:t>
            </a:r>
            <a:endParaRPr lang="en-US" sz="5400" dirty="0">
              <a:solidFill>
                <a:schemeClr val="bg1"/>
              </a:solidFill>
              <a:latin typeface="Century Schoolbook" panose="02040604050505020304" pitchFamily="18" charset="0"/>
              <a:cs typeface="Times New Roman" pitchFamily="18" charset="0"/>
            </a:endParaRPr>
          </a:p>
          <a:p>
            <a:pPr algn="ctr">
              <a:buNone/>
            </a:pPr>
            <a:endParaRPr lang="en-US" dirty="0" smtClean="0">
              <a:solidFill>
                <a:schemeClr val="bg1"/>
              </a:solidFill>
              <a:latin typeface="Century Schoolbook" panose="02040604050505020304" pitchFamily="18" charset="0"/>
              <a:cs typeface="Times New Roman" pitchFamily="18" charset="0"/>
            </a:endParaRPr>
          </a:p>
          <a:p>
            <a:pPr algn="ctr">
              <a:buNone/>
            </a:pPr>
            <a:endParaRPr lang="en-US" dirty="0" smtClean="0">
              <a:solidFill>
                <a:schemeClr val="bg1"/>
              </a:solidFill>
              <a:latin typeface="Century Schoolbook" panose="02040604050505020304" pitchFamily="18" charset="0"/>
              <a:cs typeface="Times New Roman" pitchFamily="18" charset="0"/>
            </a:endParaRPr>
          </a:p>
          <a:p>
            <a:pPr algn="ctr">
              <a:buNone/>
            </a:pPr>
            <a:r>
              <a:rPr lang="en-US" dirty="0" smtClean="0">
                <a:solidFill>
                  <a:schemeClr val="bg1"/>
                </a:solidFill>
                <a:latin typeface="Century Schoolbook" panose="02040604050505020304" pitchFamily="18" charset="0"/>
                <a:cs typeface="Times New Roman" pitchFamily="18" charset="0"/>
              </a:rPr>
              <a:t> </a:t>
            </a:r>
            <a:endParaRPr lang="en-US" sz="4400" dirty="0">
              <a:solidFill>
                <a:schemeClr val="bg1"/>
              </a:solidFill>
              <a:latin typeface="Century Schoolbook" panose="02040604050505020304" pitchFamily="18" charset="0"/>
              <a:cs typeface="Times New Roman" pitchFamily="18" charset="0"/>
            </a:endParaRPr>
          </a:p>
          <a:p>
            <a:pPr>
              <a:buNone/>
            </a:pPr>
            <a:endParaRPr lang="en-US" dirty="0" smtClean="0">
              <a:solidFill>
                <a:schemeClr val="bg1"/>
              </a:solidFill>
              <a:latin typeface="Century Schoolbook" panose="02040604050505020304" pitchFamily="18" charset="0"/>
            </a:endParaRPr>
          </a:p>
          <a:p>
            <a:pPr>
              <a:buNone/>
            </a:pPr>
            <a:r>
              <a:rPr lang="en-US" dirty="0" smtClean="0">
                <a:solidFill>
                  <a:schemeClr val="bg1"/>
                </a:solidFill>
                <a:latin typeface="Century Schoolbook" panose="02040604050505020304" pitchFamily="18" charset="0"/>
              </a:rPr>
              <a:t>			</a:t>
            </a:r>
            <a:endParaRPr lang="en-IN"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19</a:t>
            </a:fld>
            <a:endParaRPr lang="en-IN"/>
          </a:p>
        </p:txBody>
      </p:sp>
    </p:spTree>
    <p:extLst>
      <p:ext uri="{BB962C8B-B14F-4D97-AF65-F5344CB8AC3E}">
        <p14:creationId xmlns:p14="http://schemas.microsoft.com/office/powerpoint/2010/main" val="796341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u="sng" dirty="0">
                <a:solidFill>
                  <a:schemeClr val="bg1"/>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736980" y="1711325"/>
            <a:ext cx="11013742" cy="4307338"/>
          </a:xfrm>
        </p:spPr>
        <p:txBody>
          <a:bodyPr numCol="2">
            <a:noAutofit/>
          </a:bodyPr>
          <a:lstStyle/>
          <a:p>
            <a:pPr marL="457200" indent="-457200">
              <a:buFont typeface="+mj-lt"/>
              <a:buAutoNum type="arabicPeriod"/>
            </a:pPr>
            <a:r>
              <a:rPr lang="en-US" sz="2000" dirty="0">
                <a:solidFill>
                  <a:schemeClr val="bg1"/>
                </a:solidFill>
                <a:latin typeface="Century Schoolbook" panose="02040604050505020304" pitchFamily="18" charset="0"/>
                <a:cs typeface="Times New Roman" pitchFamily="18" charset="0"/>
              </a:rPr>
              <a:t>INTRODUCTION</a:t>
            </a:r>
          </a:p>
          <a:p>
            <a:pPr lvl="1"/>
            <a:r>
              <a:rPr lang="en-US" sz="2000" dirty="0" smtClean="0">
                <a:solidFill>
                  <a:schemeClr val="bg1"/>
                </a:solidFill>
                <a:latin typeface="Century Schoolbook" panose="02040604050505020304" pitchFamily="18" charset="0"/>
                <a:cs typeface="Times New Roman" pitchFamily="18" charset="0"/>
              </a:rPr>
              <a:t>Company Profile</a:t>
            </a:r>
          </a:p>
          <a:p>
            <a:pPr lvl="1"/>
            <a:r>
              <a:rPr lang="en-US" sz="2000" dirty="0" smtClean="0">
                <a:solidFill>
                  <a:schemeClr val="bg1"/>
                </a:solidFill>
                <a:latin typeface="Century Schoolbook" panose="02040604050505020304" pitchFamily="18" charset="0"/>
                <a:cs typeface="Times New Roman" pitchFamily="18" charset="0"/>
              </a:rPr>
              <a:t>Domain</a:t>
            </a:r>
          </a:p>
          <a:p>
            <a:pPr lvl="1"/>
            <a:r>
              <a:rPr lang="en-US" sz="2000" dirty="0" smtClean="0">
                <a:solidFill>
                  <a:schemeClr val="bg1"/>
                </a:solidFill>
                <a:latin typeface="Century Schoolbook" panose="02040604050505020304" pitchFamily="18" charset="0"/>
                <a:cs typeface="Times New Roman" pitchFamily="18" charset="0"/>
              </a:rPr>
              <a:t>Problem </a:t>
            </a:r>
            <a:r>
              <a:rPr lang="en-US" sz="2000" dirty="0">
                <a:solidFill>
                  <a:schemeClr val="bg1"/>
                </a:solidFill>
                <a:latin typeface="Century Schoolbook" panose="02040604050505020304" pitchFamily="18" charset="0"/>
                <a:cs typeface="Times New Roman" pitchFamily="18" charset="0"/>
              </a:rPr>
              <a:t>Statement</a:t>
            </a:r>
          </a:p>
          <a:p>
            <a:pPr lvl="1"/>
            <a:r>
              <a:rPr lang="en-US" sz="2000" dirty="0">
                <a:solidFill>
                  <a:schemeClr val="bg1"/>
                </a:solidFill>
                <a:latin typeface="Century Schoolbook" panose="02040604050505020304" pitchFamily="18" charset="0"/>
                <a:cs typeface="Times New Roman" pitchFamily="18" charset="0"/>
              </a:rPr>
              <a:t>Existing </a:t>
            </a:r>
            <a:r>
              <a:rPr lang="en-US" sz="2000" dirty="0" smtClean="0">
                <a:solidFill>
                  <a:schemeClr val="bg1"/>
                </a:solidFill>
                <a:latin typeface="Century Schoolbook" panose="02040604050505020304" pitchFamily="18" charset="0"/>
                <a:cs typeface="Times New Roman" pitchFamily="18" charset="0"/>
              </a:rPr>
              <a:t>System </a:t>
            </a:r>
            <a:r>
              <a:rPr lang="en-US" sz="2000" dirty="0">
                <a:solidFill>
                  <a:schemeClr val="bg1"/>
                </a:solidFill>
                <a:latin typeface="Century Schoolbook" panose="02040604050505020304" pitchFamily="18" charset="0"/>
                <a:cs typeface="Times New Roman" pitchFamily="18" charset="0"/>
              </a:rPr>
              <a:t>and </a:t>
            </a:r>
            <a:r>
              <a:rPr lang="en-US" sz="2000" dirty="0" smtClean="0">
                <a:solidFill>
                  <a:schemeClr val="bg1"/>
                </a:solidFill>
                <a:latin typeface="Century Schoolbook" panose="02040604050505020304" pitchFamily="18" charset="0"/>
                <a:cs typeface="Times New Roman" pitchFamily="18" charset="0"/>
              </a:rPr>
              <a:t>their Limitations</a:t>
            </a:r>
            <a:endParaRPr lang="en-US" sz="2000" dirty="0">
              <a:solidFill>
                <a:schemeClr val="bg1"/>
              </a:solidFill>
              <a:latin typeface="Century Schoolbook" panose="02040604050505020304" pitchFamily="18" charset="0"/>
              <a:cs typeface="Times New Roman" pitchFamily="18" charset="0"/>
            </a:endParaRPr>
          </a:p>
          <a:p>
            <a:pPr lvl="1"/>
            <a:r>
              <a:rPr lang="en-US" sz="2000" dirty="0">
                <a:solidFill>
                  <a:schemeClr val="bg1"/>
                </a:solidFill>
                <a:latin typeface="Century Schoolbook" panose="02040604050505020304" pitchFamily="18" charset="0"/>
                <a:cs typeface="Times New Roman" pitchFamily="18" charset="0"/>
              </a:rPr>
              <a:t>Proposed </a:t>
            </a:r>
            <a:r>
              <a:rPr lang="en-US" sz="2000" dirty="0" smtClean="0">
                <a:solidFill>
                  <a:schemeClr val="bg1"/>
                </a:solidFill>
                <a:latin typeface="Century Schoolbook" panose="02040604050505020304" pitchFamily="18" charset="0"/>
                <a:cs typeface="Times New Roman" pitchFamily="18" charset="0"/>
              </a:rPr>
              <a:t>Solution</a:t>
            </a:r>
          </a:p>
          <a:p>
            <a:pPr marL="457200" lvl="1" indent="0">
              <a:buNone/>
            </a:pPr>
            <a:endParaRPr lang="en-US" sz="2000" dirty="0">
              <a:solidFill>
                <a:schemeClr val="bg1"/>
              </a:solidFill>
              <a:latin typeface="Century Schoolbook" panose="02040604050505020304" pitchFamily="18" charset="0"/>
              <a:cs typeface="Times New Roman" pitchFamily="18" charset="0"/>
            </a:endParaRPr>
          </a:p>
          <a:p>
            <a:pPr marL="457200" indent="-457200">
              <a:buFont typeface="+mj-lt"/>
              <a:buAutoNum type="arabicPeriod"/>
            </a:pPr>
            <a:r>
              <a:rPr lang="en-US" sz="2000" dirty="0">
                <a:solidFill>
                  <a:schemeClr val="bg1"/>
                </a:solidFill>
                <a:latin typeface="Century Schoolbook" panose="02040604050505020304" pitchFamily="18" charset="0"/>
                <a:cs typeface="Times New Roman" pitchFamily="18" charset="0"/>
              </a:rPr>
              <a:t>REQUIREMENTS</a:t>
            </a:r>
          </a:p>
          <a:p>
            <a:pPr lvl="1"/>
            <a:r>
              <a:rPr lang="en-US" sz="2000" dirty="0" smtClean="0">
                <a:solidFill>
                  <a:schemeClr val="bg1"/>
                </a:solidFill>
                <a:latin typeface="Century Schoolbook" panose="02040604050505020304" pitchFamily="18" charset="0"/>
                <a:cs typeface="Times New Roman" pitchFamily="18" charset="0"/>
              </a:rPr>
              <a:t>Specific Hardware </a:t>
            </a:r>
            <a:r>
              <a:rPr lang="en-US" sz="2000" dirty="0">
                <a:solidFill>
                  <a:schemeClr val="bg1"/>
                </a:solidFill>
                <a:latin typeface="Century Schoolbook" panose="02040604050505020304" pitchFamily="18" charset="0"/>
                <a:cs typeface="Times New Roman" pitchFamily="18" charset="0"/>
              </a:rPr>
              <a:t>&amp; Software </a:t>
            </a:r>
            <a:r>
              <a:rPr lang="en-US" sz="2000" dirty="0" smtClean="0">
                <a:solidFill>
                  <a:schemeClr val="bg1"/>
                </a:solidFill>
                <a:latin typeface="Century Schoolbook" panose="02040604050505020304" pitchFamily="18" charset="0"/>
                <a:cs typeface="Times New Roman" pitchFamily="18" charset="0"/>
              </a:rPr>
              <a:t>Requirements</a:t>
            </a:r>
          </a:p>
          <a:p>
            <a:pPr marL="457200" lvl="1" indent="0">
              <a:buNone/>
            </a:pPr>
            <a:endParaRPr lang="en-US" sz="2000" dirty="0">
              <a:solidFill>
                <a:schemeClr val="bg1"/>
              </a:solidFill>
              <a:latin typeface="Century Schoolbook" panose="02040604050505020304" pitchFamily="18" charset="0"/>
              <a:cs typeface="Times New Roman" pitchFamily="18" charset="0"/>
            </a:endParaRPr>
          </a:p>
          <a:p>
            <a:pPr marL="457200" indent="-457200">
              <a:buFont typeface="+mj-lt"/>
              <a:buAutoNum type="arabicPeriod"/>
            </a:pPr>
            <a:r>
              <a:rPr lang="en-US" sz="2000" dirty="0" smtClean="0">
                <a:solidFill>
                  <a:schemeClr val="bg1"/>
                </a:solidFill>
                <a:latin typeface="Century Schoolbook" panose="02040604050505020304" pitchFamily="18" charset="0"/>
                <a:cs typeface="Times New Roman" pitchFamily="18" charset="0"/>
              </a:rPr>
              <a:t>BLOCK DIAGRAM</a:t>
            </a:r>
            <a:endParaRPr lang="en-US" sz="2000" dirty="0">
              <a:solidFill>
                <a:schemeClr val="bg1"/>
              </a:solidFill>
              <a:latin typeface="Century Schoolbook" panose="02040604050505020304" pitchFamily="18" charset="0"/>
              <a:cs typeface="Times New Roman" pitchFamily="18" charset="0"/>
            </a:endParaRPr>
          </a:p>
          <a:p>
            <a:pPr marL="457200" indent="-457200">
              <a:buFont typeface="+mj-lt"/>
              <a:buAutoNum type="arabicPeriod"/>
            </a:pPr>
            <a:r>
              <a:rPr lang="en-US" sz="2000" dirty="0" smtClean="0">
                <a:solidFill>
                  <a:schemeClr val="bg1"/>
                </a:solidFill>
                <a:latin typeface="Century Schoolbook" panose="02040604050505020304" pitchFamily="18" charset="0"/>
                <a:cs typeface="Times New Roman" pitchFamily="18" charset="0"/>
              </a:rPr>
              <a:t>IMPLEMENTATIONS</a:t>
            </a:r>
            <a:endParaRPr lang="en-US" sz="2000" dirty="0">
              <a:solidFill>
                <a:schemeClr val="bg1"/>
              </a:solidFill>
              <a:latin typeface="Century Schoolbook" panose="02040604050505020304" pitchFamily="18" charset="0"/>
              <a:cs typeface="Times New Roman" pitchFamily="18" charset="0"/>
            </a:endParaRPr>
          </a:p>
          <a:p>
            <a:pPr lvl="1"/>
            <a:r>
              <a:rPr lang="en-US" sz="2000" dirty="0" smtClean="0">
                <a:solidFill>
                  <a:schemeClr val="bg1"/>
                </a:solidFill>
                <a:latin typeface="Century Schoolbook" panose="02040604050505020304" pitchFamily="18" charset="0"/>
                <a:cs typeface="Times New Roman" pitchFamily="18" charset="0"/>
              </a:rPr>
              <a:t>Model</a:t>
            </a:r>
          </a:p>
          <a:p>
            <a:pPr lvl="1"/>
            <a:r>
              <a:rPr lang="en-US" sz="2000" dirty="0" smtClean="0">
                <a:solidFill>
                  <a:schemeClr val="bg1"/>
                </a:solidFill>
                <a:latin typeface="Century Schoolbook" panose="02040604050505020304" pitchFamily="18" charset="0"/>
                <a:cs typeface="Times New Roman" pitchFamily="18" charset="0"/>
              </a:rPr>
              <a:t>Libraries used </a:t>
            </a:r>
          </a:p>
          <a:p>
            <a:pPr marL="457200" lvl="1" indent="0">
              <a:buNone/>
            </a:pPr>
            <a:endParaRPr lang="en-US" sz="2000" dirty="0" smtClean="0">
              <a:solidFill>
                <a:schemeClr val="bg1"/>
              </a:solidFill>
              <a:latin typeface="Century Schoolbook" panose="02040604050505020304" pitchFamily="18" charset="0"/>
              <a:cs typeface="Times New Roman" pitchFamily="18" charset="0"/>
            </a:endParaRPr>
          </a:p>
          <a:p>
            <a:pPr marL="457200" indent="-457200">
              <a:buFont typeface="+mj-lt"/>
              <a:buAutoNum type="arabicPeriod"/>
            </a:pPr>
            <a:r>
              <a:rPr lang="en-US" sz="2000" dirty="0" smtClean="0">
                <a:solidFill>
                  <a:schemeClr val="bg1"/>
                </a:solidFill>
                <a:latin typeface="Century Schoolbook" panose="02040604050505020304" pitchFamily="18" charset="0"/>
                <a:cs typeface="Times New Roman" pitchFamily="18" charset="0"/>
              </a:rPr>
              <a:t>RESULT ANALYSIS</a:t>
            </a:r>
          </a:p>
          <a:p>
            <a:pPr lvl="1"/>
            <a:r>
              <a:rPr lang="en-US" sz="2000" dirty="0" smtClean="0">
                <a:solidFill>
                  <a:schemeClr val="bg1"/>
                </a:solidFill>
                <a:latin typeface="Century Schoolbook" panose="02040604050505020304" pitchFamily="18" charset="0"/>
                <a:cs typeface="Times New Roman" pitchFamily="18" charset="0"/>
              </a:rPr>
              <a:t>Results / Graphs </a:t>
            </a:r>
          </a:p>
          <a:p>
            <a:pPr lvl="1"/>
            <a:r>
              <a:rPr lang="en-US" sz="2000" dirty="0" smtClean="0">
                <a:solidFill>
                  <a:schemeClr val="bg1"/>
                </a:solidFill>
                <a:latin typeface="Century Schoolbook" panose="02040604050505020304" pitchFamily="18" charset="0"/>
                <a:cs typeface="Times New Roman" pitchFamily="18" charset="0"/>
              </a:rPr>
              <a:t>Snapshots</a:t>
            </a:r>
          </a:p>
          <a:p>
            <a:pPr marL="457200" lvl="1" indent="0">
              <a:buNone/>
            </a:pPr>
            <a:endParaRPr lang="en-US" sz="2000" dirty="0" smtClean="0">
              <a:solidFill>
                <a:schemeClr val="bg1"/>
              </a:solidFill>
              <a:latin typeface="Century Schoolbook" panose="02040604050505020304" pitchFamily="18" charset="0"/>
              <a:cs typeface="Times New Roman" pitchFamily="18" charset="0"/>
            </a:endParaRPr>
          </a:p>
          <a:p>
            <a:pPr marL="457200" indent="-457200">
              <a:buFont typeface="+mj-lt"/>
              <a:buAutoNum type="arabicPeriod"/>
            </a:pPr>
            <a:r>
              <a:rPr lang="en-US" sz="2000" dirty="0" smtClean="0">
                <a:solidFill>
                  <a:schemeClr val="bg1"/>
                </a:solidFill>
                <a:latin typeface="Century Schoolbook" panose="02040604050505020304" pitchFamily="18" charset="0"/>
                <a:cs typeface="Times New Roman" pitchFamily="18" charset="0"/>
              </a:rPr>
              <a:t>CONCLUSION </a:t>
            </a:r>
            <a:r>
              <a:rPr lang="en-US" sz="2000" dirty="0">
                <a:solidFill>
                  <a:schemeClr val="bg1"/>
                </a:solidFill>
                <a:latin typeface="Century Schoolbook" panose="02040604050505020304" pitchFamily="18" charset="0"/>
                <a:cs typeface="Times New Roman" pitchFamily="18" charset="0"/>
              </a:rPr>
              <a:t>AND FUTURE </a:t>
            </a:r>
            <a:r>
              <a:rPr lang="en-US" sz="2000" dirty="0" smtClean="0">
                <a:solidFill>
                  <a:schemeClr val="bg1"/>
                </a:solidFill>
                <a:latin typeface="Century Schoolbook" panose="02040604050505020304" pitchFamily="18" charset="0"/>
                <a:cs typeface="Times New Roman" pitchFamily="18" charset="0"/>
              </a:rPr>
              <a:t>WORK</a:t>
            </a:r>
          </a:p>
          <a:p>
            <a:pPr marL="457200" indent="-457200">
              <a:buFont typeface="+mj-lt"/>
              <a:buAutoNum type="arabicPeriod"/>
            </a:pPr>
            <a:endParaRPr lang="en-US" sz="2000" dirty="0" smtClean="0">
              <a:solidFill>
                <a:schemeClr val="bg1"/>
              </a:solidFill>
              <a:latin typeface="Century Schoolbook" panose="02040604050505020304" pitchFamily="18" charset="0"/>
              <a:cs typeface="Times New Roman" pitchFamily="18" charset="0"/>
            </a:endParaRPr>
          </a:p>
          <a:p>
            <a:pPr marL="457200" indent="-457200">
              <a:buFont typeface="+mj-lt"/>
              <a:buAutoNum type="arabicPeriod"/>
            </a:pPr>
            <a:r>
              <a:rPr lang="en-US" sz="2000" dirty="0" smtClean="0">
                <a:solidFill>
                  <a:schemeClr val="bg1"/>
                </a:solidFill>
                <a:latin typeface="Century Schoolbook" panose="02040604050505020304" pitchFamily="18" charset="0"/>
                <a:cs typeface="Times New Roman" pitchFamily="18" charset="0"/>
              </a:rPr>
              <a:t>REFERENCES</a:t>
            </a:r>
          </a:p>
          <a:p>
            <a:endParaRPr lang="en-US" sz="2000" dirty="0">
              <a:solidFill>
                <a:schemeClr val="bg1"/>
              </a:solidFill>
              <a:latin typeface="Century Schoolbook" panose="020406040505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solidFill>
                  <a:schemeClr val="bg1"/>
                </a:solidFill>
              </a:rPr>
              <a:t>Dept. of CSE,RNSIT</a:t>
            </a:r>
            <a:endParaRPr lang="en-IN">
              <a:solidFill>
                <a:schemeClr val="bg1"/>
              </a:solidFill>
            </a:endParaRPr>
          </a:p>
        </p:txBody>
      </p:sp>
      <p:sp>
        <p:nvSpPr>
          <p:cNvPr id="5" name="Footer Placeholder 4"/>
          <p:cNvSpPr>
            <a:spLocks noGrp="1"/>
          </p:cNvSpPr>
          <p:nvPr>
            <p:ph type="ftr" sz="quarter" idx="11"/>
          </p:nvPr>
        </p:nvSpPr>
        <p:spPr/>
        <p:txBody>
          <a:bodyPr/>
          <a:lstStyle/>
          <a:p>
            <a:r>
              <a:rPr lang="en-IN" smtClean="0">
                <a:solidFill>
                  <a:schemeClr val="bg1"/>
                </a:solidFill>
              </a:rPr>
              <a:t>2018 - 19</a:t>
            </a:r>
            <a:endParaRPr lang="en-IN" dirty="0">
              <a:solidFill>
                <a:schemeClr val="bg1"/>
              </a:solidFill>
            </a:endParaRPr>
          </a:p>
        </p:txBody>
      </p:sp>
      <p:sp>
        <p:nvSpPr>
          <p:cNvPr id="6" name="Slide Number Placeholder 5"/>
          <p:cNvSpPr>
            <a:spLocks noGrp="1"/>
          </p:cNvSpPr>
          <p:nvPr>
            <p:ph type="sldNum" sz="quarter" idx="12"/>
          </p:nvPr>
        </p:nvSpPr>
        <p:spPr/>
        <p:txBody>
          <a:bodyPr/>
          <a:lstStyle/>
          <a:p>
            <a:fld id="{8D76E3B0-E7CB-4A4B-BFAB-903D23419947}" type="slidenum">
              <a:rPr lang="en-IN" smtClean="0">
                <a:solidFill>
                  <a:schemeClr val="bg1"/>
                </a:solidFill>
              </a:rPr>
              <a:pPr/>
              <a:t>2</a:t>
            </a:fld>
            <a:endParaRPr lang="en-IN" dirty="0">
              <a:solidFill>
                <a:schemeClr val="bg1"/>
              </a:solidFill>
            </a:endParaRPr>
          </a:p>
        </p:txBody>
      </p:sp>
    </p:spTree>
    <p:extLst>
      <p:ext uri="{BB962C8B-B14F-4D97-AF65-F5344CB8AC3E}">
        <p14:creationId xmlns:p14="http://schemas.microsoft.com/office/powerpoint/2010/main" val="39176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2219"/>
            <a:ext cx="8229600" cy="785818"/>
          </a:xfrm>
        </p:spPr>
        <p:txBody>
          <a:bodyPr>
            <a:noAutofit/>
          </a:bodyPr>
          <a:lstStyle/>
          <a:p>
            <a:pPr algn="ctr"/>
            <a:r>
              <a:rPr lang="en-US" sz="3600" b="1" u="sng" dirty="0">
                <a:solidFill>
                  <a:schemeClr val="bg1"/>
                </a:solidFill>
                <a:latin typeface="Century Schoolbook" panose="02040604050505020304" pitchFamily="18" charset="0"/>
                <a:cs typeface="Times New Roman" pitchFamily="18" charset="0"/>
              </a:rPr>
              <a:t>INTRODUCTION</a:t>
            </a:r>
            <a:endParaRPr lang="en-IN" sz="3600" b="1" u="sng" dirty="0">
              <a:solidFill>
                <a:schemeClr val="bg1"/>
              </a:solidFill>
              <a:latin typeface="Century Schoolbook" panose="02040604050505020304" pitchFamily="18" charset="0"/>
              <a:cs typeface="Times New Roman" pitchFamily="18" charset="0"/>
            </a:endParaRPr>
          </a:p>
        </p:txBody>
      </p:sp>
      <p:sp>
        <p:nvSpPr>
          <p:cNvPr id="3" name="Content Placeholder 2"/>
          <p:cNvSpPr>
            <a:spLocks noGrp="1"/>
          </p:cNvSpPr>
          <p:nvPr>
            <p:ph idx="1"/>
          </p:nvPr>
        </p:nvSpPr>
        <p:spPr>
          <a:xfrm>
            <a:off x="838200" y="1254514"/>
            <a:ext cx="10666863" cy="4311227"/>
          </a:xfrm>
        </p:spPr>
        <p:txBody>
          <a:bodyPr>
            <a:normAutofit/>
          </a:bodyPr>
          <a:lstStyle/>
          <a:p>
            <a:pPr marL="228600" lvl="1" algn="just">
              <a:buClr>
                <a:schemeClr val="bg1"/>
              </a:buClr>
            </a:pPr>
            <a:r>
              <a:rPr lang="en-US" b="1" u="sng" dirty="0" smtClean="0">
                <a:solidFill>
                  <a:schemeClr val="bg1"/>
                </a:solidFill>
                <a:latin typeface="Century Schoolbook" panose="02040604050505020304" pitchFamily="18" charset="0"/>
                <a:cs typeface="Times New Roman" pitchFamily="18" charset="0"/>
              </a:rPr>
              <a:t>Company Profile :</a:t>
            </a:r>
          </a:p>
          <a:p>
            <a:pPr marL="457200" lvl="1" indent="0" algn="just">
              <a:buClr>
                <a:schemeClr val="bg1"/>
              </a:buClr>
              <a:buNone/>
            </a:pPr>
            <a:endParaRPr lang="en-US" dirty="0">
              <a:solidFill>
                <a:schemeClr val="bg1"/>
              </a:solidFill>
              <a:latin typeface="Century Schoolbook" panose="02040604050505020304" pitchFamily="18" charset="0"/>
              <a:cs typeface="Times New Roman" pitchFamily="18" charset="0"/>
            </a:endParaRPr>
          </a:p>
          <a:p>
            <a:pPr marL="0" lvl="1" indent="0" algn="just">
              <a:buClr>
                <a:schemeClr val="bg1"/>
              </a:buClr>
              <a:buNone/>
            </a:pPr>
            <a:r>
              <a:rPr lang="en-US" dirty="0" err="1" smtClean="0">
                <a:solidFill>
                  <a:schemeClr val="bg1"/>
                </a:solidFill>
                <a:latin typeface="Century Schoolbook" panose="02040604050505020304" pitchFamily="18" charset="0"/>
                <a:cs typeface="Times New Roman" pitchFamily="18" charset="0"/>
              </a:rPr>
              <a:t>TechieAid</a:t>
            </a:r>
            <a:r>
              <a:rPr lang="en-US" dirty="0" smtClean="0">
                <a:solidFill>
                  <a:schemeClr val="bg1"/>
                </a:solidFill>
                <a:latin typeface="Century Schoolbook" panose="02040604050505020304" pitchFamily="18" charset="0"/>
                <a:cs typeface="Times New Roman" pitchFamily="18" charset="0"/>
              </a:rPr>
              <a:t> is an IT services company registered with the Govt. of India, MSME. </a:t>
            </a:r>
            <a:r>
              <a:rPr lang="en-US" dirty="0" err="1" smtClean="0">
                <a:solidFill>
                  <a:schemeClr val="bg1"/>
                </a:solidFill>
                <a:latin typeface="Century Schoolbook" panose="02040604050505020304" pitchFamily="18" charset="0"/>
                <a:cs typeface="Times New Roman" pitchFamily="18" charset="0"/>
              </a:rPr>
              <a:t>TechieAid</a:t>
            </a:r>
            <a:r>
              <a:rPr lang="en-US" dirty="0" smtClean="0">
                <a:solidFill>
                  <a:schemeClr val="bg1"/>
                </a:solidFill>
                <a:latin typeface="Century Schoolbook" panose="02040604050505020304" pitchFamily="18" charset="0"/>
                <a:cs typeface="Times New Roman" pitchFamily="18" charset="0"/>
              </a:rPr>
              <a:t> is started by industry veterans of over 20+ years of experience. </a:t>
            </a:r>
            <a:r>
              <a:rPr lang="en-US" dirty="0" err="1" smtClean="0">
                <a:solidFill>
                  <a:schemeClr val="bg1"/>
                </a:solidFill>
                <a:latin typeface="Century Schoolbook" panose="02040604050505020304" pitchFamily="18" charset="0"/>
                <a:cs typeface="Times New Roman" pitchFamily="18" charset="0"/>
              </a:rPr>
              <a:t>TechiAid</a:t>
            </a:r>
            <a:r>
              <a:rPr lang="en-US" dirty="0" smtClean="0">
                <a:solidFill>
                  <a:schemeClr val="bg1"/>
                </a:solidFill>
                <a:latin typeface="Century Schoolbook" panose="02040604050505020304" pitchFamily="18" charset="0"/>
                <a:cs typeface="Times New Roman" pitchFamily="18" charset="0"/>
              </a:rPr>
              <a:t> provides training services, software development, testing services and staffing solutions to IT companies. It also offers customized training programs, workshops and internship programs across engineering colleges in India. </a:t>
            </a:r>
            <a:r>
              <a:rPr lang="en-US" dirty="0" err="1" smtClean="0">
                <a:solidFill>
                  <a:schemeClr val="bg1"/>
                </a:solidFill>
                <a:latin typeface="Century Schoolbook" panose="02040604050505020304" pitchFamily="18" charset="0"/>
                <a:cs typeface="Times New Roman" pitchFamily="18" charset="0"/>
              </a:rPr>
              <a:t>TechieAid</a:t>
            </a:r>
            <a:r>
              <a:rPr lang="en-US" dirty="0" smtClean="0">
                <a:solidFill>
                  <a:schemeClr val="bg1"/>
                </a:solidFill>
                <a:latin typeface="Century Schoolbook" panose="02040604050505020304" pitchFamily="18" charset="0"/>
                <a:cs typeface="Times New Roman" pitchFamily="18" charset="0"/>
              </a:rPr>
              <a:t> mission is to empower the students with necessary knowledge and industry skills for them to succeed in their future endeavors.</a:t>
            </a:r>
          </a:p>
          <a:p>
            <a:pPr marL="0" lvl="1" indent="0" algn="just">
              <a:buClr>
                <a:schemeClr val="bg1"/>
              </a:buClr>
              <a:buNone/>
            </a:pPr>
            <a:endParaRPr lang="en-US" dirty="0" smtClean="0">
              <a:solidFill>
                <a:schemeClr val="bg1"/>
              </a:solidFill>
              <a:latin typeface="Century Schoolbook" panose="02040604050505020304" pitchFamily="18" charset="0"/>
              <a:cs typeface="Times New Roman" pitchFamily="18" charset="0"/>
            </a:endParaRPr>
          </a:p>
          <a:p>
            <a:pPr marL="0" lvl="1" indent="0" algn="just">
              <a:buClr>
                <a:schemeClr val="bg1"/>
              </a:buClr>
              <a:buNone/>
            </a:pPr>
            <a:r>
              <a:rPr lang="en-US" dirty="0" smtClean="0">
                <a:solidFill>
                  <a:schemeClr val="bg1"/>
                </a:solidFill>
                <a:latin typeface="Century Schoolbook" panose="02040604050505020304" pitchFamily="18" charset="0"/>
                <a:cs typeface="Times New Roman" pitchFamily="18" charset="0"/>
              </a:rPr>
              <a:t>Company website: </a:t>
            </a:r>
            <a:r>
              <a:rPr lang="en-US" dirty="0" smtClean="0">
                <a:solidFill>
                  <a:schemeClr val="accent1">
                    <a:lumMod val="60000"/>
                    <a:lumOff val="40000"/>
                  </a:schemeClr>
                </a:solidFill>
                <a:latin typeface="Century Schoolbook" panose="02040604050505020304" pitchFamily="18" charset="0"/>
                <a:cs typeface="Times New Roman" pitchFamily="18" charset="0"/>
              </a:rPr>
              <a:t>www.techieaid.in</a:t>
            </a:r>
          </a:p>
        </p:txBody>
      </p:sp>
      <p:sp>
        <p:nvSpPr>
          <p:cNvPr id="5" name="Date Placeholder 4"/>
          <p:cNvSpPr>
            <a:spLocks noGrp="1"/>
          </p:cNvSpPr>
          <p:nvPr>
            <p:ph type="dt" sz="half" idx="10"/>
          </p:nvPr>
        </p:nvSpPr>
        <p:spPr/>
        <p:txBody>
          <a:bodyPr/>
          <a:lstStyle/>
          <a:p>
            <a:r>
              <a:rPr lang="en-US" smtClean="0"/>
              <a:t>Dept. of CSE,RNSIT</a:t>
            </a:r>
            <a:endParaRPr lang="en-IN"/>
          </a:p>
        </p:txBody>
      </p:sp>
      <p:sp>
        <p:nvSpPr>
          <p:cNvPr id="6" name="Footer Placeholder 5"/>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3</a:t>
            </a:fld>
            <a:endParaRPr lang="en-IN"/>
          </a:p>
        </p:txBody>
      </p:sp>
      <p:pic>
        <p:nvPicPr>
          <p:cNvPr id="2050" name="Picture 2" descr="Image result for techiea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445135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800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2388" y="395785"/>
            <a:ext cx="10454185" cy="5609230"/>
          </a:xfrm>
        </p:spPr>
        <p:txBody>
          <a:bodyPr>
            <a:normAutofit lnSpcReduction="10000"/>
          </a:bodyPr>
          <a:lstStyle/>
          <a:p>
            <a:pPr marL="342900" indent="-342900" algn="l">
              <a:buClr>
                <a:schemeClr val="bg1"/>
              </a:buClr>
              <a:buFont typeface="Arial" panose="020B0604020202020204" pitchFamily="34" charset="0"/>
              <a:buChar char="•"/>
            </a:pPr>
            <a:r>
              <a:rPr lang="en-IN" b="1" u="sng" dirty="0" smtClean="0">
                <a:solidFill>
                  <a:schemeClr val="bg1"/>
                </a:solidFill>
                <a:latin typeface="Century Schoolbook" panose="02040604050505020304" pitchFamily="18" charset="0"/>
              </a:rPr>
              <a:t>Domain :</a:t>
            </a:r>
          </a:p>
          <a:p>
            <a:pPr algn="l">
              <a:buClr>
                <a:schemeClr val="bg1"/>
              </a:buClr>
            </a:pPr>
            <a:r>
              <a:rPr lang="en-IN" b="1" dirty="0" smtClean="0">
                <a:solidFill>
                  <a:schemeClr val="bg1"/>
                </a:solidFill>
                <a:latin typeface="Century Schoolbook" panose="02040604050505020304" pitchFamily="18" charset="0"/>
              </a:rPr>
              <a:t>Data Science </a:t>
            </a:r>
            <a:r>
              <a:rPr lang="en-IN" dirty="0" smtClean="0">
                <a:solidFill>
                  <a:schemeClr val="bg1"/>
                </a:solidFill>
                <a:latin typeface="Century Schoolbook" panose="02040604050505020304" pitchFamily="18" charset="0"/>
              </a:rPr>
              <a:t>is a concept to unify statistics, </a:t>
            </a:r>
          </a:p>
          <a:p>
            <a:pPr algn="l">
              <a:buClr>
                <a:schemeClr val="bg1"/>
              </a:buClr>
            </a:pPr>
            <a:r>
              <a:rPr lang="en-IN" dirty="0" smtClean="0">
                <a:solidFill>
                  <a:schemeClr val="bg1"/>
                </a:solidFill>
                <a:latin typeface="Century Schoolbook" panose="02040604050505020304" pitchFamily="18" charset="0"/>
              </a:rPr>
              <a:t>data analysis, machine learning and related </a:t>
            </a:r>
          </a:p>
          <a:p>
            <a:pPr algn="l">
              <a:buClr>
                <a:schemeClr val="bg1"/>
              </a:buClr>
            </a:pPr>
            <a:r>
              <a:rPr lang="en-IN" dirty="0">
                <a:solidFill>
                  <a:schemeClr val="bg1"/>
                </a:solidFill>
                <a:latin typeface="Century Schoolbook" panose="02040604050505020304" pitchFamily="18" charset="0"/>
              </a:rPr>
              <a:t>m</a:t>
            </a:r>
            <a:r>
              <a:rPr lang="en-IN" dirty="0" smtClean="0">
                <a:solidFill>
                  <a:schemeClr val="bg1"/>
                </a:solidFill>
                <a:latin typeface="Century Schoolbook" panose="02040604050505020304" pitchFamily="18" charset="0"/>
              </a:rPr>
              <a:t>ethods in order to understand and analyse </a:t>
            </a:r>
          </a:p>
          <a:p>
            <a:pPr algn="l">
              <a:buClr>
                <a:schemeClr val="bg1"/>
              </a:buClr>
            </a:pPr>
            <a:r>
              <a:rPr lang="en-IN" dirty="0">
                <a:solidFill>
                  <a:schemeClr val="bg1"/>
                </a:solidFill>
                <a:latin typeface="Century Schoolbook" panose="02040604050505020304" pitchFamily="18" charset="0"/>
              </a:rPr>
              <a:t>a</a:t>
            </a:r>
            <a:r>
              <a:rPr lang="en-IN" dirty="0" smtClean="0">
                <a:solidFill>
                  <a:schemeClr val="bg1"/>
                </a:solidFill>
                <a:latin typeface="Century Schoolbook" panose="02040604050505020304" pitchFamily="18" charset="0"/>
              </a:rPr>
              <a:t>ctual phenomenon with data.</a:t>
            </a:r>
          </a:p>
          <a:p>
            <a:pPr algn="l">
              <a:buClr>
                <a:schemeClr val="bg1"/>
              </a:buClr>
            </a:pPr>
            <a:endParaRPr lang="en-IN" dirty="0">
              <a:solidFill>
                <a:schemeClr val="bg1"/>
              </a:solidFill>
              <a:latin typeface="Century Schoolbook" panose="02040604050505020304" pitchFamily="18" charset="0"/>
            </a:endParaRPr>
          </a:p>
          <a:p>
            <a:pPr marL="342900" indent="-342900" algn="l">
              <a:buClr>
                <a:schemeClr val="bg1"/>
              </a:buClr>
              <a:buFont typeface="Arial" panose="020B0604020202020204" pitchFamily="34" charset="0"/>
              <a:buChar char="•"/>
            </a:pPr>
            <a:r>
              <a:rPr lang="en-IN" b="1" u="sng" dirty="0" smtClean="0">
                <a:solidFill>
                  <a:schemeClr val="bg1"/>
                </a:solidFill>
                <a:latin typeface="Century Schoolbook" panose="02040604050505020304" pitchFamily="18" charset="0"/>
              </a:rPr>
              <a:t>Problem Statement :</a:t>
            </a:r>
          </a:p>
          <a:p>
            <a:pPr algn="l">
              <a:buClr>
                <a:schemeClr val="bg1"/>
              </a:buClr>
            </a:pPr>
            <a:r>
              <a:rPr lang="en-IN" dirty="0" smtClean="0">
                <a:solidFill>
                  <a:schemeClr val="bg1"/>
                </a:solidFill>
                <a:latin typeface="Century Schoolbook" panose="02040604050505020304" pitchFamily="18" charset="0"/>
              </a:rPr>
              <a:t>To detect the stage of cancer as malignant or benign.</a:t>
            </a:r>
          </a:p>
          <a:p>
            <a:pPr algn="l">
              <a:buClr>
                <a:schemeClr val="bg1"/>
              </a:buClr>
            </a:pPr>
            <a:endParaRPr lang="en-IN" dirty="0">
              <a:solidFill>
                <a:schemeClr val="bg1"/>
              </a:solidFill>
              <a:latin typeface="Century Schoolbook" panose="02040604050505020304" pitchFamily="18" charset="0"/>
            </a:endParaRPr>
          </a:p>
          <a:p>
            <a:pPr marL="342900" indent="-342900" algn="l">
              <a:buClr>
                <a:schemeClr val="bg1"/>
              </a:buClr>
              <a:buFont typeface="Arial" panose="020B0604020202020204" pitchFamily="34" charset="0"/>
              <a:buChar char="•"/>
            </a:pPr>
            <a:r>
              <a:rPr lang="en-IN" b="1" u="sng" dirty="0" smtClean="0">
                <a:solidFill>
                  <a:schemeClr val="bg1"/>
                </a:solidFill>
                <a:latin typeface="Century Schoolbook" panose="02040604050505020304" pitchFamily="18" charset="0"/>
              </a:rPr>
              <a:t>Existing system and limitations :</a:t>
            </a:r>
          </a:p>
          <a:p>
            <a:pPr algn="l">
              <a:buClr>
                <a:schemeClr val="bg1"/>
              </a:buClr>
            </a:pPr>
            <a:r>
              <a:rPr lang="en-IN" dirty="0" smtClean="0">
                <a:solidFill>
                  <a:schemeClr val="bg1"/>
                </a:solidFill>
                <a:latin typeface="Century Schoolbook" panose="02040604050505020304" pitchFamily="18" charset="0"/>
              </a:rPr>
              <a:t>The increase in breast cancer has instigated many researchers to make further development in finding the most reliable and efficient diagnostic system. Various machine learning techniques are proposed for this purpose including KNN, SVM, Naïve Bayes etc.,</a:t>
            </a:r>
            <a:endParaRPr lang="en-IN" dirty="0">
              <a:solidFill>
                <a:schemeClr val="bg1"/>
              </a:solidFill>
              <a:latin typeface="Century Schoolbook" panose="02040604050505020304" pitchFamily="18" charset="0"/>
            </a:endParaRPr>
          </a:p>
          <a:p>
            <a:pPr algn="l">
              <a:buClr>
                <a:schemeClr val="bg1"/>
              </a:buClr>
            </a:pPr>
            <a:endParaRPr lang="en-IN" b="1" u="sng" dirty="0" smtClean="0">
              <a:solidFill>
                <a:schemeClr val="bg1"/>
              </a:solidFill>
              <a:latin typeface="Century Schoolbook" panose="02040604050505020304" pitchFamily="18" charset="0"/>
            </a:endParaRPr>
          </a:p>
          <a:p>
            <a:pPr algn="l">
              <a:buClr>
                <a:schemeClr val="bg1"/>
              </a:buClr>
            </a:pPr>
            <a:endParaRPr lang="en-IN"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4</a:t>
            </a:fld>
            <a:endParaRPr lang="en-US"/>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849" y="395785"/>
            <a:ext cx="4379718" cy="246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20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0877" y="382137"/>
            <a:ext cx="10112991" cy="5854890"/>
          </a:xfrm>
        </p:spPr>
        <p:txBody>
          <a:bodyPr/>
          <a:lstStyle/>
          <a:p>
            <a:pPr algn="l">
              <a:buClr>
                <a:schemeClr val="bg1"/>
              </a:buClr>
            </a:pPr>
            <a:r>
              <a:rPr lang="en-IN" b="1" u="sng" dirty="0" smtClean="0">
                <a:solidFill>
                  <a:schemeClr val="bg1"/>
                </a:solidFill>
                <a:latin typeface="Century Schoolbook" panose="02040604050505020304" pitchFamily="18" charset="0"/>
              </a:rPr>
              <a:t>Proposed System :</a:t>
            </a:r>
          </a:p>
          <a:p>
            <a:pPr algn="l">
              <a:buClr>
                <a:schemeClr val="bg1"/>
              </a:buClr>
            </a:pPr>
            <a:endParaRPr lang="en-IN" b="1" u="sng" dirty="0" smtClean="0">
              <a:solidFill>
                <a:schemeClr val="bg1"/>
              </a:solidFill>
              <a:latin typeface="Century Schoolbook" panose="02040604050505020304" pitchFamily="18" charset="0"/>
            </a:endParaRPr>
          </a:p>
          <a:p>
            <a:pPr marL="342900" indent="-342900" algn="l">
              <a:buClr>
                <a:schemeClr val="bg1"/>
              </a:buClr>
              <a:buFont typeface="Arial" panose="020B0604020202020204" pitchFamily="34" charset="0"/>
              <a:buChar char="•"/>
            </a:pPr>
            <a:r>
              <a:rPr lang="en-IN" b="1" dirty="0" smtClean="0">
                <a:solidFill>
                  <a:schemeClr val="bg1"/>
                </a:solidFill>
                <a:latin typeface="Century Schoolbook" panose="02040604050505020304" pitchFamily="18" charset="0"/>
              </a:rPr>
              <a:t>Logistic Regression </a:t>
            </a:r>
            <a:r>
              <a:rPr lang="en-IN" dirty="0" smtClean="0">
                <a:solidFill>
                  <a:schemeClr val="bg1"/>
                </a:solidFill>
                <a:latin typeface="Century Schoolbook" panose="02040604050505020304" pitchFamily="18" charset="0"/>
              </a:rPr>
              <a:t>technique has been used.</a:t>
            </a: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Logistic regression can be binomial or multinomial. Binomial or binary logistic regression can have only two possible outcomes: for example, “dead” vs. “alive”, “malignant” vs. “benign”.</a:t>
            </a: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The outcome is usually coded as ‘0’ or ‘1’, as this leads to a more straightforward interpretation.</a:t>
            </a: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If the possible outcome is a success , then it is coded as ‘1’, and the contrary outcome referred as failure is coded as ‘0’.</a:t>
            </a: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Logistic regression is used to predict the odds of being a case based on the values of independent variable (predictors).</a:t>
            </a: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The odds are defined as the probability that a particular outcome is a case divided by the probability that it is a non-case.</a:t>
            </a:r>
          </a:p>
          <a:p>
            <a:pPr algn="l">
              <a:buClr>
                <a:schemeClr val="bg1"/>
              </a:buClr>
            </a:pPr>
            <a:endParaRPr lang="en-IN" b="1" u="sng" dirty="0" smtClean="0">
              <a:solidFill>
                <a:schemeClr val="bg1"/>
              </a:solidFill>
              <a:latin typeface="Century Schoolbook" panose="02040604050505020304" pitchFamily="18" charset="0"/>
            </a:endParaRPr>
          </a:p>
          <a:p>
            <a:pPr algn="l">
              <a:buClr>
                <a:schemeClr val="bg1"/>
              </a:buClr>
            </a:pPr>
            <a:endParaRPr lang="en-IN"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5</a:t>
            </a:fld>
            <a:endParaRPr lang="en-US"/>
          </a:p>
        </p:txBody>
      </p:sp>
    </p:spTree>
    <p:extLst>
      <p:ext uri="{BB962C8B-B14F-4D97-AF65-F5344CB8AC3E}">
        <p14:creationId xmlns:p14="http://schemas.microsoft.com/office/powerpoint/2010/main" val="2064409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9995" y="1231959"/>
            <a:ext cx="9144000" cy="1655762"/>
          </a:xfrm>
        </p:spPr>
        <p:txBody>
          <a:bodyPr/>
          <a:lstStyle/>
          <a:p>
            <a:pPr marL="342900" indent="-342900" algn="l">
              <a:buClr>
                <a:schemeClr val="bg1"/>
              </a:buClr>
              <a:buFont typeface="Arial" panose="020B0604020202020204" pitchFamily="34" charset="0"/>
              <a:buChar char="•"/>
            </a:pPr>
            <a:r>
              <a:rPr lang="en-IN" b="1" u="sng" dirty="0" smtClean="0">
                <a:solidFill>
                  <a:schemeClr val="bg1"/>
                </a:solidFill>
                <a:latin typeface="Century Schoolbook" panose="02040604050505020304" pitchFamily="18" charset="0"/>
              </a:rPr>
              <a:t>Hardware and Software Requirements :</a:t>
            </a:r>
            <a:endParaRPr lang="en-IN" b="1" u="sng"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004" y="1905329"/>
            <a:ext cx="8875991" cy="4318050"/>
          </a:xfrm>
          <a:prstGeom prst="rect">
            <a:avLst/>
          </a:prstGeom>
        </p:spPr>
      </p:pic>
      <p:sp>
        <p:nvSpPr>
          <p:cNvPr id="8" name="Title 1"/>
          <p:cNvSpPr txBox="1">
            <a:spLocks/>
          </p:cNvSpPr>
          <p:nvPr/>
        </p:nvSpPr>
        <p:spPr>
          <a:xfrm>
            <a:off x="1981199" y="446141"/>
            <a:ext cx="8229600" cy="7858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b="1" u="sng" dirty="0" smtClean="0">
                <a:solidFill>
                  <a:schemeClr val="bg1"/>
                </a:solidFill>
                <a:latin typeface="Century Schoolbook" panose="02040604050505020304" pitchFamily="18" charset="0"/>
                <a:cs typeface="Times New Roman" pitchFamily="18" charset="0"/>
              </a:rPr>
              <a:t>REQUIREMENTS</a:t>
            </a:r>
            <a:br>
              <a:rPr lang="en-US" sz="3200" b="1" u="sng" dirty="0" smtClean="0">
                <a:solidFill>
                  <a:schemeClr val="bg1"/>
                </a:solidFill>
                <a:latin typeface="Century Schoolbook" panose="02040604050505020304"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1910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6979" y="627797"/>
            <a:ext cx="10616821" cy="5431809"/>
          </a:xfrm>
        </p:spPr>
        <p:txBody>
          <a:bodyPr/>
          <a:lstStyle/>
          <a:p>
            <a:pPr algn="l">
              <a:buClr>
                <a:schemeClr val="bg1"/>
              </a:buClr>
            </a:pPr>
            <a:r>
              <a:rPr lang="en-IN" b="1" u="sng" dirty="0" smtClean="0">
                <a:solidFill>
                  <a:schemeClr val="bg1"/>
                </a:solidFill>
                <a:latin typeface="Century Schoolbook" panose="02040604050505020304" pitchFamily="18" charset="0"/>
              </a:rPr>
              <a:t>Functional Requirements</a:t>
            </a:r>
          </a:p>
          <a:p>
            <a:pPr algn="l">
              <a:buClr>
                <a:schemeClr val="bg1"/>
              </a:buClr>
            </a:pPr>
            <a:endParaRPr lang="en-IN" dirty="0" smtClean="0">
              <a:solidFill>
                <a:schemeClr val="bg1"/>
              </a:solidFill>
              <a:latin typeface="Century Schoolbook" panose="02040604050505020304" pitchFamily="18" charset="0"/>
            </a:endParaRP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Computes correlation between dependant and independent variables.</a:t>
            </a:r>
            <a:endParaRPr lang="en-IN" dirty="0" smtClean="0">
              <a:solidFill>
                <a:schemeClr val="bg1"/>
              </a:solidFill>
              <a:latin typeface="Century Schoolbook" panose="02040604050505020304" pitchFamily="18" charset="0"/>
            </a:endParaRP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Calculates the efficiency of the implemented algorithm on </a:t>
            </a:r>
            <a:r>
              <a:rPr lang="en-IN" smtClean="0">
                <a:solidFill>
                  <a:schemeClr val="bg1"/>
                </a:solidFill>
                <a:latin typeface="Century Schoolbook" panose="02040604050505020304" pitchFamily="18" charset="0"/>
              </a:rPr>
              <a:t>the dataset.</a:t>
            </a:r>
            <a:endParaRPr lang="en-IN" dirty="0" smtClean="0">
              <a:solidFill>
                <a:schemeClr val="bg1"/>
              </a:solidFill>
              <a:latin typeface="Century Schoolbook" panose="02040604050505020304" pitchFamily="18" charset="0"/>
            </a:endParaRPr>
          </a:p>
          <a:p>
            <a:pPr marL="342900" indent="-342900" algn="l">
              <a:buClr>
                <a:schemeClr val="bg1"/>
              </a:buClr>
              <a:buFont typeface="Arial" panose="020B0604020202020204" pitchFamily="34" charset="0"/>
              <a:buChar char="•"/>
            </a:pPr>
            <a:endParaRPr lang="en-IN" dirty="0">
              <a:solidFill>
                <a:schemeClr val="bg1"/>
              </a:solidFill>
              <a:latin typeface="Century Schoolbook" panose="02040604050505020304" pitchFamily="18" charset="0"/>
            </a:endParaRPr>
          </a:p>
          <a:p>
            <a:pPr algn="l">
              <a:buClr>
                <a:schemeClr val="bg1"/>
              </a:buClr>
            </a:pPr>
            <a:endParaRPr lang="en-IN" dirty="0">
              <a:solidFill>
                <a:schemeClr val="bg1"/>
              </a:solidFill>
              <a:latin typeface="Century Schoolbook" panose="02040604050505020304" pitchFamily="18" charset="0"/>
            </a:endParaRPr>
          </a:p>
          <a:p>
            <a:pPr algn="l">
              <a:buClr>
                <a:schemeClr val="bg1"/>
              </a:buClr>
            </a:pPr>
            <a:r>
              <a:rPr lang="en-IN" b="1" u="sng" dirty="0" smtClean="0">
                <a:solidFill>
                  <a:schemeClr val="bg1"/>
                </a:solidFill>
                <a:latin typeface="Century Schoolbook" panose="02040604050505020304" pitchFamily="18" charset="0"/>
              </a:rPr>
              <a:t>Non-functional Requirements</a:t>
            </a:r>
          </a:p>
          <a:p>
            <a:pPr marL="342900" indent="-342900" algn="l">
              <a:buClr>
                <a:schemeClr val="bg1"/>
              </a:buClr>
              <a:buFont typeface="Arial" panose="020B0604020202020204" pitchFamily="34" charset="0"/>
              <a:buChar char="•"/>
            </a:pPr>
            <a:endParaRPr lang="en-IN" b="1" u="sng" dirty="0" smtClean="0">
              <a:solidFill>
                <a:schemeClr val="bg1"/>
              </a:solidFill>
              <a:latin typeface="Century Schoolbook" panose="02040604050505020304" pitchFamily="18" charset="0"/>
            </a:endParaRP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Improved accuracy</a:t>
            </a:r>
          </a:p>
          <a:p>
            <a:pPr marL="342900" indent="-342900" algn="l">
              <a:buClr>
                <a:schemeClr val="bg1"/>
              </a:buClr>
              <a:buFont typeface="Arial" panose="020B0604020202020204" pitchFamily="34" charset="0"/>
              <a:buChar char="•"/>
            </a:pPr>
            <a:r>
              <a:rPr lang="en-IN" dirty="0" smtClean="0">
                <a:solidFill>
                  <a:schemeClr val="bg1"/>
                </a:solidFill>
                <a:latin typeface="Century Schoolbook" panose="02040604050505020304" pitchFamily="18" charset="0"/>
              </a:rPr>
              <a:t>Improved performance</a:t>
            </a:r>
            <a:endParaRPr lang="en-IN"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7</a:t>
            </a:fld>
            <a:endParaRPr lang="en-US"/>
          </a:p>
        </p:txBody>
      </p:sp>
    </p:spTree>
    <p:extLst>
      <p:ext uri="{BB962C8B-B14F-4D97-AF65-F5344CB8AC3E}">
        <p14:creationId xmlns:p14="http://schemas.microsoft.com/office/powerpoint/2010/main" val="125638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6949"/>
            <a:ext cx="8229600" cy="1143000"/>
          </a:xfrm>
        </p:spPr>
        <p:txBody>
          <a:bodyPr>
            <a:normAutofit fontScale="90000"/>
          </a:bodyPr>
          <a:lstStyle/>
          <a:p>
            <a:pPr marL="342900" indent="-342900" algn="ctr">
              <a:spcBef>
                <a:spcPct val="20000"/>
              </a:spcBef>
            </a:pPr>
            <a:r>
              <a:rPr lang="en-US" sz="3100" b="1" u="sng" dirty="0">
                <a:solidFill>
                  <a:schemeClr val="bg1"/>
                </a:solidFill>
                <a:latin typeface="Century Schoolbook" panose="02040604050505020304" pitchFamily="18" charset="0"/>
                <a:ea typeface="+mn-ea"/>
                <a:cs typeface="Times New Roman" pitchFamily="18" charset="0"/>
              </a:rPr>
              <a:t/>
            </a:r>
            <a:br>
              <a:rPr lang="en-US" sz="3100" b="1" u="sng" dirty="0">
                <a:solidFill>
                  <a:schemeClr val="bg1"/>
                </a:solidFill>
                <a:latin typeface="Century Schoolbook" panose="02040604050505020304" pitchFamily="18" charset="0"/>
                <a:ea typeface="+mn-ea"/>
                <a:cs typeface="Times New Roman" pitchFamily="18" charset="0"/>
              </a:rPr>
            </a:br>
            <a:r>
              <a:rPr lang="en-US" sz="3600" b="1" u="sng" dirty="0" smtClean="0">
                <a:solidFill>
                  <a:schemeClr val="bg1"/>
                </a:solidFill>
                <a:latin typeface="Century Schoolbook" panose="02040604050505020304" pitchFamily="18" charset="0"/>
                <a:ea typeface="+mn-ea"/>
                <a:cs typeface="Times New Roman" pitchFamily="18" charset="0"/>
              </a:rPr>
              <a:t>BLOCK </a:t>
            </a:r>
            <a:r>
              <a:rPr lang="en-US" sz="3600" b="1" u="sng" dirty="0">
                <a:solidFill>
                  <a:schemeClr val="bg1"/>
                </a:solidFill>
                <a:latin typeface="Century Schoolbook" panose="02040604050505020304" pitchFamily="18" charset="0"/>
                <a:ea typeface="+mn-ea"/>
                <a:cs typeface="Times New Roman" pitchFamily="18" charset="0"/>
              </a:rPr>
              <a:t>DIAGRAM</a:t>
            </a:r>
            <a:r>
              <a:rPr lang="en-US" sz="2400" b="1" u="sng" dirty="0">
                <a:solidFill>
                  <a:schemeClr val="bg1"/>
                </a:solidFill>
                <a:latin typeface="Century Schoolbook" panose="02040604050505020304" pitchFamily="18" charset="0"/>
                <a:ea typeface="+mn-ea"/>
                <a:cs typeface="Times New Roman" pitchFamily="18" charset="0"/>
              </a:rPr>
              <a:t/>
            </a:r>
            <a:br>
              <a:rPr lang="en-US" sz="2400" b="1" u="sng" dirty="0">
                <a:solidFill>
                  <a:schemeClr val="bg1"/>
                </a:solidFill>
                <a:latin typeface="Century Schoolbook" panose="02040604050505020304" pitchFamily="18" charset="0"/>
                <a:ea typeface="+mn-ea"/>
                <a:cs typeface="Times New Roman" pitchFamily="18" charset="0"/>
              </a:rPr>
            </a:br>
            <a:endParaRPr lang="en-US" b="1" u="sng"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6" name="Slide Number Placeholder 5"/>
          <p:cNvSpPr>
            <a:spLocks noGrp="1"/>
          </p:cNvSpPr>
          <p:nvPr>
            <p:ph type="sldNum" sz="quarter" idx="12"/>
          </p:nvPr>
        </p:nvSpPr>
        <p:spPr/>
        <p:txBody>
          <a:bodyPr/>
          <a:lstStyle/>
          <a:p>
            <a:fld id="{8D76E3B0-E7CB-4A4B-BFAB-903D23419947}" type="slidenum">
              <a:rPr lang="en-IN" smtClean="0"/>
              <a:pPr/>
              <a:t>8</a:t>
            </a:fld>
            <a:endParaRPr lang="en-IN"/>
          </a:p>
        </p:txBody>
      </p:sp>
      <p:sp>
        <p:nvSpPr>
          <p:cNvPr id="7" name="Rectangle 6"/>
          <p:cNvSpPr/>
          <p:nvPr/>
        </p:nvSpPr>
        <p:spPr>
          <a:xfrm>
            <a:off x="4885899" y="1091822"/>
            <a:ext cx="2497540"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227093" y="2320094"/>
            <a:ext cx="1815152" cy="98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320119" y="3268591"/>
            <a:ext cx="2168857" cy="757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659237" y="3268592"/>
            <a:ext cx="2044321" cy="705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227093" y="4043112"/>
            <a:ext cx="1815152" cy="98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227093" y="5324750"/>
            <a:ext cx="1815152" cy="98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390866" y="1164582"/>
            <a:ext cx="2497540" cy="523220"/>
          </a:xfrm>
          <a:prstGeom prst="rect">
            <a:avLst/>
          </a:prstGeom>
          <a:noFill/>
        </p:spPr>
        <p:txBody>
          <a:bodyPr wrap="square" rtlCol="0">
            <a:spAutoFit/>
          </a:bodyPr>
          <a:lstStyle/>
          <a:p>
            <a:r>
              <a:rPr lang="en-IN" sz="2800" b="1" dirty="0" smtClean="0"/>
              <a:t>PATIENT</a:t>
            </a:r>
            <a:endParaRPr lang="en-IN" sz="2800" b="1" dirty="0"/>
          </a:p>
        </p:txBody>
      </p:sp>
      <p:sp>
        <p:nvSpPr>
          <p:cNvPr id="14" name="TextBox 13"/>
          <p:cNvSpPr txBox="1"/>
          <p:nvPr/>
        </p:nvSpPr>
        <p:spPr>
          <a:xfrm>
            <a:off x="5240741" y="2437594"/>
            <a:ext cx="1815152" cy="830997"/>
          </a:xfrm>
          <a:prstGeom prst="rect">
            <a:avLst/>
          </a:prstGeom>
          <a:noFill/>
        </p:spPr>
        <p:txBody>
          <a:bodyPr wrap="square" rtlCol="0">
            <a:spAutoFit/>
          </a:bodyPr>
          <a:lstStyle/>
          <a:p>
            <a:pPr algn="ctr"/>
            <a:r>
              <a:rPr lang="en-IN" sz="2400" b="1" dirty="0" smtClean="0"/>
              <a:t>DATA FORMATION</a:t>
            </a:r>
            <a:endParaRPr lang="en-IN" sz="2400" b="1" dirty="0"/>
          </a:p>
        </p:txBody>
      </p:sp>
      <p:sp>
        <p:nvSpPr>
          <p:cNvPr id="15" name="TextBox 14"/>
          <p:cNvSpPr txBox="1"/>
          <p:nvPr/>
        </p:nvSpPr>
        <p:spPr>
          <a:xfrm>
            <a:off x="2320119" y="3412126"/>
            <a:ext cx="2168857" cy="430887"/>
          </a:xfrm>
          <a:prstGeom prst="rect">
            <a:avLst/>
          </a:prstGeom>
          <a:noFill/>
        </p:spPr>
        <p:txBody>
          <a:bodyPr wrap="square" rtlCol="0">
            <a:spAutoFit/>
          </a:bodyPr>
          <a:lstStyle/>
          <a:p>
            <a:r>
              <a:rPr lang="en-IN" sz="2200" b="1" dirty="0" smtClean="0"/>
              <a:t> TRAINING DATA</a:t>
            </a:r>
            <a:endParaRPr lang="en-IN" sz="2200" b="1" dirty="0"/>
          </a:p>
        </p:txBody>
      </p:sp>
      <p:sp>
        <p:nvSpPr>
          <p:cNvPr id="16" name="TextBox 15"/>
          <p:cNvSpPr txBox="1"/>
          <p:nvPr/>
        </p:nvSpPr>
        <p:spPr>
          <a:xfrm>
            <a:off x="7780362" y="3412126"/>
            <a:ext cx="1923196" cy="430887"/>
          </a:xfrm>
          <a:prstGeom prst="rect">
            <a:avLst/>
          </a:prstGeom>
          <a:noFill/>
        </p:spPr>
        <p:txBody>
          <a:bodyPr wrap="square" rtlCol="0">
            <a:spAutoFit/>
          </a:bodyPr>
          <a:lstStyle/>
          <a:p>
            <a:r>
              <a:rPr lang="en-IN" sz="2200" b="1" dirty="0" smtClean="0"/>
              <a:t>TESTING DATA</a:t>
            </a:r>
            <a:endParaRPr lang="en-IN" sz="2200" b="1" dirty="0"/>
          </a:p>
        </p:txBody>
      </p:sp>
      <p:sp>
        <p:nvSpPr>
          <p:cNvPr id="17" name="TextBox 16"/>
          <p:cNvSpPr txBox="1"/>
          <p:nvPr/>
        </p:nvSpPr>
        <p:spPr>
          <a:xfrm>
            <a:off x="5240740" y="4149710"/>
            <a:ext cx="1787857" cy="769441"/>
          </a:xfrm>
          <a:prstGeom prst="rect">
            <a:avLst/>
          </a:prstGeom>
          <a:noFill/>
        </p:spPr>
        <p:txBody>
          <a:bodyPr wrap="square" rtlCol="0">
            <a:spAutoFit/>
          </a:bodyPr>
          <a:lstStyle/>
          <a:p>
            <a:pPr algn="ctr"/>
            <a:r>
              <a:rPr lang="en-IN" sz="2200" b="1" dirty="0" smtClean="0"/>
              <a:t>LOGISTIC REGRESSION</a:t>
            </a:r>
            <a:endParaRPr lang="en-IN" sz="2200" b="1" dirty="0"/>
          </a:p>
        </p:txBody>
      </p:sp>
      <p:sp>
        <p:nvSpPr>
          <p:cNvPr id="18" name="TextBox 17"/>
          <p:cNvSpPr txBox="1"/>
          <p:nvPr/>
        </p:nvSpPr>
        <p:spPr>
          <a:xfrm>
            <a:off x="5308978" y="5431348"/>
            <a:ext cx="1651379" cy="769441"/>
          </a:xfrm>
          <a:prstGeom prst="rect">
            <a:avLst/>
          </a:prstGeom>
          <a:noFill/>
        </p:spPr>
        <p:txBody>
          <a:bodyPr wrap="square" rtlCol="0">
            <a:spAutoFit/>
          </a:bodyPr>
          <a:lstStyle/>
          <a:p>
            <a:pPr algn="ctr"/>
            <a:r>
              <a:rPr lang="en-IN" sz="2200" b="1" dirty="0" smtClean="0"/>
              <a:t>RESULT EFFICIENCY</a:t>
            </a:r>
            <a:endParaRPr lang="en-IN" sz="2200" b="1" dirty="0"/>
          </a:p>
        </p:txBody>
      </p:sp>
      <p:cxnSp>
        <p:nvCxnSpPr>
          <p:cNvPr id="20" name="Straight Arrow Connector 19"/>
          <p:cNvCxnSpPr>
            <a:stCxn id="7" idx="2"/>
            <a:endCxn id="8" idx="0"/>
          </p:cNvCxnSpPr>
          <p:nvPr/>
        </p:nvCxnSpPr>
        <p:spPr>
          <a:xfrm>
            <a:off x="6134669" y="1760562"/>
            <a:ext cx="0" cy="559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1"/>
          </p:cNvCxnSpPr>
          <p:nvPr/>
        </p:nvCxnSpPr>
        <p:spPr>
          <a:xfrm flipH="1" flipV="1">
            <a:off x="3404547" y="2811413"/>
            <a:ext cx="182254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4" idx="3"/>
          </p:cNvCxnSpPr>
          <p:nvPr/>
        </p:nvCxnSpPr>
        <p:spPr>
          <a:xfrm flipV="1">
            <a:off x="7055893" y="2851790"/>
            <a:ext cx="1625504" cy="1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p:cNvCxnSpPr>
          <p:nvPr/>
        </p:nvCxnSpPr>
        <p:spPr>
          <a:xfrm flipH="1">
            <a:off x="3404547" y="4026090"/>
            <a:ext cx="1" cy="557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2"/>
          </p:cNvCxnSpPr>
          <p:nvPr/>
        </p:nvCxnSpPr>
        <p:spPr>
          <a:xfrm flipH="1">
            <a:off x="8681397" y="3973706"/>
            <a:ext cx="1" cy="509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9" idx="0"/>
          </p:cNvCxnSpPr>
          <p:nvPr/>
        </p:nvCxnSpPr>
        <p:spPr>
          <a:xfrm>
            <a:off x="3397723" y="2796797"/>
            <a:ext cx="6825" cy="47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0" idx="0"/>
          </p:cNvCxnSpPr>
          <p:nvPr/>
        </p:nvCxnSpPr>
        <p:spPr>
          <a:xfrm>
            <a:off x="8681397" y="2851790"/>
            <a:ext cx="1" cy="41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418196" y="4583231"/>
            <a:ext cx="1795249" cy="30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7" idx="3"/>
          </p:cNvCxnSpPr>
          <p:nvPr/>
        </p:nvCxnSpPr>
        <p:spPr>
          <a:xfrm flipH="1">
            <a:off x="7028597" y="4497884"/>
            <a:ext cx="1652800" cy="3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2"/>
            <a:endCxn id="12" idx="0"/>
          </p:cNvCxnSpPr>
          <p:nvPr/>
        </p:nvCxnSpPr>
        <p:spPr>
          <a:xfrm>
            <a:off x="6134669" y="5025751"/>
            <a:ext cx="0" cy="29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64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52"/>
            <a:ext cx="10515600" cy="876821"/>
          </a:xfrm>
        </p:spPr>
        <p:txBody>
          <a:bodyPr>
            <a:normAutofit fontScale="90000"/>
          </a:bodyPr>
          <a:lstStyle/>
          <a:p>
            <a:pPr algn="ctr"/>
            <a:r>
              <a:rPr lang="en-US" b="1" u="sng" dirty="0" smtClean="0">
                <a:solidFill>
                  <a:schemeClr val="bg1"/>
                </a:solidFill>
                <a:latin typeface="Century Schoolbook" panose="02040604050505020304" pitchFamily="18" charset="0"/>
                <a:cs typeface="Times New Roman" pitchFamily="18" charset="0"/>
              </a:rPr>
              <a:t/>
            </a:r>
            <a:br>
              <a:rPr lang="en-US" b="1" u="sng" dirty="0" smtClean="0">
                <a:solidFill>
                  <a:schemeClr val="bg1"/>
                </a:solidFill>
                <a:latin typeface="Century Schoolbook" panose="02040604050505020304" pitchFamily="18" charset="0"/>
                <a:cs typeface="Times New Roman" pitchFamily="18" charset="0"/>
              </a:rPr>
            </a:br>
            <a:r>
              <a:rPr lang="en-US" sz="3600" b="1" u="sng" dirty="0" smtClean="0">
                <a:solidFill>
                  <a:schemeClr val="bg1"/>
                </a:solidFill>
                <a:latin typeface="Century Schoolbook" panose="02040604050505020304" pitchFamily="18" charset="0"/>
                <a:cs typeface="Times New Roman" pitchFamily="18" charset="0"/>
              </a:rPr>
              <a:t>IMPLEMENTATION</a:t>
            </a:r>
            <a:r>
              <a:rPr lang="en-US" sz="3600" b="1" u="sng" dirty="0">
                <a:solidFill>
                  <a:schemeClr val="bg1"/>
                </a:solidFill>
                <a:latin typeface="Century Schoolbook" panose="02040604050505020304" pitchFamily="18" charset="0"/>
                <a:cs typeface="Times New Roman" pitchFamily="18" charset="0"/>
              </a:rPr>
              <a:t/>
            </a:r>
            <a:br>
              <a:rPr lang="en-US" sz="3600" b="1" u="sng" dirty="0">
                <a:solidFill>
                  <a:schemeClr val="bg1"/>
                </a:solidFill>
                <a:latin typeface="Century Schoolbook" panose="02040604050505020304" pitchFamily="18" charset="0"/>
                <a:cs typeface="Times New Roman" pitchFamily="18" charset="0"/>
              </a:rPr>
            </a:br>
            <a:endParaRPr lang="en-US" b="1" u="sng" dirty="0">
              <a:solidFill>
                <a:schemeClr val="bg1"/>
              </a:solidFill>
              <a:latin typeface="Century Schoolbook" panose="020406040505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6" name="Slide Number Placeholder 5"/>
          <p:cNvSpPr>
            <a:spLocks noGrp="1"/>
          </p:cNvSpPr>
          <p:nvPr>
            <p:ph type="sldNum" sz="quarter" idx="12"/>
          </p:nvPr>
        </p:nvSpPr>
        <p:spPr/>
        <p:txBody>
          <a:bodyPr/>
          <a:lstStyle/>
          <a:p>
            <a:fld id="{8D76E3B0-E7CB-4A4B-BFAB-903D23419947}" type="slidenum">
              <a:rPr lang="en-IN" smtClean="0"/>
              <a:pPr/>
              <a:t>9</a:t>
            </a:fld>
            <a:endParaRPr lang="en-IN"/>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827" y="2447348"/>
            <a:ext cx="9530346" cy="31403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30827" y="1531928"/>
            <a:ext cx="8400027" cy="523220"/>
          </a:xfrm>
          <a:prstGeom prst="rect">
            <a:avLst/>
          </a:prstGeom>
          <a:noFill/>
        </p:spPr>
        <p:txBody>
          <a:bodyPr wrap="square" rtlCol="0">
            <a:spAutoFit/>
          </a:bodyPr>
          <a:lstStyle/>
          <a:p>
            <a:pPr marL="342900" indent="-342900">
              <a:buFont typeface="Arial" panose="020B0604020202020204" pitchFamily="34" charset="0"/>
              <a:buChar char="•"/>
            </a:pPr>
            <a:r>
              <a:rPr lang="en-IN" sz="2800" b="1" u="sng" dirty="0" smtClean="0">
                <a:solidFill>
                  <a:schemeClr val="bg1"/>
                </a:solidFill>
                <a:latin typeface="Century Schoolbook" panose="02040604050505020304" pitchFamily="18" charset="0"/>
              </a:rPr>
              <a:t>Working of Logistic Regression Model</a:t>
            </a:r>
            <a:endParaRPr lang="en-IN" sz="2800" b="1" u="sng"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1256222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852</Words>
  <Application>Microsoft Office PowerPoint</Application>
  <PresentationFormat>Widescreen</PresentationFormat>
  <Paragraphs>182</Paragraphs>
  <Slides>19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Century Schoolbook</vt:lpstr>
      <vt:lpstr>Times New Roman</vt:lpstr>
      <vt:lpstr>Office Theme</vt:lpstr>
      <vt:lpstr>Picture</vt:lpstr>
      <vt:lpstr>Internship / Professional Practice Presentation on  “Detecting the stage of cancer as malignant or benign”</vt:lpstr>
      <vt:lpstr>CONTENTS</vt:lpstr>
      <vt:lpstr>INTRODUCTION</vt:lpstr>
      <vt:lpstr>PowerPoint Presentation</vt:lpstr>
      <vt:lpstr>PowerPoint Presentation</vt:lpstr>
      <vt:lpstr>PowerPoint Presentation</vt:lpstr>
      <vt:lpstr>PowerPoint Presentation</vt:lpstr>
      <vt:lpstr> BLOCK DIAGRAM </vt:lpstr>
      <vt:lpstr> IMPLEMENTATION </vt:lpstr>
      <vt:lpstr>PowerPoint Presentation</vt:lpstr>
      <vt:lpstr>RESULT ANALYSIS</vt:lpstr>
      <vt:lpstr>SNAPSHOTS :</vt:lpstr>
      <vt:lpstr>PowerPoint Presentation</vt:lpstr>
      <vt:lpstr>PowerPoint Presentation</vt:lpstr>
      <vt:lpstr>PowerPoint Presentation</vt:lpstr>
      <vt:lpstr>CONCLUSION AND FUTURE WORK</vt:lpstr>
      <vt:lpstr>REFERENCES</vt:lpstr>
      <vt:lpstr>PROJECT SETUP AND DEMONSTRATION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Varsha Ravindra</cp:lastModifiedBy>
  <cp:revision>29</cp:revision>
  <dcterms:created xsi:type="dcterms:W3CDTF">2018-09-27T13:10:55Z</dcterms:created>
  <dcterms:modified xsi:type="dcterms:W3CDTF">2018-10-05T07:09:53Z</dcterms:modified>
</cp:coreProperties>
</file>