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5C297A-06BC-4329-A16E-1658D2E72281}">
  <a:tblStyle styleId="{2A5C297A-06BC-4329-A16E-1658D2E722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5: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7: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7: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5d1e46b9_0_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5d1e46b9_0_0: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4e5d1e46b9_0_0: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71ff9140_0_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71ff9140_0_0: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g4e71ff9140_0_0: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e71ff9140_0_28: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e71ff9140_0_28: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g4e71ff9140_0_28: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10: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 name="Google Shape;29;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 name="Google Shape;36;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4e5d1e46b9_0_1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43" name="Google Shape;43;g4e5d1e46b9_0_10: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 name="Google Shape;44;g4e5d1e46b9_0_10: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e7d196ada_0_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g4e7d196ada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4e7d196ada_0_0: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e731cb9a9_0_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4e731cb9a9_0_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4e731cb9a9_0_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71ff9140_0_1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71ff9140_0_10: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g4e71ff9140_0_10: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e71ff9140_0_1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85" name="Google Shape;85;g4e71ff9140_0_17: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g4e71ff9140_0_17: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2"/>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3"/>
          <p:cNvSpPr/>
          <p:nvPr/>
        </p:nvSpPr>
        <p:spPr>
          <a:xfrm>
            <a:off x="2480850" y="1857375"/>
            <a:ext cx="4182300" cy="708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Project Approval</a:t>
            </a:r>
            <a:endParaRPr/>
          </a:p>
        </p:txBody>
      </p:sp>
      <p:sp>
        <p:nvSpPr>
          <p:cNvPr id="26" name="Google Shape;26;p3"/>
          <p:cNvSpPr txBox="1"/>
          <p:nvPr/>
        </p:nvSpPr>
        <p:spPr>
          <a:xfrm>
            <a:off x="381000" y="3276600"/>
            <a:ext cx="8458200"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Project Title:	</a:t>
            </a:r>
            <a:r>
              <a:rPr lang="en-US" sz="2000">
                <a:solidFill>
                  <a:srgbClr val="222222"/>
                </a:solidFill>
                <a:highlight>
                  <a:srgbClr val="FFFFFF"/>
                </a:highlight>
              </a:rPr>
              <a:t>Detection of Events and Emerging Themes</a:t>
            </a:r>
            <a:endParaRPr sz="2000">
              <a:solidFill>
                <a:srgbClr val="222222"/>
              </a:solidFill>
              <a:highlight>
                <a:srgbClr val="FFFFFF"/>
              </a:highlight>
            </a:endParaRPr>
          </a:p>
          <a:p>
            <a:pPr indent="457200" lvl="0" marL="1371600" marR="0" rtl="0" algn="l">
              <a:spcBef>
                <a:spcPts val="0"/>
              </a:spcBef>
              <a:spcAft>
                <a:spcPts val="0"/>
              </a:spcAft>
              <a:buNone/>
            </a:pPr>
            <a:r>
              <a:rPr lang="en-US" sz="2000">
                <a:solidFill>
                  <a:srgbClr val="222222"/>
                </a:solidFill>
                <a:highlight>
                  <a:srgbClr val="FFFFFF"/>
                </a:highlight>
              </a:rPr>
              <a:t>from Social Media Streams</a:t>
            </a:r>
            <a:r>
              <a:rPr lang="en-US" sz="2000">
                <a:solidFill>
                  <a:schemeClr val="dk1"/>
                </a:solidFill>
                <a:latin typeface="Trebuchet MS"/>
                <a:ea typeface="Trebuchet MS"/>
                <a:cs typeface="Trebuchet MS"/>
                <a:sym typeface="Trebuchet MS"/>
              </a:rPr>
              <a:t>                          </a:t>
            </a:r>
            <a:endParaRPr sz="2000"/>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Project Guide:	Mr. C. O. Prakash                              </a:t>
            </a:r>
            <a:endParaRPr sz="2000"/>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Project Team:	</a:t>
            </a:r>
            <a:r>
              <a:rPr lang="en-US" sz="2000">
                <a:solidFill>
                  <a:schemeClr val="dk1"/>
                </a:solidFill>
                <a:latin typeface="Trebuchet MS"/>
                <a:ea typeface="Trebuchet MS"/>
                <a:cs typeface="Trebuchet MS"/>
                <a:sym typeface="Trebuchet MS"/>
              </a:rPr>
              <a:t>VAISHNAVI RAO (01FB15ECS334)</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				VARSHA R. (01FB15ECS337)</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TEAM NAME:	PES_334_337_000</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TEAM ID:		PW19COP01</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 </a:t>
            </a:r>
            <a:endParaRPr sz="2000"/>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2"/>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12"/>
          <p:cNvSpPr txBox="1"/>
          <p:nvPr/>
        </p:nvSpPr>
        <p:spPr>
          <a:xfrm>
            <a:off x="533400" y="1828800"/>
            <a:ext cx="8458200" cy="47244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Clr>
                <a:srgbClr val="0000FF"/>
              </a:buClr>
              <a:buSzPts val="2400"/>
              <a:buFont typeface="Trebuchet MS"/>
              <a:buNone/>
            </a:pPr>
            <a:r>
              <a:t/>
            </a:r>
            <a:endParaRPr b="0" i="0" sz="2400" u="none" cap="none" strike="noStrike">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We intend to build a model that generates the trending topics of the day after being fed the tweets of the day.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We want to figure out the best algorithm to use by testing it on various machine learning and data science models and comparing accuracies (eg:- naive bayes, RNN, Random Forest, SVM, etc)</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We want to use an available Twitter dataset for training but test it on actual tweets scraped from twitter.com</a:t>
            </a:r>
            <a:endParaRPr sz="2400">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98" name="Google Shape;98;p12"/>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3"/>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Why Your Solution is Better?</a:t>
            </a:r>
            <a:endParaRPr/>
          </a:p>
        </p:txBody>
      </p:sp>
      <p:sp>
        <p:nvSpPr>
          <p:cNvPr id="106" name="Google Shape;106;p13"/>
          <p:cNvSpPr txBox="1"/>
          <p:nvPr/>
        </p:nvSpPr>
        <p:spPr>
          <a:xfrm>
            <a:off x="155900" y="1781625"/>
            <a:ext cx="8458200" cy="4724400"/>
          </a:xfrm>
          <a:prstGeom prst="rect">
            <a:avLst/>
          </a:prstGeom>
          <a:noFill/>
          <a:ln>
            <a:noFill/>
          </a:ln>
        </p:spPr>
        <p:txBody>
          <a:bodyPr anchorCtr="0" anchor="t" bIns="45700" lIns="91425" spcFirstLastPara="1" rIns="91425" wrap="square" tIns="45700">
            <a:noAutofit/>
          </a:bodyPr>
          <a:lstStyle/>
          <a:p>
            <a:pPr indent="-368300" lvl="0" marL="457200" marR="0" rtl="0" algn="just">
              <a:spcBef>
                <a:spcPts val="48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The solution proposed aims at a far-reaching collection and display of events detected in the news in a way that makes an everyday user’s feed more comprehensive.</a:t>
            </a:r>
            <a:endParaRPr sz="2200">
              <a:solidFill>
                <a:srgbClr val="0000FF"/>
              </a:solidFill>
              <a:latin typeface="Trebuchet MS"/>
              <a:ea typeface="Trebuchet MS"/>
              <a:cs typeface="Trebuchet MS"/>
              <a:sym typeface="Trebuchet MS"/>
            </a:endParaRPr>
          </a:p>
          <a:p>
            <a:pPr indent="-368300" lvl="0" marL="457200" rtl="0" algn="just">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Will adhere to customization of tweets displayed on the feed based on the trending topics</a:t>
            </a:r>
            <a:endParaRPr sz="2200">
              <a:solidFill>
                <a:srgbClr val="0000FF"/>
              </a:solidFill>
              <a:latin typeface="Trebuchet MS"/>
              <a:ea typeface="Trebuchet MS"/>
              <a:cs typeface="Trebuchet MS"/>
              <a:sym typeface="Trebuchet MS"/>
            </a:endParaRPr>
          </a:p>
          <a:p>
            <a:pPr indent="-368300" lvl="0" marL="457200" marR="0" rtl="0" algn="just">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The existence of an optimal methodology for extracting the events we hope to carry out by the end of this project allows one to have a more personalised, efficient, and up-to-date feed that can be utilised during analyses.</a:t>
            </a:r>
            <a:endParaRPr sz="2200">
              <a:solidFill>
                <a:srgbClr val="0000FF"/>
              </a:solidFill>
              <a:latin typeface="Trebuchet MS"/>
              <a:ea typeface="Trebuchet MS"/>
              <a:cs typeface="Trebuchet MS"/>
              <a:sym typeface="Trebuchet MS"/>
            </a:endParaRPr>
          </a:p>
          <a:p>
            <a:pPr indent="-368300" lvl="0" marL="457200" marR="0" rtl="0" algn="just">
              <a:spcBef>
                <a:spcPts val="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We will adhere to the importance of the trending topic and focus on topics by analysing the sentiment. Eg: Earthquake warning will be trending over a celebrity wedding</a:t>
            </a:r>
            <a:endParaRPr sz="2200">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2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4"/>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 Methodologies </a:t>
            </a:r>
            <a:endParaRPr/>
          </a:p>
        </p:txBody>
      </p:sp>
      <p:sp>
        <p:nvSpPr>
          <p:cNvPr id="114" name="Google Shape;114;p14"/>
          <p:cNvSpPr txBox="1"/>
          <p:nvPr/>
        </p:nvSpPr>
        <p:spPr>
          <a:xfrm>
            <a:off x="342900" y="1787225"/>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b="0" i="0" lang="en-US" sz="2200" u="none" cap="none" strike="noStrike">
                <a:solidFill>
                  <a:srgbClr val="0000FF"/>
                </a:solidFill>
                <a:latin typeface="Trebuchet MS"/>
                <a:ea typeface="Trebuchet MS"/>
                <a:cs typeface="Trebuchet MS"/>
                <a:sym typeface="Trebuchet MS"/>
              </a:rPr>
              <a:t>List of technologies to be used</a:t>
            </a:r>
            <a:endParaRPr sz="2200">
              <a:solidFill>
                <a:srgbClr val="0000FF"/>
              </a:solidFill>
              <a:latin typeface="Trebuchet MS"/>
              <a:ea typeface="Trebuchet MS"/>
              <a:cs typeface="Trebuchet MS"/>
              <a:sym typeface="Trebuchet MS"/>
            </a:endParaRPr>
          </a:p>
          <a:p>
            <a:pPr indent="-252412" lvl="1" marL="1077912" marR="0" rtl="0" algn="just">
              <a:spcBef>
                <a:spcPts val="480"/>
              </a:spcBef>
              <a:spcAft>
                <a:spcPts val="0"/>
              </a:spcAft>
              <a:buClr>
                <a:srgbClr val="0000FF"/>
              </a:buClr>
              <a:buSzPts val="2200"/>
              <a:buFont typeface="Noto Sans Symbols"/>
              <a:buChar char="▪"/>
            </a:pPr>
            <a:r>
              <a:rPr lang="en-US" sz="2200">
                <a:solidFill>
                  <a:srgbClr val="0000FF"/>
                </a:solidFill>
                <a:latin typeface="Trebuchet MS"/>
                <a:ea typeface="Trebuchet MS"/>
                <a:cs typeface="Trebuchet MS"/>
                <a:sym typeface="Trebuchet MS"/>
              </a:rPr>
              <a:t>We will use Python to build the model, train and test the data. We will then use simple front end like HTML, CSS, JavaScript and Bootstrap to display and present our outputs.</a:t>
            </a:r>
            <a:endParaRPr b="0" i="0" sz="2200" u="none" cap="none" strike="noStrike">
              <a:solidFill>
                <a:srgbClr val="0000FF"/>
              </a:solidFill>
              <a:latin typeface="Trebuchet MS"/>
              <a:ea typeface="Trebuchet MS"/>
              <a:cs typeface="Trebuchet MS"/>
              <a:sym typeface="Trebuchet MS"/>
            </a:endParaRPr>
          </a:p>
          <a:p>
            <a:pPr indent="-252412" lvl="1" marL="1077912" marR="0" rtl="0" algn="just">
              <a:spcBef>
                <a:spcPts val="48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We will be following the Agile Methodology in the implementation of this project.</a:t>
            </a:r>
            <a:endParaRPr sz="2200">
              <a:solidFill>
                <a:srgbClr val="0000FF"/>
              </a:solidFill>
              <a:latin typeface="Trebuchet MS"/>
              <a:ea typeface="Trebuchet MS"/>
              <a:cs typeface="Trebuchet MS"/>
              <a:sym typeface="Trebuchet MS"/>
            </a:endParaRPr>
          </a:p>
          <a:p>
            <a:pPr indent="-252412" lvl="1" marL="1077912" marR="0" rtl="0" algn="just">
              <a:spcBef>
                <a:spcPts val="480"/>
              </a:spcBef>
              <a:spcAft>
                <a:spcPts val="0"/>
              </a:spcAft>
              <a:buClr>
                <a:srgbClr val="0000FF"/>
              </a:buClr>
              <a:buSzPts val="2200"/>
              <a:buFont typeface="Trebuchet MS"/>
              <a:buChar char="▪"/>
            </a:pPr>
            <a:r>
              <a:rPr lang="en-US" sz="2200">
                <a:solidFill>
                  <a:srgbClr val="0000FF"/>
                </a:solidFill>
                <a:latin typeface="Trebuchet MS"/>
                <a:ea typeface="Trebuchet MS"/>
                <a:cs typeface="Trebuchet MS"/>
                <a:sym typeface="Trebuchet MS"/>
              </a:rPr>
              <a:t>Agile has been chosen for its flexibility, in terms of accommodating changes with less overhead on the entire process, as well as for the continuous development and iteration approach that a project of a dynamic nature as this requires. </a:t>
            </a:r>
            <a:endParaRPr sz="2200">
              <a:solidFill>
                <a:srgbClr val="0000FF"/>
              </a:solidFill>
              <a:latin typeface="Trebuchet MS"/>
              <a:ea typeface="Trebuchet MS"/>
              <a:cs typeface="Trebuchet MS"/>
              <a:sym typeface="Trebuchet MS"/>
            </a:endParaRPr>
          </a:p>
          <a:p>
            <a:pPr indent="0" lvl="1" marL="812800" marR="0" rtl="0" algn="just">
              <a:spcBef>
                <a:spcPts val="480"/>
              </a:spcBef>
              <a:spcAft>
                <a:spcPts val="0"/>
              </a:spcAft>
              <a:buNone/>
            </a:pPr>
            <a:r>
              <a:t/>
            </a:r>
            <a:endParaRPr b="0" i="0" sz="22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5"/>
          <p:cNvSpPr txBox="1"/>
          <p:nvPr/>
        </p:nvSpPr>
        <p:spPr>
          <a:xfrm>
            <a:off x="330150" y="1750225"/>
            <a:ext cx="7218300" cy="48921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A major challenge facing event detection using social media streams is to extract useful real-world events  from the mundane and polluted text (abbreviated words, spelling and grammatical errors and text  written in mixed languages). [3]</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Event detection requires the automatic answering of what, when, where, and by whom. After reporting on the most recent efforts in the area, it is clear that no method addressed all of these questions. [5]</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Another challenge is to investigate how to model the social streams together with other data sources, like news streams to better detect and represent events. [6]</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A considerable effort is still required to achieve efficient, scalable and reliable systems for event detection, summarization, tracking and association. [7]</a:t>
            </a:r>
            <a:endParaRPr sz="2000">
              <a:solidFill>
                <a:srgbClr val="0000FF"/>
              </a:solidFill>
              <a:latin typeface="Trebuchet MS"/>
              <a:ea typeface="Trebuchet MS"/>
              <a:cs typeface="Trebuchet MS"/>
              <a:sym typeface="Trebuchet MS"/>
            </a:endParaRPr>
          </a:p>
        </p:txBody>
      </p:sp>
      <p:sp>
        <p:nvSpPr>
          <p:cNvPr id="121" name="Google Shape;121;p15"/>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5"/>
          <p:cNvSpPr txBox="1"/>
          <p:nvPr/>
        </p:nvSpPr>
        <p:spPr>
          <a:xfrm>
            <a:off x="3664500" y="1102575"/>
            <a:ext cx="5479500" cy="458100"/>
          </a:xfrm>
          <a:prstGeom prst="rect">
            <a:avLst/>
          </a:prstGeom>
          <a:noFill/>
          <a:ln>
            <a:noFill/>
          </a:ln>
        </p:spPr>
        <p:txBody>
          <a:bodyPr anchorCtr="0" anchor="t" bIns="91425" lIns="91425" spcFirstLastPara="1" rIns="91425" wrap="square" tIns="91425">
            <a:noAutofit/>
          </a:bodyPr>
          <a:lstStyle/>
          <a:p>
            <a:pPr indent="-342900" lvl="0" marL="342900" rtl="0" algn="r">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Challenges Faced in Event Detection</a:t>
            </a:r>
            <a:endParaRPr sz="2400">
              <a:solidFill>
                <a:srgbClr val="FF0000"/>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6"/>
          <p:cNvSpPr txBox="1"/>
          <p:nvPr/>
        </p:nvSpPr>
        <p:spPr>
          <a:xfrm>
            <a:off x="137875" y="1617800"/>
            <a:ext cx="7254300" cy="3000000"/>
          </a:xfrm>
          <a:prstGeom prst="rect">
            <a:avLst/>
          </a:prstGeom>
          <a:noFill/>
          <a:ln>
            <a:noFill/>
          </a:ln>
        </p:spPr>
        <p:txBody>
          <a:bodyPr anchorCtr="0" anchor="t" bIns="91425" lIns="91425" spcFirstLastPara="1" rIns="91425" wrap="square" tIns="91425">
            <a:noAutofit/>
          </a:bodyPr>
          <a:lstStyle/>
          <a:p>
            <a:pPr indent="0" lvl="0" marL="342900" rtl="0" algn="just">
              <a:spcBef>
                <a:spcPts val="0"/>
              </a:spcBef>
              <a:spcAft>
                <a:spcPts val="0"/>
              </a:spcAft>
              <a:buNone/>
            </a:pPr>
            <a:r>
              <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There is a growing need to zero in on a public benchmark to   evaluate the performance of different detection approaches. [3]</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Char char="●"/>
            </a:pPr>
            <a:r>
              <a:rPr lang="en-US" sz="2000">
                <a:solidFill>
                  <a:srgbClr val="0000FF"/>
                </a:solidFill>
                <a:latin typeface="Trebuchet MS"/>
                <a:ea typeface="Trebuchet MS"/>
                <a:cs typeface="Trebuchet MS"/>
                <a:sym typeface="Trebuchet MS"/>
              </a:rPr>
              <a:t>Furthermore, there is a deficit of publicly available testbeds for objective comparison of different methods utilised. [3] </a:t>
            </a:r>
            <a:endParaRPr sz="2000">
              <a:solidFill>
                <a:srgbClr val="0000FF"/>
              </a:solidFill>
              <a:latin typeface="Trebuchet MS"/>
              <a:ea typeface="Trebuchet MS"/>
              <a:cs typeface="Trebuchet MS"/>
              <a:sym typeface="Trebuchet MS"/>
            </a:endParaRPr>
          </a:p>
        </p:txBody>
      </p:sp>
      <p:sp>
        <p:nvSpPr>
          <p:cNvPr id="129" name="Google Shape;129;p1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6"/>
          <p:cNvSpPr txBox="1"/>
          <p:nvPr/>
        </p:nvSpPr>
        <p:spPr>
          <a:xfrm>
            <a:off x="1371600" y="1106200"/>
            <a:ext cx="7772400" cy="4749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Challenges Faced in Event Detection</a:t>
            </a:r>
            <a:endParaRPr sz="2400">
              <a:solidFill>
                <a:srgbClr val="FF0000"/>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7"/>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7"/>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Timelines &amp; Plan</a:t>
            </a:r>
            <a:endParaRPr/>
          </a:p>
        </p:txBody>
      </p:sp>
      <p:sp>
        <p:nvSpPr>
          <p:cNvPr id="138" name="Google Shape;138;p17"/>
          <p:cNvSpPr txBox="1"/>
          <p:nvPr/>
        </p:nvSpPr>
        <p:spPr>
          <a:xfrm>
            <a:off x="533400" y="1828800"/>
            <a:ext cx="84582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graphicFrame>
        <p:nvGraphicFramePr>
          <p:cNvPr id="139" name="Google Shape;139;p17"/>
          <p:cNvGraphicFramePr/>
          <p:nvPr/>
        </p:nvGraphicFramePr>
        <p:xfrm>
          <a:off x="533400" y="1980300"/>
          <a:ext cx="3000000" cy="3000000"/>
        </p:xfrm>
        <a:graphic>
          <a:graphicData uri="http://schemas.openxmlformats.org/drawingml/2006/table">
            <a:tbl>
              <a:tblPr>
                <a:noFill/>
                <a:tableStyleId>{2A5C297A-06BC-4329-A16E-1658D2E72281}</a:tableStyleId>
              </a:tblPr>
              <a:tblGrid>
                <a:gridCol w="3619500"/>
                <a:gridCol w="3619500"/>
              </a:tblGrid>
              <a:tr h="381000">
                <a:tc>
                  <a:txBody>
                    <a:bodyPr>
                      <a:noAutofit/>
                    </a:bodyPr>
                    <a:lstStyle/>
                    <a:p>
                      <a:pPr indent="0" lvl="0" marL="0" rtl="0" algn="l">
                        <a:spcBef>
                          <a:spcPts val="0"/>
                        </a:spcBef>
                        <a:spcAft>
                          <a:spcPts val="0"/>
                        </a:spcAft>
                        <a:buNone/>
                      </a:pPr>
                      <a:r>
                        <a:rPr lang="en-US"/>
                        <a:t>Effort</a:t>
                      </a:r>
                      <a:endParaRPr/>
                    </a:p>
                  </a:txBody>
                  <a:tcPr marT="91425" marB="91425" marR="91425" marL="91425"/>
                </a:tc>
                <a:tc>
                  <a:txBody>
                    <a:bodyPr>
                      <a:noAutofit/>
                    </a:bodyPr>
                    <a:lstStyle/>
                    <a:p>
                      <a:pPr indent="0" lvl="0" marL="0" rtl="0" algn="l">
                        <a:spcBef>
                          <a:spcPts val="0"/>
                        </a:spcBef>
                        <a:spcAft>
                          <a:spcPts val="0"/>
                        </a:spcAft>
                        <a:buNone/>
                      </a:pPr>
                      <a:r>
                        <a:rPr lang="en-US"/>
                        <a:t>Hours/Person</a:t>
                      </a:r>
                      <a:endParaRPr/>
                    </a:p>
                  </a:txBody>
                  <a:tcPr marT="91425" marB="91425" marR="91425" marL="91425"/>
                </a:tc>
              </a:tr>
              <a:tr h="381000">
                <a:tc>
                  <a:txBody>
                    <a:bodyPr>
                      <a:noAutofit/>
                    </a:bodyPr>
                    <a:lstStyle/>
                    <a:p>
                      <a:pPr indent="0" lvl="0" marL="0" rtl="0" algn="l">
                        <a:spcBef>
                          <a:spcPts val="0"/>
                        </a:spcBef>
                        <a:spcAft>
                          <a:spcPts val="0"/>
                        </a:spcAft>
                        <a:buNone/>
                      </a:pPr>
                      <a:r>
                        <a:rPr lang="en-US"/>
                        <a:t>Feasibility Study</a:t>
                      </a:r>
                      <a:endParaRPr/>
                    </a:p>
                  </a:txBody>
                  <a:tcPr marT="91425" marB="91425" marR="91425" marL="91425"/>
                </a:tc>
                <a:tc>
                  <a:txBody>
                    <a:bodyPr>
                      <a:noAutofit/>
                    </a:bodyPr>
                    <a:lstStyle/>
                    <a:p>
                      <a:pPr indent="0" lvl="0" marL="0" rtl="0" algn="l">
                        <a:spcBef>
                          <a:spcPts val="0"/>
                        </a:spcBef>
                        <a:spcAft>
                          <a:spcPts val="0"/>
                        </a:spcAft>
                        <a:buNone/>
                      </a:pPr>
                      <a:r>
                        <a:rPr lang="en-US"/>
                        <a:t>10</a:t>
                      </a:r>
                      <a:endParaRPr/>
                    </a:p>
                  </a:txBody>
                  <a:tcPr marT="91425" marB="91425" marR="91425" marL="91425"/>
                </a:tc>
              </a:tr>
              <a:tr h="381000">
                <a:tc>
                  <a:txBody>
                    <a:bodyPr>
                      <a:noAutofit/>
                    </a:bodyPr>
                    <a:lstStyle/>
                    <a:p>
                      <a:pPr indent="0" lvl="0" marL="0" rtl="0" algn="l">
                        <a:spcBef>
                          <a:spcPts val="0"/>
                        </a:spcBef>
                        <a:spcAft>
                          <a:spcPts val="0"/>
                        </a:spcAft>
                        <a:buNone/>
                      </a:pPr>
                      <a:r>
                        <a:rPr lang="en-US"/>
                        <a:t>Literature Survey</a:t>
                      </a:r>
                      <a:endParaRPr/>
                    </a:p>
                  </a:txBody>
                  <a:tcPr marT="91425" marB="91425" marR="91425" marL="91425"/>
                </a:tc>
                <a:tc>
                  <a:txBody>
                    <a:bodyPr>
                      <a:noAutofit/>
                    </a:bodyPr>
                    <a:lstStyle/>
                    <a:p>
                      <a:pPr indent="0" lvl="0" marL="0" rtl="0" algn="l">
                        <a:spcBef>
                          <a:spcPts val="0"/>
                        </a:spcBef>
                        <a:spcAft>
                          <a:spcPts val="0"/>
                        </a:spcAft>
                        <a:buNone/>
                      </a:pPr>
                      <a:r>
                        <a:rPr lang="en-US"/>
                        <a:t>12</a:t>
                      </a:r>
                      <a:endParaRPr/>
                    </a:p>
                  </a:txBody>
                  <a:tcPr marT="91425" marB="91425" marR="91425" marL="91425"/>
                </a:tc>
              </a:tr>
              <a:tr h="381000">
                <a:tc>
                  <a:txBody>
                    <a:bodyPr>
                      <a:noAutofit/>
                    </a:bodyPr>
                    <a:lstStyle/>
                    <a:p>
                      <a:pPr indent="0" lvl="0" marL="0" rtl="0" algn="l">
                        <a:spcBef>
                          <a:spcPts val="0"/>
                        </a:spcBef>
                        <a:spcAft>
                          <a:spcPts val="0"/>
                        </a:spcAft>
                        <a:buNone/>
                      </a:pPr>
                      <a:r>
                        <a:rPr lang="en-US"/>
                        <a:t>Requirement Specification</a:t>
                      </a:r>
                      <a:endParaRPr/>
                    </a:p>
                  </a:txBody>
                  <a:tcPr marT="91425" marB="91425" marR="91425" marL="91425"/>
                </a:tc>
                <a:tc>
                  <a:txBody>
                    <a:bodyPr>
                      <a:noAutofit/>
                    </a:bodyPr>
                    <a:lstStyle/>
                    <a:p>
                      <a:pPr indent="0" lvl="0" marL="0" rtl="0" algn="l">
                        <a:spcBef>
                          <a:spcPts val="0"/>
                        </a:spcBef>
                        <a:spcAft>
                          <a:spcPts val="0"/>
                        </a:spcAft>
                        <a:buNone/>
                      </a:pPr>
                      <a:r>
                        <a:rPr lang="en-US"/>
                        <a:t>10</a:t>
                      </a:r>
                      <a:endParaRPr/>
                    </a:p>
                  </a:txBody>
                  <a:tcPr marT="91425" marB="91425" marR="91425" marL="91425"/>
                </a:tc>
              </a:tr>
              <a:tr h="381000">
                <a:tc>
                  <a:txBody>
                    <a:bodyPr>
                      <a:noAutofit/>
                    </a:bodyPr>
                    <a:lstStyle/>
                    <a:p>
                      <a:pPr indent="0" lvl="0" marL="0" rtl="0" algn="l">
                        <a:spcBef>
                          <a:spcPts val="0"/>
                        </a:spcBef>
                        <a:spcAft>
                          <a:spcPts val="0"/>
                        </a:spcAft>
                        <a:buNone/>
                      </a:pPr>
                      <a:r>
                        <a:rPr lang="en-US"/>
                        <a:t>High Level Design/Documentation</a:t>
                      </a:r>
                      <a:endParaRPr/>
                    </a:p>
                  </a:txBody>
                  <a:tcPr marT="91425" marB="91425" marR="91425" marL="91425"/>
                </a:tc>
                <a:tc>
                  <a:txBody>
                    <a:bodyPr>
                      <a:noAutofit/>
                    </a:bodyPr>
                    <a:lstStyle/>
                    <a:p>
                      <a:pPr indent="0" lvl="0" marL="0" rtl="0" algn="l">
                        <a:spcBef>
                          <a:spcPts val="0"/>
                        </a:spcBef>
                        <a:spcAft>
                          <a:spcPts val="0"/>
                        </a:spcAft>
                        <a:buNone/>
                      </a:pPr>
                      <a:r>
                        <a:rPr lang="en-US"/>
                        <a:t>8</a:t>
                      </a:r>
                      <a:endParaRPr/>
                    </a:p>
                  </a:txBody>
                  <a:tcPr marT="91425" marB="91425" marR="91425" marL="91425"/>
                </a:tc>
              </a:tr>
              <a:tr h="381000">
                <a:tc>
                  <a:txBody>
                    <a:bodyPr>
                      <a:noAutofit/>
                    </a:bodyPr>
                    <a:lstStyle/>
                    <a:p>
                      <a:pPr indent="0" lvl="0" marL="0" rtl="0" algn="l">
                        <a:spcBef>
                          <a:spcPts val="0"/>
                        </a:spcBef>
                        <a:spcAft>
                          <a:spcPts val="0"/>
                        </a:spcAft>
                        <a:buNone/>
                      </a:pPr>
                      <a:r>
                        <a:rPr lang="en-US"/>
                        <a:t>Coding and Implementation</a:t>
                      </a:r>
                      <a:endParaRPr/>
                    </a:p>
                  </a:txBody>
                  <a:tcPr marT="91425" marB="91425" marR="91425" marL="91425"/>
                </a:tc>
                <a:tc>
                  <a:txBody>
                    <a:bodyPr>
                      <a:noAutofit/>
                    </a:bodyPr>
                    <a:lstStyle/>
                    <a:p>
                      <a:pPr indent="0" lvl="0" marL="0" rtl="0" algn="l">
                        <a:spcBef>
                          <a:spcPts val="0"/>
                        </a:spcBef>
                        <a:spcAft>
                          <a:spcPts val="0"/>
                        </a:spcAft>
                        <a:buNone/>
                      </a:pPr>
                      <a:r>
                        <a:rPr lang="en-US"/>
                        <a:t>105</a:t>
                      </a:r>
                      <a:endParaRPr/>
                    </a:p>
                  </a:txBody>
                  <a:tcPr marT="91425" marB="91425" marR="91425" marL="91425"/>
                </a:tc>
              </a:tr>
              <a:tr h="381000">
                <a:tc>
                  <a:txBody>
                    <a:bodyPr>
                      <a:noAutofit/>
                    </a:bodyPr>
                    <a:lstStyle/>
                    <a:p>
                      <a:pPr indent="0" lvl="0" marL="0" rtl="0" algn="l">
                        <a:spcBef>
                          <a:spcPts val="0"/>
                        </a:spcBef>
                        <a:spcAft>
                          <a:spcPts val="0"/>
                        </a:spcAft>
                        <a:buNone/>
                      </a:pPr>
                      <a:r>
                        <a:rPr lang="en-US"/>
                        <a:t>Testing</a:t>
                      </a:r>
                      <a:endParaRPr/>
                    </a:p>
                  </a:txBody>
                  <a:tcPr marT="91425" marB="91425" marR="91425" marL="91425"/>
                </a:tc>
                <a:tc>
                  <a:txBody>
                    <a:bodyPr>
                      <a:noAutofit/>
                    </a:bodyPr>
                    <a:lstStyle/>
                    <a:p>
                      <a:pPr indent="0" lvl="0" marL="0" rtl="0" algn="l">
                        <a:spcBef>
                          <a:spcPts val="0"/>
                        </a:spcBef>
                        <a:spcAft>
                          <a:spcPts val="0"/>
                        </a:spcAft>
                        <a:buNone/>
                      </a:pPr>
                      <a:r>
                        <a:rPr lang="en-US"/>
                        <a:t>95</a:t>
                      </a:r>
                      <a:endParaRPr/>
                    </a:p>
                  </a:txBody>
                  <a:tcPr marT="91425" marB="91425" marR="91425" marL="91425"/>
                </a:tc>
              </a:tr>
              <a:tr h="381000">
                <a:tc>
                  <a:txBody>
                    <a:bodyPr>
                      <a:noAutofit/>
                    </a:bodyPr>
                    <a:lstStyle/>
                    <a:p>
                      <a:pPr indent="0" lvl="0" marL="0" rtl="0" algn="l">
                        <a:spcBef>
                          <a:spcPts val="0"/>
                        </a:spcBef>
                        <a:spcAft>
                          <a:spcPts val="0"/>
                        </a:spcAft>
                        <a:buNone/>
                      </a:pPr>
                      <a:r>
                        <a:rPr lang="en-US"/>
                        <a:t>Report Writing</a:t>
                      </a:r>
                      <a:endParaRPr/>
                    </a:p>
                  </a:txBody>
                  <a:tcPr marT="91425" marB="91425" marR="91425" marL="91425"/>
                </a:tc>
                <a:tc>
                  <a:txBody>
                    <a:bodyPr>
                      <a:noAutofit/>
                    </a:bodyPr>
                    <a:lstStyle/>
                    <a:p>
                      <a:pPr indent="0" lvl="0" marL="0" rtl="0" algn="l">
                        <a:spcBef>
                          <a:spcPts val="0"/>
                        </a:spcBef>
                        <a:spcAft>
                          <a:spcPts val="0"/>
                        </a:spcAft>
                        <a:buNone/>
                      </a:pPr>
                      <a:r>
                        <a:rPr lang="en-US"/>
                        <a:t>10</a:t>
                      </a:r>
                      <a:endParaRPr/>
                    </a:p>
                  </a:txBody>
                  <a:tcPr marT="91425" marB="91425" marR="91425" marL="91425"/>
                </a:tc>
              </a:tr>
              <a:tr h="381000">
                <a:tc>
                  <a:txBody>
                    <a:bodyPr>
                      <a:noAutofit/>
                    </a:bodyPr>
                    <a:lstStyle/>
                    <a:p>
                      <a:pPr indent="0" lvl="0" marL="0" rtl="0" algn="l">
                        <a:spcBef>
                          <a:spcPts val="0"/>
                        </a:spcBef>
                        <a:spcAft>
                          <a:spcPts val="0"/>
                        </a:spcAft>
                        <a:buNone/>
                      </a:pPr>
                      <a:r>
                        <a:rPr lang="en-US"/>
                        <a:t>Buffer for Risks</a:t>
                      </a:r>
                      <a:endParaRPr/>
                    </a:p>
                  </a:txBody>
                  <a:tcPr marT="91425" marB="91425" marR="91425" marL="91425"/>
                </a:tc>
                <a:tc>
                  <a:txBody>
                    <a:bodyPr>
                      <a:noAutofit/>
                    </a:bodyPr>
                    <a:lstStyle/>
                    <a:p>
                      <a:pPr indent="0" lvl="0" marL="0" rtl="0" algn="l">
                        <a:spcBef>
                          <a:spcPts val="0"/>
                        </a:spcBef>
                        <a:spcAft>
                          <a:spcPts val="0"/>
                        </a:spcAft>
                        <a:buNone/>
                      </a:pPr>
                      <a:r>
                        <a:rPr lang="en-US"/>
                        <a:t>6</a:t>
                      </a:r>
                      <a:endParaRPr/>
                    </a:p>
                  </a:txBody>
                  <a:tcPr marT="91425" marB="91425" marR="91425" marL="91425"/>
                </a:tc>
              </a:tr>
              <a:tr h="381000">
                <a:tc>
                  <a:txBody>
                    <a:bodyPr>
                      <a:noAutofit/>
                    </a:bodyPr>
                    <a:lstStyle/>
                    <a:p>
                      <a:pPr indent="0" lvl="0" marL="0" rtl="0" algn="l">
                        <a:spcBef>
                          <a:spcPts val="0"/>
                        </a:spcBef>
                        <a:spcAft>
                          <a:spcPts val="0"/>
                        </a:spcAft>
                        <a:buNone/>
                      </a:pPr>
                      <a:r>
                        <a:rPr lang="en-US"/>
                        <a:t>Total</a:t>
                      </a:r>
                      <a:endParaRPr/>
                    </a:p>
                  </a:txBody>
                  <a:tcPr marT="91425" marB="91425" marR="91425" marL="91425"/>
                </a:tc>
                <a:tc>
                  <a:txBody>
                    <a:bodyPr>
                      <a:noAutofit/>
                    </a:bodyPr>
                    <a:lstStyle/>
                    <a:p>
                      <a:pPr indent="0" lvl="0" marL="0" rtl="0" algn="l">
                        <a:spcBef>
                          <a:spcPts val="0"/>
                        </a:spcBef>
                        <a:spcAft>
                          <a:spcPts val="0"/>
                        </a:spcAft>
                        <a:buNone/>
                      </a:pPr>
                      <a:r>
                        <a:rPr lang="en-US"/>
                        <a:t>256</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rgbClr val="FF0000"/>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46" name="Google Shape;146;p18"/>
          <p:cNvSpPr txBox="1"/>
          <p:nvPr/>
        </p:nvSpPr>
        <p:spPr>
          <a:xfrm>
            <a:off x="96100" y="1932075"/>
            <a:ext cx="7220100" cy="512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900">
                <a:solidFill>
                  <a:srgbClr val="0000FF"/>
                </a:solidFill>
                <a:latin typeface="Trebuchet MS"/>
                <a:ea typeface="Trebuchet MS"/>
                <a:cs typeface="Trebuchet MS"/>
                <a:sym typeface="Trebuchet MS"/>
              </a:rPr>
              <a:t>[1] Catching the Long-Tail: Extracting Local News Events from Twitter; Puneet Agarwal, Rajgopal Vaithiyanathan, Saurabh Sharma and Gautam Shroff</a:t>
            </a:r>
            <a:endParaRPr sz="19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US" sz="1900">
                <a:solidFill>
                  <a:srgbClr val="0000FF"/>
                </a:solidFill>
                <a:latin typeface="Trebuchet MS"/>
                <a:ea typeface="Trebuchet MS"/>
                <a:cs typeface="Trebuchet MS"/>
                <a:sym typeface="Trebuchet MS"/>
              </a:rPr>
              <a:t>[2] Topic Extraction from News Archive Using TF*PDF Algorithm; Khoo Khyou Bun Mitsuru Ishizuka</a:t>
            </a:r>
            <a:endParaRPr sz="19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US" sz="1900">
                <a:solidFill>
                  <a:srgbClr val="0000FF"/>
                </a:solidFill>
                <a:latin typeface="Trebuchet MS"/>
                <a:ea typeface="Trebuchet MS"/>
                <a:cs typeface="Trebuchet MS"/>
                <a:sym typeface="Trebuchet MS"/>
              </a:rPr>
              <a:t>[3] </a:t>
            </a:r>
            <a:r>
              <a:rPr lang="en-US" sz="1900">
                <a:solidFill>
                  <a:srgbClr val="0000FF"/>
                </a:solidFill>
                <a:latin typeface="Trebuchet MS"/>
                <a:ea typeface="Trebuchet MS"/>
                <a:cs typeface="Trebuchet MS"/>
                <a:sym typeface="Trebuchet MS"/>
              </a:rPr>
              <a:t>A Survey of Techniques for Event Detection in Twitter; Farzindar Atefeh and Wael Khreich</a:t>
            </a:r>
            <a:endParaRPr sz="19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US" sz="1900">
                <a:solidFill>
                  <a:srgbClr val="0000FF"/>
                </a:solidFill>
                <a:latin typeface="Trebuchet MS"/>
                <a:ea typeface="Trebuchet MS"/>
                <a:cs typeface="Trebuchet MS"/>
                <a:sym typeface="Trebuchet MS"/>
              </a:rPr>
              <a:t>[4] Sentiment-Based Event Detection in Twitter; Georgios Paltoglou</a:t>
            </a:r>
            <a:endParaRPr sz="19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US" sz="1900">
                <a:solidFill>
                  <a:srgbClr val="0000FF"/>
                </a:solidFill>
                <a:latin typeface="Trebuchet MS"/>
                <a:ea typeface="Trebuchet MS"/>
                <a:cs typeface="Trebuchet MS"/>
                <a:sym typeface="Trebuchet MS"/>
              </a:rPr>
              <a:t>[5] Emerging Event Detection in Social Networks with Location Sensitivity; Unankard Sayan, Xue Li, and Mohamed A Sharaf</a:t>
            </a:r>
            <a:endParaRPr sz="19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US" sz="1900">
                <a:solidFill>
                  <a:srgbClr val="0000FF"/>
                </a:solidFill>
                <a:latin typeface="Trebuchet MS"/>
                <a:ea typeface="Trebuchet MS"/>
                <a:cs typeface="Trebuchet MS"/>
                <a:sym typeface="Trebuchet MS"/>
              </a:rPr>
              <a:t>[6] Predicting Crowd Behaviour with Big Public Data; N. Kallus</a:t>
            </a:r>
            <a:endParaRPr sz="19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US" sz="1900">
                <a:solidFill>
                  <a:srgbClr val="0000FF"/>
                </a:solidFill>
                <a:latin typeface="Trebuchet MS"/>
                <a:ea typeface="Trebuchet MS"/>
                <a:cs typeface="Trebuchet MS"/>
                <a:sym typeface="Trebuchet MS"/>
              </a:rPr>
              <a:t>[7] Event Detection in Social Media Data; Wenwen Dou, Xiaoyu Wang, William Ribarsky, Michelle Zhou</a:t>
            </a:r>
            <a:endParaRPr sz="1900">
              <a:solidFill>
                <a:srgbClr val="0000FF"/>
              </a:solidFill>
              <a:latin typeface="Trebuchet MS"/>
              <a:ea typeface="Trebuchet MS"/>
              <a:cs typeface="Trebuchet MS"/>
              <a:sym typeface="Trebuchet MS"/>
            </a:endParaRPr>
          </a:p>
        </p:txBody>
      </p:sp>
      <p:sp>
        <p:nvSpPr>
          <p:cNvPr id="147" name="Google Shape;147;p18"/>
          <p:cNvSpPr/>
          <p:nvPr/>
        </p:nvSpPr>
        <p:spPr>
          <a:xfrm>
            <a:off x="1524000" y="160470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p:nvPr/>
        </p:nvSpPr>
        <p:spPr>
          <a:xfrm>
            <a:off x="2847484"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 </a:t>
            </a:r>
            <a:endParaRPr/>
          </a:p>
        </p:txBody>
      </p:sp>
      <p:sp>
        <p:nvSpPr>
          <p:cNvPr id="33" name="Google Shape;33;p4"/>
          <p:cNvSpPr txBox="1"/>
          <p:nvPr/>
        </p:nvSpPr>
        <p:spPr>
          <a:xfrm>
            <a:off x="533400" y="1828800"/>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The problem:</a:t>
            </a:r>
            <a:endParaRPr sz="2400">
              <a:solidFill>
                <a:srgbClr val="0000FF"/>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News articles, social media posts and tweets are always haphazard and uncategorized.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There's no categorization of each tweet into certain trending topics.</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This often has users encountering a lot of tweets not relevant to their topic of interest</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Users can often learn about trending and emerging events via displayed topics that are being discussed amongst tweeple on the internet</a:t>
            </a:r>
            <a:endParaRPr sz="2400">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User Profile</a:t>
            </a:r>
            <a:endParaRPr/>
          </a:p>
        </p:txBody>
      </p:sp>
      <p:sp>
        <p:nvSpPr>
          <p:cNvPr id="40" name="Google Shape;40;p5"/>
          <p:cNvSpPr txBox="1"/>
          <p:nvPr/>
        </p:nvSpPr>
        <p:spPr>
          <a:xfrm>
            <a:off x="533400" y="1828800"/>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D</a:t>
            </a:r>
            <a:r>
              <a:rPr b="0" i="0" lang="en-US" sz="2400" u="none" cap="none" strike="noStrike">
                <a:solidFill>
                  <a:srgbClr val="0000FF"/>
                </a:solidFill>
                <a:latin typeface="Trebuchet MS"/>
                <a:ea typeface="Trebuchet MS"/>
                <a:cs typeface="Trebuchet MS"/>
                <a:sym typeface="Trebuchet MS"/>
              </a:rPr>
              <a:t>istinct users who are facing this problem:</a:t>
            </a:r>
            <a:endParaRPr b="0" i="0" sz="2400" u="none" cap="none" strike="noStrike">
              <a:solidFill>
                <a:srgbClr val="0000FF"/>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Twitter users</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Facebook users</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Instagram users</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InShorts users</a:t>
            </a:r>
            <a:endParaRPr sz="2400">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Other online news and article platforms</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6"/>
          <p:cNvSpPr txBox="1"/>
          <p:nvPr/>
        </p:nvSpPr>
        <p:spPr>
          <a:xfrm>
            <a:off x="255100" y="1350600"/>
            <a:ext cx="8889000" cy="836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000" u="sng">
                <a:solidFill>
                  <a:srgbClr val="0000FF"/>
                </a:solidFill>
                <a:latin typeface="Trebuchet MS"/>
                <a:ea typeface="Trebuchet MS"/>
                <a:cs typeface="Trebuchet MS"/>
                <a:sym typeface="Trebuchet MS"/>
              </a:rPr>
              <a:t>Usage</a:t>
            </a:r>
            <a:endParaRPr b="1" sz="2000" u="sng">
              <a:solidFill>
                <a:srgbClr val="0000FF"/>
              </a:solidFill>
              <a:latin typeface="Trebuchet MS"/>
              <a:ea typeface="Trebuchet MS"/>
              <a:cs typeface="Trebuchet MS"/>
              <a:sym typeface="Trebuchet MS"/>
            </a:endParaRPr>
          </a:p>
          <a:p>
            <a:pPr indent="0" lvl="0" marL="0" rtl="0" algn="just">
              <a:spcBef>
                <a:spcPts val="0"/>
              </a:spcBef>
              <a:spcAft>
                <a:spcPts val="0"/>
              </a:spcAft>
              <a:buNone/>
            </a:pPr>
            <a:r>
              <a:t/>
            </a:r>
            <a:endParaRPr b="1" sz="2000" u="sng">
              <a:solidFill>
                <a:srgbClr val="0000FF"/>
              </a:solidFill>
              <a:latin typeface="Trebuchet MS"/>
              <a:ea typeface="Trebuchet MS"/>
              <a:cs typeface="Trebuchet MS"/>
              <a:sym typeface="Trebuchet MS"/>
            </a:endParaRPr>
          </a:p>
          <a:p>
            <a:pPr indent="-355600" lvl="0" marL="457200" rtl="0" algn="just">
              <a:spcBef>
                <a:spcPts val="48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Disease Surveillance: Very early detection and prevention of emerging outbreaks(e.g. flu).</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Law Enforcement: Detection, prediction, and prevention of “hot-spots” of riots, protests, violent crime and terrorist activities.</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Disaster detection and management (e.g. earthquakes, hurricanes, floods, ...)</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Prediction of political events (e.g. election results)</a:t>
            </a:r>
            <a:endParaRPr sz="2000">
              <a:solidFill>
                <a:srgbClr val="0000FF"/>
              </a:solidFill>
              <a:latin typeface="Trebuchet MS"/>
              <a:ea typeface="Trebuchet MS"/>
              <a:cs typeface="Trebuchet MS"/>
              <a:sym typeface="Trebuchet MS"/>
            </a:endParaRPr>
          </a:p>
          <a:p>
            <a:pPr indent="-355600" lvl="0" marL="457200" rtl="0" algn="just">
              <a:spcBef>
                <a:spcPts val="0"/>
              </a:spcBef>
              <a:spcAft>
                <a:spcPts val="0"/>
              </a:spcAft>
              <a:buClr>
                <a:srgbClr val="0000FF"/>
              </a:buClr>
              <a:buSzPts val="2000"/>
              <a:buFont typeface="Trebuchet MS"/>
              <a:buAutoNum type="arabicPeriod"/>
            </a:pPr>
            <a:r>
              <a:rPr lang="en-US" sz="2000">
                <a:solidFill>
                  <a:srgbClr val="0000FF"/>
                </a:solidFill>
                <a:latin typeface="Trebuchet MS"/>
                <a:ea typeface="Trebuchet MS"/>
                <a:cs typeface="Trebuchet MS"/>
                <a:sym typeface="Trebuchet MS"/>
              </a:rPr>
              <a:t>Companies are increasingly using Twitter to advertise and recommend products, brands, and services; to build and maintain reputations; to analyze users’ sentiment regarding their products (or those of their competitors); to respond to customers’ complaints; and to improve decision making and business intelligence.</a:t>
            </a:r>
            <a:endParaRPr sz="2000">
              <a:solidFill>
                <a:srgbClr val="0000FF"/>
              </a:solidFill>
              <a:latin typeface="Trebuchet MS"/>
              <a:ea typeface="Trebuchet MS"/>
              <a:cs typeface="Trebuchet MS"/>
              <a:sym typeface="Trebuchet MS"/>
            </a:endParaRPr>
          </a:p>
          <a:p>
            <a:pPr indent="0" lvl="0" marL="0" rtl="0" algn="just">
              <a:spcBef>
                <a:spcPts val="480"/>
              </a:spcBef>
              <a:spcAft>
                <a:spcPts val="0"/>
              </a:spcAft>
              <a:buNone/>
            </a:pPr>
            <a:r>
              <a:t/>
            </a:r>
            <a:endParaRPr sz="2000">
              <a:solidFill>
                <a:srgbClr val="0000FF"/>
              </a:solidFill>
              <a:latin typeface="Trebuchet MS"/>
              <a:ea typeface="Trebuchet MS"/>
              <a:cs typeface="Trebuchet MS"/>
              <a:sym typeface="Trebuchet MS"/>
            </a:endParaRPr>
          </a:p>
          <a:p>
            <a:pPr indent="-23812" lvl="1" marL="989012" rtl="0" algn="just">
              <a:spcBef>
                <a:spcPts val="480"/>
              </a:spcBef>
              <a:spcAft>
                <a:spcPts val="0"/>
              </a:spcAft>
              <a:buNone/>
            </a:pPr>
            <a:r>
              <a:t/>
            </a:r>
            <a:endParaRPr sz="2000">
              <a:solidFill>
                <a:srgbClr val="0000FF"/>
              </a:solidFill>
              <a:latin typeface="Trebuchet MS"/>
              <a:ea typeface="Trebuchet MS"/>
              <a:cs typeface="Trebuchet MS"/>
              <a:sym typeface="Trebuchet MS"/>
            </a:endParaRPr>
          </a:p>
          <a:p>
            <a:pPr indent="-342900" lvl="0" marL="34290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7"/>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7"/>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
        <p:nvSpPr>
          <p:cNvPr id="54" name="Google Shape;54;p7"/>
          <p:cNvSpPr txBox="1"/>
          <p:nvPr/>
        </p:nvSpPr>
        <p:spPr>
          <a:xfrm>
            <a:off x="533400" y="1828800"/>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P</a:t>
            </a:r>
            <a:r>
              <a:rPr b="0" i="0" lang="en-US" sz="2400" u="none" cap="none" strike="noStrike">
                <a:solidFill>
                  <a:srgbClr val="0000FF"/>
                </a:solidFill>
                <a:latin typeface="Trebuchet MS"/>
                <a:ea typeface="Trebuchet MS"/>
                <a:cs typeface="Trebuchet MS"/>
                <a:sym typeface="Trebuchet MS"/>
              </a:rPr>
              <a:t>apers/references</a:t>
            </a:r>
            <a:r>
              <a:rPr b="0" i="0" lang="en-US" sz="2400" u="none" cap="none" strike="noStrike">
                <a:solidFill>
                  <a:srgbClr val="0000FF"/>
                </a:solidFill>
                <a:latin typeface="Trebuchet MS"/>
                <a:ea typeface="Trebuchet MS"/>
                <a:cs typeface="Trebuchet MS"/>
                <a:sym typeface="Trebuchet MS"/>
              </a:rPr>
              <a:t> studied:</a:t>
            </a:r>
            <a:endParaRPr b="0" i="0" sz="2400" u="none" cap="none" strike="noStrike">
              <a:solidFill>
                <a:srgbClr val="0000FF"/>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Catching the Long-Tail: Extracting Local News Events from Twitter</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Topic Extraction from News Archive Using TF*PDF Algorithm</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A Survey of Techniques for Event Detection in Twitter</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Sentiment-Based Event Detection in Twitter</a:t>
            </a:r>
            <a:endParaRPr sz="2400">
              <a:solidFill>
                <a:srgbClr val="0000FF"/>
              </a:solidFill>
              <a:latin typeface="Trebuchet MS"/>
              <a:ea typeface="Trebuchet MS"/>
              <a:cs typeface="Trebuchet MS"/>
              <a:sym typeface="Trebuchet MS"/>
            </a:endParaRPr>
          </a:p>
        </p:txBody>
      </p:sp>
      <p:sp>
        <p:nvSpPr>
          <p:cNvPr id="55" name="Google Shape;55;p7"/>
          <p:cNvSpPr txBox="1"/>
          <p:nvPr/>
        </p:nvSpPr>
        <p:spPr>
          <a:xfrm>
            <a:off x="780350" y="2581125"/>
            <a:ext cx="73353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
        <p:nvSpPr>
          <p:cNvPr id="63" name="Google Shape;63;p8"/>
          <p:cNvSpPr txBox="1"/>
          <p:nvPr/>
        </p:nvSpPr>
        <p:spPr>
          <a:xfrm>
            <a:off x="533400" y="1752600"/>
            <a:ext cx="84582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Catching the Long-Tail: Extracting Local News Events from Twitter [1]</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FF"/>
              </a:buClr>
              <a:buSzPts val="2400"/>
              <a:buFont typeface="Trebuchet MS"/>
              <a:buNone/>
            </a:pPr>
            <a:r>
              <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To detect the messages that report occurrence of an event, they have used a two step process. In the first step they reject tweets that follow a specific pattern using regular expressions, and the second step is supervised classification and boosting.</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For detection of relevant tweets, the approach using supervised classification of individual tweets is able to catch the sparsely reported events in the ‘long-tail’.</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Improvised standard NLP techniques are also used so that they work on the informal language often used in Twitter</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FF"/>
              </a:buClr>
              <a:buSzPts val="2400"/>
              <a:buFont typeface="Trebuchet MS"/>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
        <p:nvSpPr>
          <p:cNvPr id="64" name="Google Shape;64;p8"/>
          <p:cNvSpPr txBox="1"/>
          <p:nvPr/>
        </p:nvSpPr>
        <p:spPr>
          <a:xfrm>
            <a:off x="780350" y="2657325"/>
            <a:ext cx="73353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9"/>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9"/>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
        <p:nvSpPr>
          <p:cNvPr id="72" name="Google Shape;72;p9"/>
          <p:cNvSpPr txBox="1"/>
          <p:nvPr/>
        </p:nvSpPr>
        <p:spPr>
          <a:xfrm>
            <a:off x="0" y="1720950"/>
            <a:ext cx="7545900" cy="6111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400"/>
              <a:buFont typeface="Trebuchet MS"/>
              <a:buNone/>
            </a:pPr>
            <a:r>
              <a:rPr lang="en-US" sz="2200">
                <a:solidFill>
                  <a:srgbClr val="0000FF"/>
                </a:solidFill>
                <a:latin typeface="Trebuchet MS"/>
                <a:ea typeface="Trebuchet MS"/>
                <a:cs typeface="Trebuchet MS"/>
                <a:sym typeface="Trebuchet MS"/>
              </a:rPr>
              <a:t>Topic Extraction from News Archive Using</a:t>
            </a:r>
            <a:r>
              <a:rPr lang="en-US" sz="2200">
                <a:solidFill>
                  <a:srgbClr val="0000FF"/>
                </a:solidFill>
                <a:latin typeface="Trebuchet MS"/>
                <a:ea typeface="Trebuchet MS"/>
                <a:cs typeface="Trebuchet MS"/>
                <a:sym typeface="Trebuchet MS"/>
              </a:rPr>
              <a:t> TF*PDF Algorithm [2]</a:t>
            </a:r>
            <a:endParaRPr sz="22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FF"/>
              </a:buClr>
              <a:buSzPts val="2400"/>
              <a:buFont typeface="Trebuchet MS"/>
              <a:buNone/>
            </a:pPr>
            <a:r>
              <a:t/>
            </a:r>
            <a:endParaRPr sz="22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lang="en-US" sz="2200">
                <a:solidFill>
                  <a:srgbClr val="0000FF"/>
                </a:solidFill>
                <a:latin typeface="Trebuchet MS"/>
                <a:ea typeface="Trebuchet MS"/>
                <a:cs typeface="Trebuchet MS"/>
                <a:sym typeface="Trebuchet MS"/>
              </a:rPr>
              <a:t>Uses the novel TF*PDF algorithm to recognize the terms that try to explain the main topics. These would be the terms that appear frequently in many documents from many newswire sources concurrently. TF*PDF algorithm is designed in a way that it would assign heavy term weight to these kind of terms and thus reveal the main topics. TF*PDF algorithm performs well in extracting the terms explaining the main topics, by taking advantage on the concept that whenever there is a hot topic on air, the terms that explain the hot topics will appear frequently in many documents from multiple newswire sources.</a:t>
            </a:r>
            <a:endParaRPr sz="2200">
              <a:solidFill>
                <a:srgbClr val="0000FF"/>
              </a:solidFill>
              <a:latin typeface="Trebuchet MS"/>
              <a:ea typeface="Trebuchet MS"/>
              <a:cs typeface="Trebuchet MS"/>
              <a:sym typeface="Trebuchet MS"/>
            </a:endParaRPr>
          </a:p>
        </p:txBody>
      </p:sp>
      <p:sp>
        <p:nvSpPr>
          <p:cNvPr id="73" name="Google Shape;73;p9"/>
          <p:cNvSpPr txBox="1"/>
          <p:nvPr/>
        </p:nvSpPr>
        <p:spPr>
          <a:xfrm>
            <a:off x="524900" y="1983600"/>
            <a:ext cx="73353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0"/>
          <p:cNvSpPr txBox="1"/>
          <p:nvPr/>
        </p:nvSpPr>
        <p:spPr>
          <a:xfrm>
            <a:off x="275700" y="1671425"/>
            <a:ext cx="7347300" cy="40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200">
                <a:solidFill>
                  <a:srgbClr val="0000FF"/>
                </a:solidFill>
                <a:latin typeface="Trebuchet MS"/>
                <a:ea typeface="Trebuchet MS"/>
                <a:cs typeface="Trebuchet MS"/>
                <a:sym typeface="Trebuchet MS"/>
              </a:rPr>
              <a:t>A SURVEY OF TECHNIQUES FOR EVENT DETECTION IN TWITTER [3]</a:t>
            </a:r>
            <a:endParaRPr sz="2200">
              <a:solidFill>
                <a:srgbClr val="0000F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200">
                <a:solidFill>
                  <a:srgbClr val="0000FF"/>
                </a:solidFill>
                <a:latin typeface="Trebuchet MS"/>
                <a:ea typeface="Trebuchet MS"/>
                <a:cs typeface="Trebuchet MS"/>
                <a:sym typeface="Trebuchet MS"/>
              </a:rPr>
              <a:t>This paper discusses event detection techniques unique to Twitter data and classifies it according to event type, detection task, and detection method. It also includes a brief description of event detection as applicable to traditional media outlets in which some of them have been adapted to suit Twitter data. This is further classified into detection based on document or temporal features. For Twitter data specifically, unsupervised and supervised detection approaches have been elaborated upon, along with an explanation of sub-classification based on event type and detection methods.</a:t>
            </a:r>
            <a:endParaRPr sz="2200">
              <a:solidFill>
                <a:srgbClr val="0000FF"/>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200">
              <a:solidFill>
                <a:srgbClr val="0000FF"/>
              </a:solidFill>
              <a:latin typeface="Trebuchet MS"/>
              <a:ea typeface="Trebuchet MS"/>
              <a:cs typeface="Trebuchet MS"/>
              <a:sym typeface="Trebuchet MS"/>
            </a:endParaRPr>
          </a:p>
        </p:txBody>
      </p:sp>
      <p:sp>
        <p:nvSpPr>
          <p:cNvPr id="80" name="Google Shape;80;p10"/>
          <p:cNvSpPr txBox="1"/>
          <p:nvPr/>
        </p:nvSpPr>
        <p:spPr>
          <a:xfrm>
            <a:off x="5806900" y="1137125"/>
            <a:ext cx="32511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
        <p:nvSpPr>
          <p:cNvPr id="82" name="Google Shape;82;p10"/>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1"/>
          <p:cNvSpPr txBox="1"/>
          <p:nvPr/>
        </p:nvSpPr>
        <p:spPr>
          <a:xfrm>
            <a:off x="6392775" y="1102800"/>
            <a:ext cx="2682300" cy="516900"/>
          </a:xfrm>
          <a:prstGeom prst="rect">
            <a:avLst/>
          </a:prstGeom>
          <a:noFill/>
          <a:ln>
            <a:noFill/>
          </a:ln>
        </p:spPr>
        <p:txBody>
          <a:bodyPr anchorCtr="0" anchor="t" bIns="91425" lIns="91425" spcFirstLastPara="1" rIns="91425" wrap="square" tIns="91425">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Literature Survey</a:t>
            </a:r>
            <a:endParaRPr>
              <a:solidFill>
                <a:schemeClr val="dk1"/>
              </a:solidFill>
            </a:endParaRPr>
          </a:p>
          <a:p>
            <a:pPr indent="0" lvl="0" marL="0" rtl="0" algn="l">
              <a:spcBef>
                <a:spcPts val="0"/>
              </a:spcBef>
              <a:spcAft>
                <a:spcPts val="0"/>
              </a:spcAft>
              <a:buNone/>
            </a:pPr>
            <a:r>
              <a:t/>
            </a:r>
            <a:endParaRPr/>
          </a:p>
        </p:txBody>
      </p:sp>
      <p:sp>
        <p:nvSpPr>
          <p:cNvPr id="89" name="Google Shape;89;p11"/>
          <p:cNvSpPr txBox="1"/>
          <p:nvPr/>
        </p:nvSpPr>
        <p:spPr>
          <a:xfrm>
            <a:off x="120650" y="1619700"/>
            <a:ext cx="7150800" cy="5824200"/>
          </a:xfrm>
          <a:prstGeom prst="rect">
            <a:avLst/>
          </a:prstGeom>
          <a:noFill/>
          <a:ln>
            <a:noFill/>
          </a:ln>
        </p:spPr>
        <p:txBody>
          <a:bodyPr anchorCtr="0" anchor="t" bIns="91425" lIns="91425" spcFirstLastPara="1" rIns="91425" wrap="square" tIns="91425">
            <a:noAutofit/>
          </a:bodyPr>
          <a:lstStyle/>
          <a:p>
            <a:pPr indent="0" lvl="0" marL="0" rtl="0" algn="just">
              <a:spcBef>
                <a:spcPts val="480"/>
              </a:spcBef>
              <a:spcAft>
                <a:spcPts val="0"/>
              </a:spcAft>
              <a:buNone/>
            </a:pPr>
            <a:r>
              <a:rPr lang="en-US" sz="2400">
                <a:solidFill>
                  <a:srgbClr val="0000FF"/>
                </a:solidFill>
                <a:latin typeface="Trebuchet MS"/>
                <a:ea typeface="Trebuchet MS"/>
                <a:cs typeface="Trebuchet MS"/>
                <a:sym typeface="Trebuchet MS"/>
              </a:rPr>
              <a:t>Sentiment-Based Event Detection in Twitter [4]</a:t>
            </a:r>
            <a:endParaRPr sz="2400">
              <a:solidFill>
                <a:srgbClr val="0000FF"/>
              </a:solidFill>
              <a:latin typeface="Trebuchet MS"/>
              <a:ea typeface="Trebuchet MS"/>
              <a:cs typeface="Trebuchet MS"/>
              <a:sym typeface="Trebuchet MS"/>
            </a:endParaRPr>
          </a:p>
          <a:p>
            <a:pPr indent="-381000" lvl="0" marL="457200" rtl="0" algn="just">
              <a:spcBef>
                <a:spcPts val="48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This article aims to determine whether sentiment analysis can be used as a method to detect significant events occurring around the world.</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Most methods for event detection concentrate solely on the increasing frequency of terms used in social media in event detection.</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The results, the paper observes, tell us that sentiment-based solutions produce comparable performance with frequency-based approaches and are more effective in detecting them within a 1-day period.</a:t>
            </a:r>
            <a:endParaRPr sz="2200">
              <a:solidFill>
                <a:srgbClr val="0000F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90" name="Google Shape;90;p11"/>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