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0: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1" name="Google Shape;91;p10: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 name="Google Shape;3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3" name="Google Shape;43;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 name="Google Shape;50;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6: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9: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9: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3"/>
          <p:cNvSpPr/>
          <p:nvPr/>
        </p:nvSpPr>
        <p:spPr>
          <a:xfrm>
            <a:off x="255525" y="1861894"/>
            <a:ext cx="589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Trebuchet MS"/>
                <a:ea typeface="Trebuchet MS"/>
                <a:cs typeface="Trebuchet MS"/>
                <a:sym typeface="Trebuchet MS"/>
              </a:rPr>
              <a:t>Project Progress Review #2</a:t>
            </a:r>
            <a:endParaRPr b="0" i="0" sz="36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Trebuchet MS"/>
                <a:ea typeface="Trebuchet MS"/>
                <a:cs typeface="Trebuchet MS"/>
                <a:sym typeface="Trebuchet MS"/>
              </a:rPr>
              <a:t>(Customer Requirement Specifications)</a:t>
            </a:r>
            <a:endParaRPr b="0" i="0" sz="2500" u="none" cap="none" strike="noStrike">
              <a:solidFill>
                <a:srgbClr val="FF0000"/>
              </a:solidFill>
              <a:latin typeface="Trebuchet MS"/>
              <a:ea typeface="Trebuchet MS"/>
              <a:cs typeface="Trebuchet MS"/>
              <a:sym typeface="Trebuchet MS"/>
            </a:endParaRPr>
          </a:p>
        </p:txBody>
      </p:sp>
      <p:sp>
        <p:nvSpPr>
          <p:cNvPr id="26" name="Google Shape;26;p3"/>
          <p:cNvSpPr txBox="1"/>
          <p:nvPr/>
        </p:nvSpPr>
        <p:spPr>
          <a:xfrm>
            <a:off x="411400" y="4261892"/>
            <a:ext cx="8458200" cy="23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FF"/>
                </a:solidFill>
                <a:latin typeface="Trebuchet MS"/>
                <a:ea typeface="Trebuchet MS"/>
                <a:cs typeface="Trebuchet MS"/>
                <a:sym typeface="Trebuchet MS"/>
              </a:rPr>
              <a:t>Project Title</a:t>
            </a:r>
            <a:r>
              <a:rPr b="1" lang="en-US" sz="2000">
                <a:solidFill>
                  <a:srgbClr val="0000FF"/>
                </a:solidFill>
                <a:latin typeface="Trebuchet MS"/>
                <a:ea typeface="Trebuchet MS"/>
                <a:cs typeface="Trebuchet MS"/>
                <a:sym typeface="Trebuchet MS"/>
              </a:rPr>
              <a:t>:</a:t>
            </a:r>
            <a:r>
              <a:rPr lang="en-US" sz="2000">
                <a:solidFill>
                  <a:srgbClr val="0000FF"/>
                </a:solidFill>
                <a:latin typeface="Trebuchet MS"/>
                <a:ea typeface="Trebuchet MS"/>
                <a:cs typeface="Trebuchet MS"/>
                <a:sym typeface="Trebuchet MS"/>
              </a:rPr>
              <a:t> </a:t>
            </a:r>
            <a:r>
              <a:rPr lang="en-US" sz="2000">
                <a:solidFill>
                  <a:srgbClr val="0000FF"/>
                </a:solidFill>
                <a:highlight>
                  <a:schemeClr val="lt1"/>
                </a:highlight>
                <a:latin typeface="Trebuchet MS"/>
                <a:ea typeface="Trebuchet MS"/>
                <a:cs typeface="Trebuchet MS"/>
                <a:sym typeface="Trebuchet MS"/>
              </a:rPr>
              <a:t>Detection of Events and Emerging Themes</a:t>
            </a:r>
            <a:endParaRPr sz="2000">
              <a:solidFill>
                <a:srgbClr val="0000FF"/>
              </a:solidFill>
              <a:highlight>
                <a:schemeClr val="lt1"/>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00FF"/>
                </a:solidFill>
                <a:highlight>
                  <a:schemeClr val="lt1"/>
                </a:highlight>
                <a:latin typeface="Trebuchet MS"/>
                <a:ea typeface="Trebuchet MS"/>
                <a:cs typeface="Trebuchet MS"/>
                <a:sym typeface="Trebuchet MS"/>
              </a:rPr>
              <a:t>from Social Media Streams</a:t>
            </a:r>
            <a:endParaRPr sz="2000">
              <a:solidFill>
                <a:srgbClr val="0000FF"/>
              </a:solidFill>
              <a:highlight>
                <a:schemeClr val="lt1"/>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rgbClr val="0000FF"/>
                </a:solidFill>
                <a:latin typeface="Trebuchet MS"/>
                <a:ea typeface="Trebuchet MS"/>
                <a:cs typeface="Trebuchet MS"/>
                <a:sym typeface="Trebuchet MS"/>
              </a:rPr>
              <a:t>Project ID</a:t>
            </a:r>
            <a:r>
              <a:rPr i="0" lang="en-US" sz="2000" u="none" cap="none" strike="noStrike">
                <a:solidFill>
                  <a:srgbClr val="0000FF"/>
                </a:solidFill>
                <a:latin typeface="Trebuchet MS"/>
                <a:ea typeface="Trebuchet MS"/>
                <a:cs typeface="Trebuchet MS"/>
                <a:sym typeface="Trebuchet MS"/>
              </a:rPr>
              <a:t>:  </a:t>
            </a:r>
            <a:r>
              <a:rPr lang="en-US" sz="2000">
                <a:solidFill>
                  <a:srgbClr val="0000FF"/>
                </a:solidFill>
                <a:latin typeface="Trebuchet MS"/>
                <a:ea typeface="Trebuchet MS"/>
                <a:cs typeface="Trebuchet MS"/>
                <a:sym typeface="Trebuchet MS"/>
              </a:rPr>
              <a:t>PW19COP01</a:t>
            </a:r>
            <a:r>
              <a:rPr i="0" lang="en-US" sz="2000" u="none" cap="none" strike="noStrike">
                <a:solidFill>
                  <a:srgbClr val="0000FF"/>
                </a:solidFill>
                <a:latin typeface="Trebuchet MS"/>
                <a:ea typeface="Trebuchet MS"/>
                <a:cs typeface="Trebuchet MS"/>
                <a:sym typeface="Trebuchet MS"/>
              </a:rPr>
              <a:t>    </a:t>
            </a:r>
            <a:endParaRPr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FF"/>
                </a:solidFill>
                <a:latin typeface="Trebuchet MS"/>
                <a:ea typeface="Trebuchet MS"/>
                <a:cs typeface="Trebuchet MS"/>
                <a:sym typeface="Trebuchet MS"/>
              </a:rPr>
              <a:t>Project Guide</a:t>
            </a:r>
            <a:r>
              <a:rPr i="0" lang="en-US" sz="2000" u="none" cap="none" strike="noStrike">
                <a:solidFill>
                  <a:srgbClr val="0000FF"/>
                </a:solidFill>
                <a:latin typeface="Trebuchet MS"/>
                <a:ea typeface="Trebuchet MS"/>
                <a:cs typeface="Trebuchet MS"/>
                <a:sym typeface="Trebuchet MS"/>
              </a:rPr>
              <a:t>: Prof C.O Prakash                  </a:t>
            </a:r>
            <a:endParaRPr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FF"/>
                </a:solidFill>
                <a:latin typeface="Trebuchet MS"/>
                <a:ea typeface="Trebuchet MS"/>
                <a:cs typeface="Trebuchet MS"/>
                <a:sym typeface="Trebuchet MS"/>
              </a:rPr>
              <a:t>Project Team </a:t>
            </a:r>
            <a:r>
              <a:rPr i="0" lang="en-US" sz="2000" u="none" cap="none" strike="noStrike">
                <a:solidFill>
                  <a:srgbClr val="0000FF"/>
                </a:solidFill>
                <a:latin typeface="Trebuchet MS"/>
                <a:ea typeface="Trebuchet MS"/>
                <a:cs typeface="Trebuchet MS"/>
                <a:sym typeface="Trebuchet MS"/>
              </a:rPr>
              <a:t>: 	Vaishna</a:t>
            </a:r>
            <a:r>
              <a:rPr lang="en-US" sz="2000">
                <a:solidFill>
                  <a:srgbClr val="0000FF"/>
                </a:solidFill>
                <a:latin typeface="Trebuchet MS"/>
                <a:ea typeface="Trebuchet MS"/>
                <a:cs typeface="Trebuchet MS"/>
                <a:sym typeface="Trebuchet MS"/>
              </a:rPr>
              <a:t>vi Rao (01FB15ECS334)</a:t>
            </a:r>
            <a:endParaRPr sz="2000">
              <a:solidFill>
                <a:srgbClr val="0000FF"/>
              </a:solidFill>
              <a:latin typeface="Trebuchet MS"/>
              <a:ea typeface="Trebuchet MS"/>
              <a:cs typeface="Trebuchet MS"/>
              <a:sym typeface="Trebuchet MS"/>
            </a:endParaRPr>
          </a:p>
          <a:p>
            <a:pPr indent="457200" lvl="0" marL="1371600" marR="0" rtl="0" algn="l">
              <a:lnSpc>
                <a:spcPct val="100000"/>
              </a:lnSpc>
              <a:spcBef>
                <a:spcPts val="0"/>
              </a:spcBef>
              <a:spcAft>
                <a:spcPts val="0"/>
              </a:spcAft>
              <a:buClr>
                <a:srgbClr val="000000"/>
              </a:buClr>
              <a:buSzPts val="2000"/>
              <a:buFont typeface="Arial"/>
              <a:buNone/>
            </a:pPr>
            <a:r>
              <a:rPr lang="en-US" sz="2000">
                <a:solidFill>
                  <a:srgbClr val="0000FF"/>
                </a:solidFill>
                <a:latin typeface="Trebuchet MS"/>
                <a:ea typeface="Trebuchet MS"/>
                <a:cs typeface="Trebuchet MS"/>
                <a:sym typeface="Trebuchet MS"/>
              </a:rPr>
              <a:t>Varsha R (01FB15ECS337)</a:t>
            </a:r>
            <a:endParaRPr sz="2000">
              <a:solidFill>
                <a:srgbClr val="0000FF"/>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000">
                <a:solidFill>
                  <a:srgbClr val="0000FF"/>
                </a:solidFill>
                <a:latin typeface="Trebuchet MS"/>
                <a:ea typeface="Trebuchet MS"/>
                <a:cs typeface="Trebuchet MS"/>
                <a:sym typeface="Trebuchet MS"/>
              </a:rPr>
              <a:t>Team name</a:t>
            </a:r>
            <a:r>
              <a:rPr lang="en-US" sz="2000">
                <a:solidFill>
                  <a:srgbClr val="0000FF"/>
                </a:solidFill>
                <a:latin typeface="Trebuchet MS"/>
                <a:ea typeface="Trebuchet MS"/>
                <a:cs typeface="Trebuchet MS"/>
                <a:sym typeface="Trebuchet MS"/>
              </a:rPr>
              <a:t>:	PES_334_337_000</a:t>
            </a:r>
            <a:endParaRPr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p:nvPr/>
        </p:nvSpPr>
        <p:spPr>
          <a:xfrm>
            <a:off x="2847483" y="3352800"/>
            <a:ext cx="292405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Abstract and Scope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micro-blogging platform, Twitter, has opened people up to an entirely new world of information-gathering and news-sharing, including but not limited to detailing everyday events and activities of the users, the “Tweeple”.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These Tweets are, for the most part, uncategorised and lack relevance because of this. Hashtags used and made up by the tweeple are the only forms of categorisation available right now.</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Detecting events and trending topics from these hashtags in a way so as to make a user’s feed more enriching and optimal is the primary goal of this project.</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holistic comparison of the different methods in which to detect these events and trending topics is also included in the ambit of this project.</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5"/>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Further Literature Survey</a:t>
            </a:r>
            <a:endParaRPr b="0" i="0" sz="1400" u="none" cap="none" strike="noStrike">
              <a:solidFill>
                <a:srgbClr val="000000"/>
              </a:solidFill>
              <a:latin typeface="Arial"/>
              <a:ea typeface="Arial"/>
              <a:cs typeface="Arial"/>
              <a:sym typeface="Arial"/>
            </a:endParaRPr>
          </a:p>
        </p:txBody>
      </p:sp>
      <p:sp>
        <p:nvSpPr>
          <p:cNvPr id="40" name="Google Shape;40;p5"/>
          <p:cNvSpPr txBox="1"/>
          <p:nvPr/>
        </p:nvSpPr>
        <p:spPr>
          <a:xfrm>
            <a:off x="0" y="1780175"/>
            <a:ext cx="7374600" cy="47244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1800"/>
              <a:buFont typeface="Arial"/>
              <a:buNone/>
            </a:pPr>
            <a:r>
              <a:rPr b="1" lang="en-US" sz="1800">
                <a:solidFill>
                  <a:srgbClr val="0033CC"/>
                </a:solidFill>
                <a:latin typeface="Trebuchet MS"/>
                <a:ea typeface="Trebuchet MS"/>
                <a:cs typeface="Trebuchet MS"/>
                <a:sym typeface="Trebuchet MS"/>
              </a:rPr>
              <a:t>Tweet Analysis for Real-Time Event Detection and Earthquake Reporting System Development</a:t>
            </a:r>
            <a:r>
              <a:rPr b="1" lang="en-US" sz="1800">
                <a:solidFill>
                  <a:srgbClr val="0033CC"/>
                </a:solidFill>
                <a:latin typeface="Trebuchet MS"/>
                <a:ea typeface="Trebuchet MS"/>
                <a:cs typeface="Trebuchet MS"/>
                <a:sym typeface="Trebuchet MS"/>
              </a:rPr>
              <a:t> </a:t>
            </a:r>
            <a:r>
              <a:rPr b="1" lang="en-US" sz="1800">
                <a:solidFill>
                  <a:srgbClr val="0033CC"/>
                </a:solidFill>
                <a:latin typeface="Trebuchet MS"/>
                <a:ea typeface="Trebuchet MS"/>
                <a:cs typeface="Trebuchet MS"/>
                <a:sym typeface="Trebuchet MS"/>
              </a:rPr>
              <a:t>Ekta, Paahuni Khandelwal, Priya Bundela, Richa Dewan</a:t>
            </a:r>
            <a:endParaRPr b="1"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This paper attempts to do an analysis/monitoring of tweets in order to be able to detect earthquakes in real time.</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The approach taken is one of the classification of tweets by putting them through a Naive Bayes classifier, based on features as keywords, sentiment, number of words, and context. Post this classification, a probabilistic value is associated with the tweets under consideration which signifies the occurrence or non-occurrence of the earthquake.</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The study hopes to further the results obtained to create an application to alert users of the disaster based on their geo-location.</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User Characteristics</a:t>
            </a:r>
            <a:endParaRPr b="0" i="0" sz="1400" u="none" cap="none" strike="noStrike">
              <a:solidFill>
                <a:srgbClr val="000000"/>
              </a:solidFill>
              <a:latin typeface="Arial"/>
              <a:ea typeface="Arial"/>
              <a:cs typeface="Arial"/>
              <a:sym typeface="Arial"/>
            </a:endParaRPr>
          </a:p>
        </p:txBody>
      </p:sp>
      <p:sp>
        <p:nvSpPr>
          <p:cNvPr id="47" name="Google Shape;47;p6"/>
          <p:cNvSpPr txBox="1"/>
          <p:nvPr/>
        </p:nvSpPr>
        <p:spPr>
          <a:xfrm>
            <a:off x="517000" y="2133600"/>
            <a:ext cx="7005600" cy="37332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haphazard nature of tweets can make a timeline quite messy.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Twitter also happens to be one of the most important sources of news for people where they hear or read about a particular event first.</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In the face of this, we propose a solution where the user’s timeline also reflects trending topics based on national emergency and other filters among other trending topics.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This not only pushes events of national importance to the top of the user’s timeline, it also filters out certain other trending topics that are given importance by media organisations in which the user might not be all that interested.</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7"/>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Dependencies / Assumptions / Risks</a:t>
            </a:r>
            <a:endParaRPr b="0" i="0" sz="1400" u="none" cap="none" strike="noStrike">
              <a:solidFill>
                <a:srgbClr val="000000"/>
              </a:solidFill>
              <a:latin typeface="Arial"/>
              <a:ea typeface="Arial"/>
              <a:cs typeface="Arial"/>
              <a:sym typeface="Arial"/>
            </a:endParaRPr>
          </a:p>
        </p:txBody>
      </p:sp>
      <p:sp>
        <p:nvSpPr>
          <p:cNvPr id="54" name="Google Shape;54;p7"/>
          <p:cNvSpPr txBox="1"/>
          <p:nvPr/>
        </p:nvSpPr>
        <p:spPr>
          <a:xfrm>
            <a:off x="0" y="1617750"/>
            <a:ext cx="7313400" cy="5240400"/>
          </a:xfrm>
          <a:prstGeom prst="rect">
            <a:avLst/>
          </a:prstGeom>
          <a:noFill/>
          <a:ln>
            <a:noFill/>
          </a:ln>
        </p:spPr>
        <p:txBody>
          <a:bodyPr anchorCtr="0" anchor="ctr" bIns="45700" lIns="91425" spcFirstLastPara="1" rIns="91425" wrap="square" tIns="45700">
            <a:noAutofit/>
          </a:bodyPr>
          <a:lstStyle/>
          <a:p>
            <a:pPr indent="-342900" lvl="0" marL="45720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Dependencies:</a:t>
            </a:r>
            <a:endParaRPr sz="1800">
              <a:solidFill>
                <a:srgbClr val="0033CC"/>
              </a:solidFill>
              <a:latin typeface="Trebuchet MS"/>
              <a:ea typeface="Trebuchet MS"/>
              <a:cs typeface="Trebuchet MS"/>
              <a:sym typeface="Trebuchet MS"/>
            </a:endParaRPr>
          </a:p>
          <a:p>
            <a:pPr indent="-342900" lvl="1" marL="9144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project will depend on the efficient functioning of Twitter minus any crashes on any given day to be able to conduct real time analysis smoothly in the long run.</a:t>
            </a:r>
            <a:endParaRPr sz="1800">
              <a:solidFill>
                <a:srgbClr val="0033CC"/>
              </a:solidFill>
              <a:latin typeface="Trebuchet MS"/>
              <a:ea typeface="Trebuchet MS"/>
              <a:cs typeface="Trebuchet MS"/>
              <a:sym typeface="Trebuchet MS"/>
            </a:endParaRPr>
          </a:p>
          <a:p>
            <a:pPr indent="-342900" lvl="1" marL="9144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proper, working internet connection that keeps the end user connected with their surroundings in order to access Twitter easily.</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Risks:</a:t>
            </a:r>
            <a:endParaRPr sz="1800">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Misinformation given by people is the biggest threat that the project faces.</a:t>
            </a:r>
            <a:endParaRPr sz="1800">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Additionally, false positives generated by the model can pose a problem that will cause confusion among the users.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Assumptions:</a:t>
            </a:r>
            <a:endParaRPr sz="1800">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Each Twitter user is assumed to be a sensor, that detects a target event and makes an observation. This observation is the actual tweet.</a:t>
            </a:r>
            <a:endParaRPr sz="1800">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tweets are given time values as well as a location (latitudinal and longitudinal coordinates).</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chemeClr val="dk1"/>
              </a:buClr>
              <a:buSzPts val="1100"/>
              <a:buFont typeface="Arial"/>
              <a:buNone/>
            </a:pPr>
            <a:r>
              <a:t/>
            </a:r>
            <a:endParaRPr b="0" i="0" sz="1400" u="none" cap="none" strike="noStrike">
              <a:solidFill>
                <a:srgbClr val="0033C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8"/>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8"/>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System Architecture</a:t>
            </a:r>
            <a:endParaRPr b="0" i="0" sz="1400" u="none" cap="none" strike="noStrike">
              <a:solidFill>
                <a:srgbClr val="000000"/>
              </a:solidFill>
              <a:latin typeface="Arial"/>
              <a:ea typeface="Arial"/>
              <a:cs typeface="Arial"/>
              <a:sym typeface="Arial"/>
            </a:endParaRPr>
          </a:p>
        </p:txBody>
      </p:sp>
      <p:sp>
        <p:nvSpPr>
          <p:cNvPr id="62" name="Google Shape;62;p8"/>
          <p:cNvSpPr txBox="1"/>
          <p:nvPr/>
        </p:nvSpPr>
        <p:spPr>
          <a:xfrm>
            <a:off x="155200" y="1736350"/>
            <a:ext cx="6624900" cy="44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0000FF"/>
                </a:solidFill>
                <a:latin typeface="Trebuchet MS"/>
                <a:ea typeface="Trebuchet MS"/>
                <a:cs typeface="Trebuchet MS"/>
                <a:sym typeface="Trebuchet MS"/>
              </a:rPr>
              <a:t>We plan to follow the MVC system architecture</a:t>
            </a:r>
            <a:endParaRPr sz="2000">
              <a:solidFill>
                <a:srgbClr val="0000FF"/>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00FF"/>
              </a:solidFill>
              <a:latin typeface="Trebuchet MS"/>
              <a:ea typeface="Trebuchet MS"/>
              <a:cs typeface="Trebuchet MS"/>
              <a:sym typeface="Trebuchet MS"/>
            </a:endParaRPr>
          </a:p>
          <a:p>
            <a:pPr indent="-355600" lvl="0" marL="457200" rtl="0" algn="l">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Model: we will have a business unit with basically our fixed twitter training data. The twitter live data fetched from the website will be our testing data, both stored in our database.</a:t>
            </a:r>
            <a:endParaRPr sz="2000">
              <a:solidFill>
                <a:srgbClr val="0000FF"/>
              </a:solidFill>
              <a:latin typeface="Trebuchet MS"/>
              <a:ea typeface="Trebuchet MS"/>
              <a:cs typeface="Trebuchet MS"/>
              <a:sym typeface="Trebuchet MS"/>
            </a:endParaRPr>
          </a:p>
          <a:p>
            <a:pPr indent="-355600" lvl="0" marL="457200" rtl="0" algn="l">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View: we do require a frontend view to display to the users. Although there isn’t much interaction with the interface, it is required to hide the implementation from the end user and for simple display of resultant tweets</a:t>
            </a:r>
            <a:endParaRPr sz="2000">
              <a:solidFill>
                <a:srgbClr val="0000FF"/>
              </a:solidFill>
              <a:latin typeface="Trebuchet MS"/>
              <a:ea typeface="Trebuchet MS"/>
              <a:cs typeface="Trebuchet MS"/>
              <a:sym typeface="Trebuchet MS"/>
            </a:endParaRPr>
          </a:p>
          <a:p>
            <a:pPr indent="-355600" lvl="0" marL="457200" rtl="0" algn="l">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Controller: since we have number of algorithms that     are being tested on the tweets, a voting mechanism is adopted at the backend and the best algorithm is chosen to display the outputs to the user interface.</a:t>
            </a:r>
            <a:endParaRPr sz="2000">
              <a:solidFill>
                <a:srgbClr val="0000FF"/>
              </a:solidFill>
              <a:latin typeface="Trebuchet MS"/>
              <a:ea typeface="Trebuchet MS"/>
              <a:cs typeface="Trebuchet MS"/>
              <a:sym typeface="Trebuchet MS"/>
            </a:endParaRPr>
          </a:p>
        </p:txBody>
      </p:sp>
      <p:pic>
        <p:nvPicPr>
          <p:cNvPr id="63" name="Google Shape;63;p8"/>
          <p:cNvPicPr preferRelativeResize="0"/>
          <p:nvPr/>
        </p:nvPicPr>
        <p:blipFill>
          <a:blip r:embed="rId3">
            <a:alphaModFix/>
          </a:blip>
          <a:stretch>
            <a:fillRect/>
          </a:stretch>
        </p:blipFill>
        <p:spPr>
          <a:xfrm>
            <a:off x="6576675" y="1663425"/>
            <a:ext cx="2643525" cy="394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Arial"/>
              <a:buNone/>
            </a:pPr>
            <a:r>
              <a:rPr b="0" i="0" lang="en-US" sz="2400" u="none" cap="none" strike="noStrike">
                <a:solidFill>
                  <a:srgbClr val="FF0000"/>
                </a:solidFill>
                <a:latin typeface="Trebuchet MS"/>
                <a:ea typeface="Trebuchet MS"/>
                <a:cs typeface="Trebuchet MS"/>
                <a:sym typeface="Trebuchet MS"/>
              </a:rPr>
              <a:t>UI/ Use Case</a:t>
            </a:r>
            <a:endParaRPr b="0" i="0" sz="1400" u="none" cap="none" strike="noStrike">
              <a:solidFill>
                <a:srgbClr val="000000"/>
              </a:solidFill>
              <a:latin typeface="Arial"/>
              <a:ea typeface="Arial"/>
              <a:cs typeface="Arial"/>
              <a:sym typeface="Arial"/>
            </a:endParaRPr>
          </a:p>
        </p:txBody>
      </p:sp>
      <p:pic>
        <p:nvPicPr>
          <p:cNvPr id="71" name="Google Shape;71;p9"/>
          <p:cNvPicPr preferRelativeResize="0"/>
          <p:nvPr/>
        </p:nvPicPr>
        <p:blipFill>
          <a:blip r:embed="rId3">
            <a:alphaModFix/>
          </a:blip>
          <a:stretch>
            <a:fillRect/>
          </a:stretch>
        </p:blipFill>
        <p:spPr>
          <a:xfrm>
            <a:off x="522325" y="1617750"/>
            <a:ext cx="6819782" cy="4935450"/>
          </a:xfrm>
          <a:prstGeom prst="rect">
            <a:avLst/>
          </a:prstGeom>
          <a:noFill/>
          <a:ln>
            <a:noFill/>
          </a:ln>
        </p:spPr>
      </p:pic>
      <p:cxnSp>
        <p:nvCxnSpPr>
          <p:cNvPr id="72" name="Google Shape;72;p9"/>
          <p:cNvCxnSpPr/>
          <p:nvPr/>
        </p:nvCxnSpPr>
        <p:spPr>
          <a:xfrm>
            <a:off x="3916525" y="3120225"/>
            <a:ext cx="32400" cy="177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10"/>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Modules</a:t>
            </a:r>
            <a:endParaRPr b="0" i="0" sz="1400" u="none" cap="none" strike="noStrike">
              <a:solidFill>
                <a:srgbClr val="000000"/>
              </a:solidFill>
              <a:latin typeface="Arial"/>
              <a:ea typeface="Arial"/>
              <a:cs typeface="Arial"/>
              <a:sym typeface="Arial"/>
            </a:endParaRPr>
          </a:p>
        </p:txBody>
      </p:sp>
      <p:sp>
        <p:nvSpPr>
          <p:cNvPr id="80" name="Google Shape;80;p10"/>
          <p:cNvSpPr txBox="1"/>
          <p:nvPr/>
        </p:nvSpPr>
        <p:spPr>
          <a:xfrm>
            <a:off x="249375" y="1784450"/>
            <a:ext cx="6904800" cy="4457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Tweets of that particular day will be displayed. This will be fetched directly from twitter.com from current ‘yyyy:mm:dd 00:00:00’ timestamp till the current time ‘yyyy:mm:dd hh:mm:ss’</a:t>
            </a:r>
            <a:endParaRPr sz="2000">
              <a:solidFill>
                <a:srgbClr val="0000FF"/>
              </a:solidFill>
              <a:latin typeface="Trebuchet MS"/>
              <a:ea typeface="Trebuchet MS"/>
              <a:cs typeface="Trebuchet MS"/>
              <a:sym typeface="Trebuchet MS"/>
            </a:endParaRPr>
          </a:p>
          <a:p>
            <a:pPr indent="-355600" lvl="0" marL="457200" rtl="0" algn="l">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on clicking on the trending topic, most relevant tweets from the residing country (India) with respect to natural disasters, health hazards (epidemic and breakouts), terror attacks and severe weather forecasts will be displayed. These will be the only 4 categories. </a:t>
            </a:r>
            <a:endParaRPr sz="2000">
              <a:solidFill>
                <a:srgbClr val="0000FF"/>
              </a:solidFill>
              <a:latin typeface="Trebuchet MS"/>
              <a:ea typeface="Trebuchet MS"/>
              <a:cs typeface="Trebuchet MS"/>
              <a:sym typeface="Trebuchet MS"/>
            </a:endParaRPr>
          </a:p>
          <a:p>
            <a:pPr indent="-355600" lvl="0" marL="457200" rtl="0" algn="l">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If no relevant trending tweets were found that belong to any of these categories, the tweets will be displayed as usual. </a:t>
            </a:r>
            <a:endParaRPr sz="2000">
              <a:solidFill>
                <a:srgbClr val="0000FF"/>
              </a:solidFill>
              <a:latin typeface="Trebuchet MS"/>
              <a:ea typeface="Trebuchet MS"/>
              <a:cs typeface="Trebuchet MS"/>
              <a:sym typeface="Trebuchet MS"/>
            </a:endParaRPr>
          </a:p>
          <a:p>
            <a:pPr indent="-355600" lvl="0" marL="457200" rtl="0" algn="l">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We will plan on adding a default sorting of the tweets based on the likes/shares of the tweets.</a:t>
            </a:r>
            <a:endParaRPr sz="2000">
              <a:solidFill>
                <a:srgbClr val="0000F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1"/>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1"/>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Used</a:t>
            </a:r>
            <a:endParaRPr b="0" i="0" sz="1400" u="none" cap="none" strike="noStrike">
              <a:solidFill>
                <a:srgbClr val="000000"/>
              </a:solidFill>
              <a:latin typeface="Arial"/>
              <a:ea typeface="Arial"/>
              <a:cs typeface="Arial"/>
              <a:sym typeface="Arial"/>
            </a:endParaRPr>
          </a:p>
        </p:txBody>
      </p:sp>
      <p:sp>
        <p:nvSpPr>
          <p:cNvPr id="88" name="Google Shape;88;p11"/>
          <p:cNvSpPr txBox="1"/>
          <p:nvPr/>
        </p:nvSpPr>
        <p:spPr>
          <a:xfrm>
            <a:off x="420850" y="1851550"/>
            <a:ext cx="6936000" cy="4675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Python - An easy to use language with built-in modules for any operation. All backend operations can be carried out easily</a:t>
            </a:r>
            <a:endParaRPr sz="2200">
              <a:solidFill>
                <a:srgbClr val="0000FF"/>
              </a:solidFill>
              <a:latin typeface="Trebuchet MS"/>
              <a:ea typeface="Trebuchet MS"/>
              <a:cs typeface="Trebuchet MS"/>
              <a:sym typeface="Trebuchet MS"/>
            </a:endParaRPr>
          </a:p>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Jupyter notebook - for implementing main algorithm and testing immediately on dataset. </a:t>
            </a:r>
            <a:endParaRPr sz="2200">
              <a:solidFill>
                <a:srgbClr val="0000FF"/>
              </a:solidFill>
              <a:latin typeface="Trebuchet MS"/>
              <a:ea typeface="Trebuchet MS"/>
              <a:cs typeface="Trebuchet MS"/>
              <a:sym typeface="Trebuchet MS"/>
            </a:endParaRPr>
          </a:p>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Bootstrap - open source framework for front-end development. Simple and easy to use designs available. Front end will be only for display purposes with minimal functionality</a:t>
            </a:r>
            <a:endParaRPr sz="2200">
              <a:solidFill>
                <a:srgbClr val="0000FF"/>
              </a:solidFill>
              <a:latin typeface="Trebuchet MS"/>
              <a:ea typeface="Trebuchet MS"/>
              <a:cs typeface="Trebuchet MS"/>
              <a:sym typeface="Trebuchet MS"/>
            </a:endParaRPr>
          </a:p>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Python modules like numpy, pandas, scikit-learn, keras and tensorflow to implement different algorithms for trending topic prediction.</a:t>
            </a:r>
            <a:endParaRPr sz="2200">
              <a:solidFill>
                <a:srgbClr val="0000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