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 name="Google Shape;23;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6: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7: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59552447_0_2: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5459552447_0_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5459552447_0_2: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459552447_0_9: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5459552447_0_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5459552447_0_9: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459552447_0_21: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5459552447_0_2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5459552447_0_21: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8: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459552447_0_32: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5459552447_0_3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5459552447_0_32: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459552447_0_46: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459552447_0_46: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g5459552447_0_46: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4f30cb7d4_0_38: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4f30cb7d4_0_38: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g54f30cb7d4_0_38: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9" name="Google Shape;169;p10: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 name="Google Shape;29;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 name="Google Shape;36;p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54f30cb7d4_0_28: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43" name="Google Shape;43;g54f30cb7d4_0_28: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 name="Google Shape;44;g54f30cb7d4_0_28: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1" name="Google Shape;51;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46237bcfe_0_5: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58" name="Google Shape;58;g546237bcfe_0_5: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 name="Google Shape;59;g546237bcfe_0_5: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6" name="Google Shape;66;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4f30cb7d4_0_1: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74" name="Google Shape;74;g54f30cb7d4_0_1: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g54f30cb7d4_0_1: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4f30cb7d4_0_16: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83" name="Google Shape;83;g54f30cb7d4_0_16: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 name="Google Shape;84;g54f30cb7d4_0_16: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3" name="Google Shape;13;p2"/>
          <p:cNvPicPr preferRelativeResize="0"/>
          <p:nvPr/>
        </p:nvPicPr>
        <p:blipFill rotWithShape="1">
          <a:blip r:embed="rId2">
            <a:alphaModFix/>
          </a:blip>
          <a:srcRect b="0" l="0" r="0" t="0"/>
          <a:stretch/>
        </p:blipFill>
        <p:spPr>
          <a:xfrm>
            <a:off x="179696" y="138752"/>
            <a:ext cx="868725" cy="972000"/>
          </a:xfrm>
          <a:prstGeom prst="rect">
            <a:avLst/>
          </a:prstGeom>
          <a:noFill/>
          <a:ln>
            <a:noFill/>
          </a:ln>
        </p:spPr>
      </p:pic>
      <p:grpSp>
        <p:nvGrpSpPr>
          <p:cNvPr id="14" name="Google Shape;14;p2"/>
          <p:cNvGrpSpPr/>
          <p:nvPr/>
        </p:nvGrpSpPr>
        <p:grpSpPr>
          <a:xfrm>
            <a:off x="1219200" y="102154"/>
            <a:ext cx="7924800" cy="1004990"/>
            <a:chOff x="1219200" y="102154"/>
            <a:chExt cx="7924800" cy="1004990"/>
          </a:xfrm>
        </p:grpSpPr>
        <p:pic>
          <p:nvPicPr>
            <p:cNvPr id="15" name="Google Shape;15;p2"/>
            <p:cNvPicPr preferRelativeResize="0"/>
            <p:nvPr/>
          </p:nvPicPr>
          <p:blipFill rotWithShape="1">
            <a:blip r:embed="rId3">
              <a:alphaModFix/>
            </a:blip>
            <a:srcRect b="0" l="0" r="0" t="0"/>
            <a:stretch/>
          </p:blipFill>
          <p:spPr>
            <a:xfrm>
              <a:off x="2702618" y="103496"/>
              <a:ext cx="1620982" cy="990600"/>
            </a:xfrm>
            <a:prstGeom prst="rect">
              <a:avLst/>
            </a:prstGeom>
            <a:noFill/>
            <a:ln>
              <a:noFill/>
            </a:ln>
          </p:spPr>
        </p:pic>
        <p:pic>
          <p:nvPicPr>
            <p:cNvPr id="16" name="Google Shape;16;p2"/>
            <p:cNvPicPr preferRelativeResize="0"/>
            <p:nvPr/>
          </p:nvPicPr>
          <p:blipFill rotWithShape="1">
            <a:blip r:embed="rId4">
              <a:alphaModFix/>
            </a:blip>
            <a:srcRect b="0" l="0" r="0" t="0"/>
            <a:stretch/>
          </p:blipFill>
          <p:spPr>
            <a:xfrm>
              <a:off x="4323600" y="106680"/>
              <a:ext cx="1620000" cy="988695"/>
            </a:xfrm>
            <a:prstGeom prst="rect">
              <a:avLst/>
            </a:prstGeom>
            <a:noFill/>
            <a:ln>
              <a:noFill/>
            </a:ln>
          </p:spPr>
        </p:pic>
        <p:pic>
          <p:nvPicPr>
            <p:cNvPr id="17" name="Google Shape;17;p2"/>
            <p:cNvPicPr preferRelativeResize="0"/>
            <p:nvPr/>
          </p:nvPicPr>
          <p:blipFill rotWithShape="1">
            <a:blip r:embed="rId5">
              <a:alphaModFix/>
            </a:blip>
            <a:srcRect b="0" l="0" r="0" t="0"/>
            <a:stretch/>
          </p:blipFill>
          <p:spPr>
            <a:xfrm>
              <a:off x="5923800" y="117144"/>
              <a:ext cx="1620000" cy="990000"/>
            </a:xfrm>
            <a:prstGeom prst="rect">
              <a:avLst/>
            </a:prstGeom>
            <a:noFill/>
            <a:ln>
              <a:noFill/>
            </a:ln>
          </p:spPr>
        </p:pic>
        <p:pic>
          <p:nvPicPr>
            <p:cNvPr id="18" name="Google Shape;18;p2"/>
            <p:cNvPicPr preferRelativeResize="0"/>
            <p:nvPr/>
          </p:nvPicPr>
          <p:blipFill rotWithShape="1">
            <a:blip r:embed="rId6">
              <a:alphaModFix/>
            </a:blip>
            <a:srcRect b="0" l="0" r="0" t="0"/>
            <a:stretch/>
          </p:blipFill>
          <p:spPr>
            <a:xfrm>
              <a:off x="7524000" y="112056"/>
              <a:ext cx="1620000" cy="990000"/>
            </a:xfrm>
            <a:prstGeom prst="rect">
              <a:avLst/>
            </a:prstGeom>
            <a:noFill/>
            <a:ln>
              <a:noFill/>
            </a:ln>
          </p:spPr>
        </p:pic>
        <p:pic>
          <p:nvPicPr>
            <p:cNvPr id="19" name="Google Shape;19;p2"/>
            <p:cNvPicPr preferRelativeResize="0"/>
            <p:nvPr/>
          </p:nvPicPr>
          <p:blipFill rotWithShape="1">
            <a:blip r:embed="rId7">
              <a:alphaModFix/>
            </a:blip>
            <a:srcRect b="0" l="0" r="0" t="0"/>
            <a:stretch/>
          </p:blipFill>
          <p:spPr>
            <a:xfrm>
              <a:off x="1219200" y="102154"/>
              <a:ext cx="1620000" cy="990000"/>
            </a:xfrm>
            <a:prstGeom prst="rect">
              <a:avLst/>
            </a:prstGeom>
            <a:noFill/>
            <a:ln>
              <a:noFill/>
            </a:ln>
          </p:spPr>
        </p:pic>
      </p:grpSp>
      <p:pic>
        <p:nvPicPr>
          <p:cNvPr id="20" name="Google Shape;20;p2"/>
          <p:cNvPicPr preferRelativeResize="0"/>
          <p:nvPr/>
        </p:nvPicPr>
        <p:blipFill rotWithShape="1">
          <a:blip r:embed="rId8">
            <a:alphaModFix/>
          </a:blip>
          <a:srcRect b="0" l="0" r="0" t="0"/>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 y="-35256"/>
            <a:ext cx="9144000" cy="693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 name="Shape 24"/>
        <p:cNvGrpSpPr/>
        <p:nvPr/>
      </p:nvGrpSpPr>
      <p:grpSpPr>
        <a:xfrm>
          <a:off x="0" y="0"/>
          <a:ext cx="0" cy="0"/>
          <a:chOff x="0" y="0"/>
          <a:chExt cx="0" cy="0"/>
        </a:xfrm>
      </p:grpSpPr>
      <p:sp>
        <p:nvSpPr>
          <p:cNvPr id="25" name="Google Shape;25;p3"/>
          <p:cNvSpPr/>
          <p:nvPr/>
        </p:nvSpPr>
        <p:spPr>
          <a:xfrm>
            <a:off x="271125" y="1612519"/>
            <a:ext cx="5899200" cy="1132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Trebuchet MS"/>
                <a:ea typeface="Trebuchet MS"/>
                <a:cs typeface="Trebuchet MS"/>
                <a:sym typeface="Trebuchet MS"/>
              </a:rPr>
              <a:t>Project Progress Review #3</a:t>
            </a:r>
            <a:endParaRPr b="0" i="0" sz="3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FF0000"/>
                </a:solidFill>
                <a:latin typeface="Trebuchet MS"/>
                <a:ea typeface="Trebuchet MS"/>
                <a:cs typeface="Trebuchet MS"/>
                <a:sym typeface="Trebuchet MS"/>
              </a:rPr>
              <a:t>(High Level / Low-Level Design)</a:t>
            </a:r>
            <a:endParaRPr b="0" i="0" sz="2500" u="none" cap="none" strike="noStrike">
              <a:solidFill>
                <a:srgbClr val="FF0000"/>
              </a:solidFill>
              <a:latin typeface="Trebuchet MS"/>
              <a:ea typeface="Trebuchet MS"/>
              <a:cs typeface="Trebuchet MS"/>
              <a:sym typeface="Trebuchet MS"/>
            </a:endParaRPr>
          </a:p>
        </p:txBody>
      </p:sp>
      <p:sp>
        <p:nvSpPr>
          <p:cNvPr id="26" name="Google Shape;26;p3"/>
          <p:cNvSpPr txBox="1"/>
          <p:nvPr/>
        </p:nvSpPr>
        <p:spPr>
          <a:xfrm>
            <a:off x="342900" y="3429011"/>
            <a:ext cx="8458200" cy="137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Project Title:	Detection of Events and Emerging Themes</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from Social Media Streams                     	 </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Project Guide:	Mr. C. O. Prakash                         	 </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Project Team:	VAISHNAVI RAO (01FB15ECS334)</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            	VARSHA R. (01FB15ECS337)</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           	 </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TEAM NAME:	PES_334_337_000</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TEAM ID:    	PW19COP01</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 </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2"/>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 name="Google Shape;96;p12"/>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Technologies Used</a:t>
            </a:r>
            <a:endParaRPr b="0" i="0" sz="1400" u="none" cap="none" strike="noStrike">
              <a:solidFill>
                <a:srgbClr val="000000"/>
              </a:solidFill>
              <a:latin typeface="Arial"/>
              <a:ea typeface="Arial"/>
              <a:cs typeface="Arial"/>
              <a:sym typeface="Arial"/>
            </a:endParaRPr>
          </a:p>
        </p:txBody>
      </p:sp>
      <p:sp>
        <p:nvSpPr>
          <p:cNvPr id="97" name="Google Shape;97;p12"/>
          <p:cNvSpPr txBox="1"/>
          <p:nvPr/>
        </p:nvSpPr>
        <p:spPr>
          <a:xfrm>
            <a:off x="518409" y="1828801"/>
            <a:ext cx="6863700" cy="4724400"/>
          </a:xfrm>
          <a:prstGeom prst="rect">
            <a:avLst/>
          </a:prstGeom>
          <a:noFill/>
          <a:ln>
            <a:noFill/>
          </a:ln>
        </p:spPr>
        <p:txBody>
          <a:bodyPr anchorCtr="0" anchor="ctr" bIns="45700" lIns="91425" spcFirstLastPara="1" rIns="91425" wrap="square" tIns="45700">
            <a:noAutofit/>
          </a:bodyPr>
          <a:lstStyle/>
          <a:p>
            <a:pPr indent="-368300" lvl="0" marL="457200" rtl="0" algn="l">
              <a:spcBef>
                <a:spcPts val="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Python - An easy to use language with built-in modules for any operation. All backend operations can be carried out easily</a:t>
            </a:r>
            <a:endParaRPr sz="2200">
              <a:solidFill>
                <a:srgbClr val="0000FF"/>
              </a:solidFill>
              <a:latin typeface="Trebuchet MS"/>
              <a:ea typeface="Trebuchet MS"/>
              <a:cs typeface="Trebuchet MS"/>
              <a:sym typeface="Trebuchet MS"/>
            </a:endParaRPr>
          </a:p>
          <a:p>
            <a:pPr indent="-368300" lvl="0" marL="457200" rtl="0" algn="l">
              <a:spcBef>
                <a:spcPts val="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Jupyter notebook - for implementing main algorithm and testing immediately on dataset. </a:t>
            </a:r>
            <a:endParaRPr sz="2200">
              <a:solidFill>
                <a:srgbClr val="0000FF"/>
              </a:solidFill>
              <a:latin typeface="Trebuchet MS"/>
              <a:ea typeface="Trebuchet MS"/>
              <a:cs typeface="Trebuchet MS"/>
              <a:sym typeface="Trebuchet MS"/>
            </a:endParaRPr>
          </a:p>
          <a:p>
            <a:pPr indent="-368300" lvl="0" marL="457200" rtl="0" algn="l">
              <a:spcBef>
                <a:spcPts val="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Bootstrap - open source framework for front-end development. Simple and easy to use designs available. Front end will be only for display purposes with minimal functionality</a:t>
            </a:r>
            <a:endParaRPr sz="2200">
              <a:solidFill>
                <a:srgbClr val="0000FF"/>
              </a:solidFill>
              <a:latin typeface="Trebuchet MS"/>
              <a:ea typeface="Trebuchet MS"/>
              <a:cs typeface="Trebuchet MS"/>
              <a:sym typeface="Trebuchet MS"/>
            </a:endParaRPr>
          </a:p>
          <a:p>
            <a:pPr indent="-368300" lvl="0" marL="457200" rtl="0" algn="l">
              <a:spcBef>
                <a:spcPts val="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Python modules like numpy, pandas, scikit-learn, keras and tensorflow to implement different algorithms for trending topic prediction.</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3"/>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13"/>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Progress So far</a:t>
            </a:r>
            <a:endParaRPr b="0" i="0" sz="1400" u="none" cap="none" strike="noStrike">
              <a:solidFill>
                <a:srgbClr val="000000"/>
              </a:solidFill>
              <a:latin typeface="Arial"/>
              <a:ea typeface="Arial"/>
              <a:cs typeface="Arial"/>
              <a:sym typeface="Arial"/>
            </a:endParaRPr>
          </a:p>
        </p:txBody>
      </p:sp>
      <p:sp>
        <p:nvSpPr>
          <p:cNvPr id="105" name="Google Shape;105;p13"/>
          <p:cNvSpPr txBox="1"/>
          <p:nvPr/>
        </p:nvSpPr>
        <p:spPr>
          <a:xfrm>
            <a:off x="264975" y="1808000"/>
            <a:ext cx="6780000" cy="42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The project has been completed 60%</a:t>
            </a:r>
            <a:endParaRPr b="1" sz="24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n-US" sz="1600"/>
              <a:t>The dataset has 4 labels currently. We have 10000+ tweets from different sources. </a:t>
            </a:r>
            <a:r>
              <a:rPr lang="en-US" sz="1600">
                <a:solidFill>
                  <a:schemeClr val="dk1"/>
                </a:solidFill>
              </a:rPr>
              <a:t>We have fetched data separately for different scenarios. </a:t>
            </a:r>
            <a:endParaRPr sz="1600">
              <a:solidFill>
                <a:schemeClr val="dk1"/>
              </a:solidFill>
            </a:endParaRPr>
          </a:p>
          <a:p>
            <a:pPr indent="-330200" lvl="1" marL="914400" rtl="0" algn="l">
              <a:lnSpc>
                <a:spcPct val="115000"/>
              </a:lnSpc>
              <a:spcBef>
                <a:spcPts val="0"/>
              </a:spcBef>
              <a:spcAft>
                <a:spcPts val="0"/>
              </a:spcAft>
              <a:buClr>
                <a:schemeClr val="dk1"/>
              </a:buClr>
              <a:buSzPts val="1600"/>
              <a:buAutoNum type="alphaLcPeriod"/>
            </a:pPr>
            <a:r>
              <a:rPr lang="en-US" sz="1600">
                <a:solidFill>
                  <a:schemeClr val="dk1"/>
                </a:solidFill>
              </a:rPr>
              <a:t>Pakistan, Nepal, Chile, California Earthquakes for disaster tag (Label 1)</a:t>
            </a:r>
            <a:endParaRPr sz="1600">
              <a:solidFill>
                <a:schemeClr val="dk1"/>
              </a:solidFill>
            </a:endParaRPr>
          </a:p>
          <a:p>
            <a:pPr indent="-330200" lvl="1" marL="914400" rtl="0" algn="l">
              <a:lnSpc>
                <a:spcPct val="115000"/>
              </a:lnSpc>
              <a:spcBef>
                <a:spcPts val="0"/>
              </a:spcBef>
              <a:spcAft>
                <a:spcPts val="0"/>
              </a:spcAft>
              <a:buClr>
                <a:schemeClr val="dk1"/>
              </a:buClr>
              <a:buSzPts val="1600"/>
              <a:buAutoNum type="alphaLcPeriod"/>
            </a:pPr>
            <a:r>
              <a:rPr lang="en-US" sz="1600">
                <a:solidFill>
                  <a:schemeClr val="dk1"/>
                </a:solidFill>
              </a:rPr>
              <a:t>Ebola virus outbreak, H1N1 2009 outbreak and influenza outbreaks (Label 2)</a:t>
            </a:r>
            <a:endParaRPr sz="1600">
              <a:solidFill>
                <a:schemeClr val="dk1"/>
              </a:solidFill>
            </a:endParaRPr>
          </a:p>
          <a:p>
            <a:pPr indent="-330200" lvl="1" marL="914400" rtl="0" algn="l">
              <a:lnSpc>
                <a:spcPct val="115000"/>
              </a:lnSpc>
              <a:spcBef>
                <a:spcPts val="0"/>
              </a:spcBef>
              <a:spcAft>
                <a:spcPts val="0"/>
              </a:spcAft>
              <a:buClr>
                <a:schemeClr val="dk1"/>
              </a:buClr>
              <a:buSzPts val="1600"/>
              <a:buAutoNum type="alphaLcPeriod"/>
            </a:pPr>
            <a:r>
              <a:rPr lang="en-US" sz="1600">
                <a:solidFill>
                  <a:schemeClr val="dk1"/>
                </a:solidFill>
              </a:rPr>
              <a:t>Pulwama attacks, Peshawar attacks, uri attacks and mumbai attacks (Label 3)</a:t>
            </a:r>
            <a:endParaRPr sz="1600">
              <a:solidFill>
                <a:schemeClr val="dk1"/>
              </a:solidFill>
            </a:endParaRPr>
          </a:p>
          <a:p>
            <a:pPr indent="-330200" lvl="1" marL="914400" rtl="0" algn="l">
              <a:lnSpc>
                <a:spcPct val="115000"/>
              </a:lnSpc>
              <a:spcBef>
                <a:spcPts val="0"/>
              </a:spcBef>
              <a:spcAft>
                <a:spcPts val="0"/>
              </a:spcAft>
              <a:buClr>
                <a:schemeClr val="dk1"/>
              </a:buClr>
              <a:buSzPts val="1600"/>
              <a:buAutoNum type="alphaLcPeriod"/>
            </a:pPr>
            <a:r>
              <a:rPr lang="en-US" sz="1600">
                <a:solidFill>
                  <a:schemeClr val="dk1"/>
                </a:solidFill>
              </a:rPr>
              <a:t>Nepal floods, India floods, Hurricane Mexico, Philippines Typhoon and Cyclone Pam (Label 4)</a:t>
            </a:r>
            <a:endParaRPr sz="1600">
              <a:solidFill>
                <a:schemeClr val="dk1"/>
              </a:solidFill>
            </a:endParaRPr>
          </a:p>
          <a:p>
            <a:pPr indent="-330200" lvl="1" marL="914400" rtl="0" algn="l">
              <a:lnSpc>
                <a:spcPct val="115000"/>
              </a:lnSpc>
              <a:spcBef>
                <a:spcPts val="0"/>
              </a:spcBef>
              <a:spcAft>
                <a:spcPts val="0"/>
              </a:spcAft>
              <a:buClr>
                <a:schemeClr val="dk1"/>
              </a:buClr>
              <a:buSzPts val="1600"/>
              <a:buAutoNum type="alphaLcPeriod"/>
            </a:pPr>
            <a:r>
              <a:rPr lang="en-US" sz="1600">
                <a:solidFill>
                  <a:schemeClr val="dk1"/>
                </a:solidFill>
              </a:rPr>
              <a:t>Normal everyday tweets about randomly chosen topics to train our model for tweets not belonging to any category (Label 0)</a:t>
            </a:r>
            <a:endParaRPr sz="1600">
              <a:solidFill>
                <a:schemeClr val="dk1"/>
              </a:solidFill>
            </a:endParaRPr>
          </a:p>
          <a:p>
            <a:pPr indent="0" lvl="0" marL="0" rtl="0" algn="l">
              <a:spcBef>
                <a:spcPts val="0"/>
              </a:spcBef>
              <a:spcAft>
                <a:spcPts val="0"/>
              </a:spcAft>
              <a:buNone/>
            </a:pPr>
            <a:r>
              <a:rPr lang="en-US" sz="1600"/>
              <a:t>But currently we’re still in the process of fetching data for label 3 (because of data scarcity)</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4"/>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14"/>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Progress So far</a:t>
            </a:r>
            <a:endParaRPr b="0" i="0" sz="1400" u="none" cap="none" strike="noStrike">
              <a:solidFill>
                <a:srgbClr val="000000"/>
              </a:solidFill>
              <a:latin typeface="Arial"/>
              <a:ea typeface="Arial"/>
              <a:cs typeface="Arial"/>
              <a:sym typeface="Arial"/>
            </a:endParaRPr>
          </a:p>
        </p:txBody>
      </p:sp>
      <p:sp>
        <p:nvSpPr>
          <p:cNvPr id="113" name="Google Shape;113;p14"/>
          <p:cNvSpPr txBox="1"/>
          <p:nvPr/>
        </p:nvSpPr>
        <p:spPr>
          <a:xfrm>
            <a:off x="249400" y="1617750"/>
            <a:ext cx="6780000" cy="3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The project has been completed 60%</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en-US" sz="2000">
                <a:solidFill>
                  <a:schemeClr val="dk1"/>
                </a:solidFill>
              </a:rPr>
              <a:t>The tweet dataset is fed into our model as a pandas dataframe.</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en-US" sz="2000">
                <a:solidFill>
                  <a:schemeClr val="dk1"/>
                </a:solidFill>
              </a:rPr>
              <a:t>Preprocessing is done to all the tweets :</a:t>
            </a:r>
            <a:endParaRPr sz="2000">
              <a:solidFill>
                <a:schemeClr val="dk1"/>
              </a:solidFill>
            </a:endParaRPr>
          </a:p>
          <a:p>
            <a:pPr indent="-355600" lvl="1" marL="914400" rtl="0" algn="l">
              <a:lnSpc>
                <a:spcPct val="115000"/>
              </a:lnSpc>
              <a:spcBef>
                <a:spcPts val="0"/>
              </a:spcBef>
              <a:spcAft>
                <a:spcPts val="0"/>
              </a:spcAft>
              <a:buClr>
                <a:schemeClr val="dk1"/>
              </a:buClr>
              <a:buSzPts val="2000"/>
              <a:buAutoNum type="alphaLcPeriod"/>
            </a:pPr>
            <a:r>
              <a:rPr lang="en-US" sz="2000">
                <a:solidFill>
                  <a:schemeClr val="dk1"/>
                </a:solidFill>
              </a:rPr>
              <a:t>Tweets are first converted to lower case</a:t>
            </a:r>
            <a:endParaRPr sz="2000">
              <a:solidFill>
                <a:schemeClr val="dk1"/>
              </a:solidFill>
            </a:endParaRPr>
          </a:p>
          <a:p>
            <a:pPr indent="-355600" lvl="1" marL="914400" rtl="0" algn="l">
              <a:lnSpc>
                <a:spcPct val="115000"/>
              </a:lnSpc>
              <a:spcBef>
                <a:spcPts val="0"/>
              </a:spcBef>
              <a:spcAft>
                <a:spcPts val="0"/>
              </a:spcAft>
              <a:buClr>
                <a:schemeClr val="dk1"/>
              </a:buClr>
              <a:buSzPts val="2000"/>
              <a:buAutoNum type="alphaLcPeriod"/>
            </a:pPr>
            <a:r>
              <a:rPr lang="en-US" sz="2000">
                <a:solidFill>
                  <a:schemeClr val="dk1"/>
                </a:solidFill>
              </a:rPr>
              <a:t>remove hash tags using BeautifulSoup</a:t>
            </a:r>
            <a:endParaRPr sz="2000">
              <a:solidFill>
                <a:schemeClr val="dk1"/>
              </a:solidFill>
            </a:endParaRPr>
          </a:p>
          <a:p>
            <a:pPr indent="-355600" lvl="1" marL="914400" rtl="0" algn="l">
              <a:lnSpc>
                <a:spcPct val="115000"/>
              </a:lnSpc>
              <a:spcBef>
                <a:spcPts val="0"/>
              </a:spcBef>
              <a:spcAft>
                <a:spcPts val="0"/>
              </a:spcAft>
              <a:buClr>
                <a:schemeClr val="dk1"/>
              </a:buClr>
              <a:buSzPts val="2000"/>
              <a:buAutoNum type="alphaLcPeriod"/>
            </a:pPr>
            <a:r>
              <a:rPr lang="en-US" sz="2000">
                <a:solidFill>
                  <a:schemeClr val="dk1"/>
                </a:solidFill>
              </a:rPr>
              <a:t>remove non-character such as digits and symbols</a:t>
            </a:r>
            <a:endParaRPr sz="2000">
              <a:solidFill>
                <a:schemeClr val="dk1"/>
              </a:solidFill>
            </a:endParaRPr>
          </a:p>
          <a:p>
            <a:pPr indent="-355600" lvl="1" marL="914400" rtl="0" algn="l">
              <a:lnSpc>
                <a:spcPct val="115000"/>
              </a:lnSpc>
              <a:spcBef>
                <a:spcPts val="0"/>
              </a:spcBef>
              <a:spcAft>
                <a:spcPts val="0"/>
              </a:spcAft>
              <a:buClr>
                <a:schemeClr val="dk1"/>
              </a:buClr>
              <a:buSzPts val="2000"/>
              <a:buAutoNum type="alphaLcPeriod"/>
            </a:pPr>
            <a:r>
              <a:rPr lang="en-US" sz="2000">
                <a:solidFill>
                  <a:schemeClr val="dk1"/>
                </a:solidFill>
              </a:rPr>
              <a:t>remove stop words such as "the" and "and"</a:t>
            </a:r>
            <a:endParaRPr sz="2000">
              <a:solidFill>
                <a:schemeClr val="dk1"/>
              </a:solidFill>
            </a:endParaRPr>
          </a:p>
          <a:p>
            <a:pPr indent="-355600" lvl="1" marL="914400" rtl="0" algn="l">
              <a:lnSpc>
                <a:spcPct val="115000"/>
              </a:lnSpc>
              <a:spcBef>
                <a:spcPts val="0"/>
              </a:spcBef>
              <a:spcAft>
                <a:spcPts val="0"/>
              </a:spcAft>
              <a:buClr>
                <a:schemeClr val="dk1"/>
              </a:buClr>
              <a:buSzPts val="2000"/>
              <a:buAutoNum type="alphaLcPeriod"/>
            </a:pPr>
            <a:r>
              <a:rPr lang="en-US" sz="2000">
                <a:solidFill>
                  <a:schemeClr val="dk1"/>
                </a:solidFill>
              </a:rPr>
              <a:t>convert to root words by stemming if needed</a:t>
            </a:r>
            <a:endParaRPr sz="2000">
              <a:solidFill>
                <a:schemeClr val="dk1"/>
              </a:solidFill>
            </a:endParaRPr>
          </a:p>
          <a:p>
            <a:pPr indent="-355600" lvl="1" marL="914400" rtl="0" algn="l">
              <a:lnSpc>
                <a:spcPct val="115000"/>
              </a:lnSpc>
              <a:spcBef>
                <a:spcPts val="0"/>
              </a:spcBef>
              <a:spcAft>
                <a:spcPts val="0"/>
              </a:spcAft>
              <a:buClr>
                <a:schemeClr val="dk1"/>
              </a:buClr>
              <a:buSzPts val="2000"/>
              <a:buAutoNum type="alphaLcPeriod"/>
            </a:pPr>
            <a:r>
              <a:rPr lang="en-US" sz="2000">
                <a:solidFill>
                  <a:schemeClr val="dk1"/>
                </a:solidFill>
              </a:rPr>
              <a:t>Tokenize the words </a:t>
            </a:r>
            <a:endParaRPr sz="2000">
              <a:solidFill>
                <a:schemeClr val="dk1"/>
              </a:solidFill>
            </a:endParaRPr>
          </a:p>
          <a:p>
            <a:pPr indent="0" lvl="0" marL="0" rtl="0" algn="l">
              <a:lnSpc>
                <a:spcPct val="115000"/>
              </a:lnSpc>
              <a:spcBef>
                <a:spcPts val="1100"/>
              </a:spcBef>
              <a:spcAft>
                <a:spcPts val="700"/>
              </a:spcAft>
              <a:buClr>
                <a:schemeClr val="dk1"/>
              </a:buClr>
              <a:buSzPts val="1100"/>
              <a:buFont typeface="Arial"/>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5"/>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15"/>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Progress So far</a:t>
            </a:r>
            <a:endParaRPr b="0" i="0" sz="1400" u="none" cap="none" strike="noStrike">
              <a:solidFill>
                <a:srgbClr val="000000"/>
              </a:solidFill>
              <a:latin typeface="Arial"/>
              <a:ea typeface="Arial"/>
              <a:cs typeface="Arial"/>
              <a:sym typeface="Arial"/>
            </a:endParaRPr>
          </a:p>
        </p:txBody>
      </p:sp>
      <p:sp>
        <p:nvSpPr>
          <p:cNvPr id="121" name="Google Shape;121;p15"/>
          <p:cNvSpPr txBox="1"/>
          <p:nvPr/>
        </p:nvSpPr>
        <p:spPr>
          <a:xfrm>
            <a:off x="249400" y="1617750"/>
            <a:ext cx="6780000" cy="3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The project has been completed 60%</a:t>
            </a:r>
            <a:endParaRPr sz="2000">
              <a:solidFill>
                <a:schemeClr val="dk1"/>
              </a:solidFill>
            </a:endParaRPr>
          </a:p>
          <a:p>
            <a:pPr indent="0" lvl="0" marL="0" rtl="0" algn="l">
              <a:lnSpc>
                <a:spcPct val="115000"/>
              </a:lnSpc>
              <a:spcBef>
                <a:spcPts val="1100"/>
              </a:spcBef>
              <a:spcAft>
                <a:spcPts val="0"/>
              </a:spcAft>
              <a:buNone/>
            </a:pPr>
            <a:r>
              <a:rPr lang="en-US" sz="1800">
                <a:solidFill>
                  <a:schemeClr val="dk1"/>
                </a:solidFill>
              </a:rPr>
              <a:t>3. We then converted the cleaned tweets into vectors so as to feed into the algorithm. Count Vectorization, tfidf and Word2vec is performed and the tokens are stored as vectors</a:t>
            </a:r>
            <a:endParaRPr sz="1800">
              <a:solidFill>
                <a:schemeClr val="dk1"/>
              </a:solidFill>
            </a:endParaRPr>
          </a:p>
          <a:p>
            <a:pPr indent="0" lvl="0" marL="0" rtl="0" algn="l">
              <a:lnSpc>
                <a:spcPct val="115000"/>
              </a:lnSpc>
              <a:spcBef>
                <a:spcPts val="1100"/>
              </a:spcBef>
              <a:spcAft>
                <a:spcPts val="0"/>
              </a:spcAft>
              <a:buNone/>
            </a:pPr>
            <a:r>
              <a:rPr lang="en-US" sz="1800">
                <a:solidFill>
                  <a:schemeClr val="dk1"/>
                </a:solidFill>
              </a:rPr>
              <a:t>4. We ran our model on Multinomial Naive Bayes Classifier</a:t>
            </a:r>
            <a:endParaRPr sz="1800">
              <a:solidFill>
                <a:schemeClr val="dk1"/>
              </a:solidFill>
            </a:endParaRPr>
          </a:p>
          <a:p>
            <a:pPr indent="0" lvl="0" marL="0" rtl="0" algn="l">
              <a:lnSpc>
                <a:spcPct val="115000"/>
              </a:lnSpc>
              <a:spcBef>
                <a:spcPts val="1100"/>
              </a:spcBef>
              <a:spcAft>
                <a:spcPts val="0"/>
              </a:spcAft>
              <a:buNone/>
            </a:pPr>
            <a:r>
              <a:rPr lang="en-US" sz="1800">
                <a:solidFill>
                  <a:schemeClr val="dk1"/>
                </a:solidFill>
              </a:rPr>
              <a:t>5. We ran our model on Random Forest Classifier</a:t>
            </a:r>
            <a:endParaRPr sz="1800">
              <a:solidFill>
                <a:schemeClr val="dk1"/>
              </a:solidFill>
            </a:endParaRPr>
          </a:p>
          <a:p>
            <a:pPr indent="0" lvl="0" marL="0" rtl="0" algn="l">
              <a:lnSpc>
                <a:spcPct val="115000"/>
              </a:lnSpc>
              <a:spcBef>
                <a:spcPts val="1100"/>
              </a:spcBef>
              <a:spcAft>
                <a:spcPts val="0"/>
              </a:spcAft>
              <a:buNone/>
            </a:pPr>
            <a:r>
              <a:rPr lang="en-US" sz="1800">
                <a:solidFill>
                  <a:schemeClr val="dk1"/>
                </a:solidFill>
              </a:rPr>
              <a:t>6. We ran our model on Logistic Regression using Tfidf vectorization (better for Logistic)</a:t>
            </a:r>
            <a:endParaRPr sz="1800">
              <a:solidFill>
                <a:schemeClr val="dk1"/>
              </a:solidFill>
            </a:endParaRPr>
          </a:p>
          <a:p>
            <a:pPr indent="0" lvl="0" marL="0" rtl="0" algn="l">
              <a:lnSpc>
                <a:spcPct val="115000"/>
              </a:lnSpc>
              <a:spcBef>
                <a:spcPts val="1100"/>
              </a:spcBef>
              <a:spcAft>
                <a:spcPts val="700"/>
              </a:spcAft>
              <a:buNone/>
            </a:pPr>
            <a:r>
              <a:rPr lang="en-US" sz="1800">
                <a:solidFill>
                  <a:schemeClr val="dk1"/>
                </a:solidFill>
              </a:rPr>
              <a:t>We are yet to run our model on LSTM + RNN network</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6"/>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16"/>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Progress So f</a:t>
            </a:r>
            <a:r>
              <a:rPr lang="en-US" sz="2400">
                <a:solidFill>
                  <a:srgbClr val="FF0000"/>
                </a:solidFill>
                <a:latin typeface="Trebuchet MS"/>
                <a:ea typeface="Trebuchet MS"/>
                <a:cs typeface="Trebuchet MS"/>
                <a:sym typeface="Trebuchet MS"/>
              </a:rPr>
              <a:t>ar</a:t>
            </a:r>
            <a:endParaRPr b="0" i="0" sz="1400" u="none" cap="none" strike="noStrike">
              <a:solidFill>
                <a:srgbClr val="000000"/>
              </a:solidFill>
              <a:latin typeface="Arial"/>
              <a:ea typeface="Arial"/>
              <a:cs typeface="Arial"/>
              <a:sym typeface="Arial"/>
            </a:endParaRPr>
          </a:p>
        </p:txBody>
      </p:sp>
      <p:sp>
        <p:nvSpPr>
          <p:cNvPr id="129" name="Google Shape;129;p16"/>
          <p:cNvSpPr txBox="1"/>
          <p:nvPr/>
        </p:nvSpPr>
        <p:spPr>
          <a:xfrm>
            <a:off x="249400" y="1617750"/>
            <a:ext cx="6780000" cy="37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US" sz="2200"/>
              <a:t>To do:</a:t>
            </a:r>
            <a:endParaRPr b="1" sz="2200"/>
          </a:p>
          <a:p>
            <a:pPr indent="-368300" lvl="0" marL="457200" rtl="0" algn="l">
              <a:lnSpc>
                <a:spcPct val="115000"/>
              </a:lnSpc>
              <a:spcBef>
                <a:spcPts val="1100"/>
              </a:spcBef>
              <a:spcAft>
                <a:spcPts val="0"/>
              </a:spcAft>
              <a:buClr>
                <a:schemeClr val="dk1"/>
              </a:buClr>
              <a:buSzPts val="2200"/>
              <a:buAutoNum type="arabicPeriod"/>
            </a:pPr>
            <a:r>
              <a:rPr lang="en-US" sz="2200">
                <a:solidFill>
                  <a:schemeClr val="dk1"/>
                </a:solidFill>
              </a:rPr>
              <a:t>Add tweets from different sources for label 3 - terror attacks. The data mining is in progress.</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US" sz="2200">
                <a:solidFill>
                  <a:schemeClr val="dk1"/>
                </a:solidFill>
              </a:rPr>
              <a:t>Run the LSTM model on the dataset and get an accuracy. There were vectorization errors which need to be resolved.</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US" sz="2200">
                <a:solidFill>
                  <a:schemeClr val="dk1"/>
                </a:solidFill>
              </a:rPr>
              <a:t>The live tweets from twitter.com need to be fetched. Coding is in progress and stored in a database</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US" sz="2200">
                <a:solidFill>
                  <a:schemeClr val="dk1"/>
                </a:solidFill>
              </a:rPr>
              <a:t>The UI has progressed till home page section. Need to integrate backend with front end as a final deliverable</a:t>
            </a:r>
            <a:endParaRPr sz="2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17"/>
          <p:cNvSpPr txBox="1"/>
          <p:nvPr/>
        </p:nvSpPr>
        <p:spPr>
          <a:xfrm>
            <a:off x="1371600" y="1143000"/>
            <a:ext cx="7772400" cy="6858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Demo</a:t>
            </a:r>
            <a:endParaRPr b="0" i="0" sz="1400" u="none" cap="none" strike="noStrike">
              <a:solidFill>
                <a:srgbClr val="000000"/>
              </a:solidFill>
              <a:latin typeface="Arial"/>
              <a:ea typeface="Arial"/>
              <a:cs typeface="Arial"/>
              <a:sym typeface="Arial"/>
            </a:endParaRPr>
          </a:p>
        </p:txBody>
      </p:sp>
      <p:sp>
        <p:nvSpPr>
          <p:cNvPr id="137" name="Google Shape;137;p17"/>
          <p:cNvSpPr txBox="1"/>
          <p:nvPr/>
        </p:nvSpPr>
        <p:spPr>
          <a:xfrm>
            <a:off x="518409" y="1828801"/>
            <a:ext cx="6863700" cy="4724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pic>
        <p:nvPicPr>
          <p:cNvPr id="138" name="Google Shape;138;p17"/>
          <p:cNvPicPr preferRelativeResize="0"/>
          <p:nvPr/>
        </p:nvPicPr>
        <p:blipFill>
          <a:blip r:embed="rId3">
            <a:alphaModFix/>
          </a:blip>
          <a:stretch>
            <a:fillRect/>
          </a:stretch>
        </p:blipFill>
        <p:spPr>
          <a:xfrm>
            <a:off x="77950" y="1761250"/>
            <a:ext cx="3879199" cy="2356300"/>
          </a:xfrm>
          <a:prstGeom prst="rect">
            <a:avLst/>
          </a:prstGeom>
          <a:noFill/>
          <a:ln>
            <a:noFill/>
          </a:ln>
        </p:spPr>
      </p:pic>
      <p:pic>
        <p:nvPicPr>
          <p:cNvPr id="139" name="Google Shape;139;p17"/>
          <p:cNvPicPr preferRelativeResize="0"/>
          <p:nvPr/>
        </p:nvPicPr>
        <p:blipFill>
          <a:blip r:embed="rId4">
            <a:alphaModFix/>
          </a:blip>
          <a:stretch>
            <a:fillRect/>
          </a:stretch>
        </p:blipFill>
        <p:spPr>
          <a:xfrm>
            <a:off x="4161575" y="1761250"/>
            <a:ext cx="4473276" cy="2356300"/>
          </a:xfrm>
          <a:prstGeom prst="rect">
            <a:avLst/>
          </a:prstGeom>
          <a:noFill/>
          <a:ln>
            <a:noFill/>
          </a:ln>
        </p:spPr>
      </p:pic>
      <p:pic>
        <p:nvPicPr>
          <p:cNvPr id="140" name="Google Shape;140;p17"/>
          <p:cNvPicPr preferRelativeResize="0"/>
          <p:nvPr/>
        </p:nvPicPr>
        <p:blipFill>
          <a:blip r:embed="rId5">
            <a:alphaModFix/>
          </a:blip>
          <a:stretch>
            <a:fillRect/>
          </a:stretch>
        </p:blipFill>
        <p:spPr>
          <a:xfrm>
            <a:off x="77950" y="4261046"/>
            <a:ext cx="3879199" cy="2356304"/>
          </a:xfrm>
          <a:prstGeom prst="rect">
            <a:avLst/>
          </a:prstGeom>
          <a:noFill/>
          <a:ln>
            <a:noFill/>
          </a:ln>
        </p:spPr>
      </p:pic>
      <p:pic>
        <p:nvPicPr>
          <p:cNvPr id="141" name="Google Shape;141;p17"/>
          <p:cNvPicPr preferRelativeResize="0"/>
          <p:nvPr/>
        </p:nvPicPr>
        <p:blipFill>
          <a:blip r:embed="rId6">
            <a:alphaModFix/>
          </a:blip>
          <a:stretch>
            <a:fillRect/>
          </a:stretch>
        </p:blipFill>
        <p:spPr>
          <a:xfrm>
            <a:off x="4052450" y="4132700"/>
            <a:ext cx="4660325" cy="261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8"/>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18"/>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Demo</a:t>
            </a:r>
            <a:endParaRPr b="0" i="0" sz="1400" u="none" cap="none" strike="noStrike">
              <a:solidFill>
                <a:srgbClr val="000000"/>
              </a:solidFill>
              <a:latin typeface="Arial"/>
              <a:ea typeface="Arial"/>
              <a:cs typeface="Arial"/>
              <a:sym typeface="Arial"/>
            </a:endParaRPr>
          </a:p>
        </p:txBody>
      </p:sp>
      <p:sp>
        <p:nvSpPr>
          <p:cNvPr id="149" name="Google Shape;149;p18"/>
          <p:cNvSpPr txBox="1"/>
          <p:nvPr/>
        </p:nvSpPr>
        <p:spPr>
          <a:xfrm>
            <a:off x="218225" y="1581150"/>
            <a:ext cx="7278900" cy="49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Dataset Description:</a:t>
            </a:r>
            <a:endParaRPr b="1" sz="2000"/>
          </a:p>
          <a:p>
            <a:pPr indent="0" lvl="0" marL="0" rtl="0" algn="l">
              <a:spcBef>
                <a:spcPts val="0"/>
              </a:spcBef>
              <a:spcAft>
                <a:spcPts val="0"/>
              </a:spcAft>
              <a:buNone/>
            </a:pPr>
            <a:r>
              <a:rPr lang="en-US" sz="1600"/>
              <a:t>shape: </a:t>
            </a:r>
            <a:r>
              <a:rPr lang="en-US" sz="1600"/>
              <a:t>(10564, 3)</a:t>
            </a:r>
            <a:endParaRPr sz="1600"/>
          </a:p>
          <a:p>
            <a:pPr indent="0" lvl="0" marL="0" rtl="0" algn="l">
              <a:spcBef>
                <a:spcPts val="0"/>
              </a:spcBef>
              <a:spcAft>
                <a:spcPts val="0"/>
              </a:spcAft>
              <a:buNone/>
            </a:pPr>
            <a:r>
              <a:rPr lang="en-US" sz="1600"/>
              <a:t>   Unnamed: 0                                             Tweets  Category</a:t>
            </a:r>
            <a:endParaRPr sz="1600"/>
          </a:p>
          <a:p>
            <a:pPr indent="0" lvl="0" marL="0" rtl="0" algn="l">
              <a:spcBef>
                <a:spcPts val="0"/>
              </a:spcBef>
              <a:spcAft>
                <a:spcPts val="0"/>
              </a:spcAft>
              <a:buNone/>
            </a:pPr>
            <a:r>
              <a:rPr lang="en-US" sz="1600"/>
              <a:t>0           0  USGS reports a M1.7 #earthquake 70km ESE of He...         1</a:t>
            </a:r>
            <a:endParaRPr sz="1600"/>
          </a:p>
          <a:p>
            <a:pPr indent="0" lvl="0" marL="0" rtl="0" algn="l">
              <a:spcBef>
                <a:spcPts val="0"/>
              </a:spcBef>
              <a:spcAft>
                <a:spcPts val="0"/>
              </a:spcAft>
              <a:buNone/>
            </a:pPr>
            <a:r>
              <a:rPr lang="en-US" sz="1600"/>
              <a:t>1           1  QuakeFactor M 3.0, Southern Alaska: Sunday, Se...         1</a:t>
            </a:r>
            <a:endParaRPr sz="1600"/>
          </a:p>
          <a:p>
            <a:pPr indent="0" lvl="0" marL="0" rtl="0" algn="l">
              <a:spcBef>
                <a:spcPts val="0"/>
              </a:spcBef>
              <a:spcAft>
                <a:spcPts val="0"/>
              </a:spcAft>
              <a:buNone/>
            </a:pPr>
            <a:r>
              <a:rPr lang="en-US" sz="1600"/>
              <a:t>RangeIndex: 10564 entries, 0 to 10563</a:t>
            </a:r>
            <a:endParaRPr sz="1600"/>
          </a:p>
          <a:p>
            <a:pPr indent="0" lvl="0" marL="0" rtl="0" algn="l">
              <a:spcBef>
                <a:spcPts val="0"/>
              </a:spcBef>
              <a:spcAft>
                <a:spcPts val="0"/>
              </a:spcAft>
              <a:buNone/>
            </a:pPr>
            <a:r>
              <a:rPr lang="en-US" sz="1600"/>
              <a:t>Data columns (total 3 columns):</a:t>
            </a:r>
            <a:endParaRPr sz="1600"/>
          </a:p>
          <a:p>
            <a:pPr indent="0" lvl="0" marL="0" rtl="0" algn="l">
              <a:spcBef>
                <a:spcPts val="0"/>
              </a:spcBef>
              <a:spcAft>
                <a:spcPts val="0"/>
              </a:spcAft>
              <a:buNone/>
            </a:pPr>
            <a:r>
              <a:rPr lang="en-US" sz="1600"/>
              <a:t>         Unnamed: 0      Category</a:t>
            </a:r>
            <a:endParaRPr sz="1600"/>
          </a:p>
          <a:p>
            <a:pPr indent="0" lvl="0" marL="0" rtl="0" algn="l">
              <a:spcBef>
                <a:spcPts val="0"/>
              </a:spcBef>
              <a:spcAft>
                <a:spcPts val="0"/>
              </a:spcAft>
              <a:buNone/>
            </a:pPr>
            <a:r>
              <a:rPr lang="en-US" sz="1600"/>
              <a:t>count  10564.000000  10564.000000</a:t>
            </a:r>
            <a:endParaRPr sz="1600"/>
          </a:p>
          <a:p>
            <a:pPr indent="0" lvl="0" marL="0" rtl="0" algn="l">
              <a:spcBef>
                <a:spcPts val="0"/>
              </a:spcBef>
              <a:spcAft>
                <a:spcPts val="0"/>
              </a:spcAft>
              <a:buNone/>
            </a:pPr>
            <a:r>
              <a:rPr lang="en-US" sz="1600"/>
              <a:t>mean    5281.500000      1.903256</a:t>
            </a:r>
            <a:endParaRPr sz="1600"/>
          </a:p>
          <a:p>
            <a:pPr indent="0" lvl="0" marL="0" rtl="0" algn="l">
              <a:spcBef>
                <a:spcPts val="0"/>
              </a:spcBef>
              <a:spcAft>
                <a:spcPts val="0"/>
              </a:spcAft>
              <a:buNone/>
            </a:pPr>
            <a:r>
              <a:rPr lang="en-US" sz="1600"/>
              <a:t>std     3049.708456      1.148911</a:t>
            </a:r>
            <a:endParaRPr sz="1600"/>
          </a:p>
          <a:p>
            <a:pPr indent="0" lvl="0" marL="0" rtl="0" algn="l">
              <a:spcBef>
                <a:spcPts val="0"/>
              </a:spcBef>
              <a:spcAft>
                <a:spcPts val="0"/>
              </a:spcAft>
              <a:buNone/>
            </a:pPr>
            <a:r>
              <a:rPr lang="en-US" sz="1600"/>
              <a:t>min        0.000000      0.000000</a:t>
            </a:r>
            <a:endParaRPr sz="1600"/>
          </a:p>
          <a:p>
            <a:pPr indent="0" lvl="0" marL="0" rtl="0" algn="l">
              <a:spcBef>
                <a:spcPts val="0"/>
              </a:spcBef>
              <a:spcAft>
                <a:spcPts val="0"/>
              </a:spcAft>
              <a:buNone/>
            </a:pPr>
            <a:r>
              <a:rPr lang="en-US" sz="1600"/>
              <a:t>25%     2640.750000      1.000000</a:t>
            </a:r>
            <a:endParaRPr sz="1600"/>
          </a:p>
          <a:p>
            <a:pPr indent="0" lvl="0" marL="0" rtl="0" algn="l">
              <a:spcBef>
                <a:spcPts val="0"/>
              </a:spcBef>
              <a:spcAft>
                <a:spcPts val="0"/>
              </a:spcAft>
              <a:buNone/>
            </a:pPr>
            <a:r>
              <a:rPr lang="en-US" sz="1600"/>
              <a:t>50%     5281.500000      2.000000</a:t>
            </a:r>
            <a:endParaRPr sz="1600"/>
          </a:p>
          <a:p>
            <a:pPr indent="0" lvl="0" marL="0" rtl="0" algn="l">
              <a:spcBef>
                <a:spcPts val="0"/>
              </a:spcBef>
              <a:spcAft>
                <a:spcPts val="0"/>
              </a:spcAft>
              <a:buNone/>
            </a:pPr>
            <a:r>
              <a:rPr lang="en-US" sz="1600"/>
              <a:t>75%     7922.250000      2.000000</a:t>
            </a:r>
            <a:endParaRPr sz="1600"/>
          </a:p>
          <a:p>
            <a:pPr indent="0" lvl="0" marL="0" rtl="0" algn="l">
              <a:spcBef>
                <a:spcPts val="0"/>
              </a:spcBef>
              <a:spcAft>
                <a:spcPts val="0"/>
              </a:spcAft>
              <a:buNone/>
            </a:pPr>
            <a:r>
              <a:rPr lang="en-US" sz="1600"/>
              <a:t>max    10563.000000      4.000000</a:t>
            </a:r>
            <a:endParaRPr sz="1600"/>
          </a:p>
          <a:p>
            <a:pPr indent="0" lvl="0" marL="0" rtl="0" algn="l">
              <a:spcBef>
                <a:spcPts val="0"/>
              </a:spcBef>
              <a:spcAft>
                <a:spcPts val="0"/>
              </a:spcAft>
              <a:buNone/>
            </a:pPr>
            <a:r>
              <a:rPr lang="en-US" sz="1600"/>
              <a:t>Loading 8451 training examples and 2113 validation examples. </a:t>
            </a:r>
            <a:endParaRPr sz="1600"/>
          </a:p>
          <a:p>
            <a:pPr indent="0" lvl="0" marL="0" rtl="0" algn="l">
              <a:spcBef>
                <a:spcPts val="0"/>
              </a:spcBef>
              <a:spcAft>
                <a:spcPts val="0"/>
              </a:spcAft>
              <a:buClr>
                <a:schemeClr val="dk1"/>
              </a:buClr>
              <a:buSzPts val="1100"/>
              <a:buFont typeface="Arial"/>
              <a:buNone/>
            </a:pPr>
            <a:r>
              <a:rPr lang="en-US" sz="1600"/>
              <a:t>After cleaning and preprocessing data,</a:t>
            </a:r>
            <a:endParaRPr sz="1600"/>
          </a:p>
          <a:p>
            <a:pPr indent="-330200" lvl="0" marL="457200" rtl="0" algn="l">
              <a:spcBef>
                <a:spcPts val="0"/>
              </a:spcBef>
              <a:spcAft>
                <a:spcPts val="0"/>
              </a:spcAft>
              <a:buSzPts val="1600"/>
              <a:buAutoNum type="arabicPeriod"/>
            </a:pPr>
            <a:r>
              <a:rPr lang="en-US" sz="1600"/>
              <a:t> </a:t>
            </a:r>
            <a:r>
              <a:rPr b="1" lang="en-US" sz="1600"/>
              <a:t>napa looks like quake strong earthquake rocked northern california early sunday morning inj http co wr n bshu</a:t>
            </a:r>
            <a:endParaRPr b="1" sz="1600"/>
          </a:p>
          <a:p>
            <a:pPr indent="0" lvl="0" marL="0" rtl="0" algn="l">
              <a:spcBef>
                <a:spcPts val="0"/>
              </a:spcBef>
              <a:spcAft>
                <a:spcPts val="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9"/>
          <p:cNvSpPr txBox="1"/>
          <p:nvPr/>
        </p:nvSpPr>
        <p:spPr>
          <a:xfrm>
            <a:off x="202600" y="1293675"/>
            <a:ext cx="2649600" cy="44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t>1. Multinomial Naive Bayes:</a:t>
            </a:r>
            <a:endParaRPr sz="1800"/>
          </a:p>
          <a:p>
            <a:pPr indent="0" lvl="0" marL="0" rtl="0" algn="l">
              <a:lnSpc>
                <a:spcPct val="115000"/>
              </a:lnSpc>
              <a:spcBef>
                <a:spcPts val="0"/>
              </a:spcBef>
              <a:spcAft>
                <a:spcPts val="0"/>
              </a:spcAft>
              <a:buClr>
                <a:schemeClr val="dk1"/>
              </a:buClr>
              <a:buSzPts val="1100"/>
              <a:buFont typeface="Arial"/>
              <a:buNone/>
            </a:pPr>
            <a:r>
              <a:rPr lang="en-US" sz="1800"/>
              <a:t>With count vectorization</a:t>
            </a:r>
            <a:endParaRPr sz="1800"/>
          </a:p>
          <a:p>
            <a:pPr indent="0" lvl="0" marL="0" rtl="0" algn="l">
              <a:spcBef>
                <a:spcPts val="0"/>
              </a:spcBef>
              <a:spcAft>
                <a:spcPts val="0"/>
              </a:spcAft>
              <a:buNone/>
            </a:pPr>
            <a:r>
              <a:rPr lang="en-US" sz="1800"/>
              <a:t>0.9408424041646948</a:t>
            </a:r>
            <a:endParaRPr sz="1800"/>
          </a:p>
          <a:p>
            <a:pPr indent="0" lvl="0" marL="0" rtl="0" algn="l">
              <a:spcBef>
                <a:spcPts val="0"/>
              </a:spcBef>
              <a:spcAft>
                <a:spcPts val="0"/>
              </a:spcAft>
              <a:buNone/>
            </a:pPr>
            <a:r>
              <a:rPr lang="en-US" sz="1800"/>
              <a:t>Confusion Matrix : </a:t>
            </a:r>
            <a:endParaRPr sz="1800"/>
          </a:p>
          <a:p>
            <a:pPr indent="0" lvl="0" marL="0" rtl="0" algn="l">
              <a:spcBef>
                <a:spcPts val="0"/>
              </a:spcBef>
              <a:spcAft>
                <a:spcPts val="0"/>
              </a:spcAft>
              <a:buNone/>
            </a:pPr>
            <a:r>
              <a:rPr lang="en-US" sz="1800"/>
              <a:t> [[ 52  18  15  14]</a:t>
            </a:r>
            <a:endParaRPr sz="1800"/>
          </a:p>
          <a:p>
            <a:pPr indent="0" lvl="0" marL="0" rtl="0" algn="l">
              <a:spcBef>
                <a:spcPts val="0"/>
              </a:spcBef>
              <a:spcAft>
                <a:spcPts val="0"/>
              </a:spcAft>
              <a:buNone/>
            </a:pPr>
            <a:r>
              <a:rPr lang="en-US" sz="1800"/>
              <a:t> [  0 784   0   1]</a:t>
            </a:r>
            <a:endParaRPr sz="1800"/>
          </a:p>
          <a:p>
            <a:pPr indent="0" lvl="0" marL="0" rtl="0" algn="l">
              <a:spcBef>
                <a:spcPts val="0"/>
              </a:spcBef>
              <a:spcAft>
                <a:spcPts val="0"/>
              </a:spcAft>
              <a:buNone/>
            </a:pPr>
            <a:r>
              <a:rPr lang="en-US" sz="1800"/>
              <a:t> [  2   2 819   2]</a:t>
            </a:r>
            <a:endParaRPr sz="1800"/>
          </a:p>
          <a:p>
            <a:pPr indent="0" lvl="0" marL="0" rtl="0" algn="l">
              <a:spcBef>
                <a:spcPts val="0"/>
              </a:spcBef>
              <a:spcAft>
                <a:spcPts val="0"/>
              </a:spcAft>
              <a:buNone/>
            </a:pPr>
            <a:r>
              <a:rPr lang="en-US" sz="1800"/>
              <a:t> [ 19  29  23 333]]</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US" sz="1800"/>
              <a:t>2. Logistic regression:</a:t>
            </a:r>
            <a:endParaRPr sz="1800"/>
          </a:p>
          <a:p>
            <a:pPr indent="0" lvl="0" marL="0" rtl="0" algn="l">
              <a:lnSpc>
                <a:spcPct val="115000"/>
              </a:lnSpc>
              <a:spcBef>
                <a:spcPts val="0"/>
              </a:spcBef>
              <a:spcAft>
                <a:spcPts val="0"/>
              </a:spcAft>
              <a:buClr>
                <a:schemeClr val="dk1"/>
              </a:buClr>
              <a:buSzPts val="1100"/>
              <a:buFont typeface="Arial"/>
              <a:buNone/>
            </a:pPr>
            <a:r>
              <a:rPr lang="en-US" sz="1800"/>
              <a:t>With tfidf vectorization</a:t>
            </a:r>
            <a:endParaRPr sz="1800"/>
          </a:p>
          <a:p>
            <a:pPr indent="0" lvl="0" marL="0" rtl="0" algn="l">
              <a:spcBef>
                <a:spcPts val="0"/>
              </a:spcBef>
              <a:spcAft>
                <a:spcPts val="0"/>
              </a:spcAft>
              <a:buNone/>
            </a:pPr>
            <a:r>
              <a:rPr lang="en-US" sz="1800"/>
              <a:t>0.9522006625650734</a:t>
            </a:r>
            <a:endParaRPr sz="1800"/>
          </a:p>
          <a:p>
            <a:pPr indent="0" lvl="0" marL="0" rtl="0" algn="l">
              <a:spcBef>
                <a:spcPts val="0"/>
              </a:spcBef>
              <a:spcAft>
                <a:spcPts val="0"/>
              </a:spcAft>
              <a:buNone/>
            </a:pPr>
            <a:r>
              <a:rPr lang="en-US" sz="1800"/>
              <a:t>Confusion Matrix : </a:t>
            </a:r>
            <a:endParaRPr sz="1800"/>
          </a:p>
          <a:p>
            <a:pPr indent="0" lvl="0" marL="0" rtl="0" algn="l">
              <a:spcBef>
                <a:spcPts val="0"/>
              </a:spcBef>
              <a:spcAft>
                <a:spcPts val="0"/>
              </a:spcAft>
              <a:buNone/>
            </a:pPr>
            <a:r>
              <a:rPr lang="en-US" sz="1800"/>
              <a:t> [[ 51  19   5  24]</a:t>
            </a:r>
            <a:endParaRPr sz="1800"/>
          </a:p>
          <a:p>
            <a:pPr indent="0" lvl="0" marL="0" rtl="0" algn="l">
              <a:spcBef>
                <a:spcPts val="0"/>
              </a:spcBef>
              <a:spcAft>
                <a:spcPts val="0"/>
              </a:spcAft>
              <a:buNone/>
            </a:pPr>
            <a:r>
              <a:rPr lang="en-US" sz="1800"/>
              <a:t> [  0 785   0   0]</a:t>
            </a:r>
            <a:endParaRPr sz="1800"/>
          </a:p>
          <a:p>
            <a:pPr indent="0" lvl="0" marL="0" rtl="0" algn="l">
              <a:spcBef>
                <a:spcPts val="0"/>
              </a:spcBef>
              <a:spcAft>
                <a:spcPts val="0"/>
              </a:spcAft>
              <a:buNone/>
            </a:pPr>
            <a:r>
              <a:rPr lang="en-US" sz="1800"/>
              <a:t> [  0   0 821   4]</a:t>
            </a:r>
            <a:endParaRPr sz="1800"/>
          </a:p>
          <a:p>
            <a:pPr indent="0" lvl="0" marL="0" rtl="0" algn="l">
              <a:lnSpc>
                <a:spcPct val="115000"/>
              </a:lnSpc>
              <a:spcBef>
                <a:spcPts val="0"/>
              </a:spcBef>
              <a:spcAft>
                <a:spcPts val="0"/>
              </a:spcAft>
              <a:buClr>
                <a:schemeClr val="dk1"/>
              </a:buClr>
              <a:buSzPts val="1100"/>
              <a:buFont typeface="Arial"/>
              <a:buNone/>
            </a:pPr>
            <a:r>
              <a:rPr lang="en-US" sz="1800"/>
              <a:t> [ 18  26   5 355]]</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
        <p:nvSpPr>
          <p:cNvPr id="156" name="Google Shape;156;p19"/>
          <p:cNvSpPr txBox="1"/>
          <p:nvPr/>
        </p:nvSpPr>
        <p:spPr>
          <a:xfrm>
            <a:off x="3834225" y="1293675"/>
            <a:ext cx="3101700" cy="403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3. Random Forest classifier</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With word2vec vectorization</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0.9654519640321817</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Confusion Matrix :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[[ 76  18   0   5]</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  0 782   0   3]</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  2   2 819   2]</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[ 31   9   1 363]]</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0"/>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20"/>
          <p:cNvSpPr txBox="1"/>
          <p:nvPr/>
        </p:nvSpPr>
        <p:spPr>
          <a:xfrm>
            <a:off x="1371600" y="1143000"/>
            <a:ext cx="7772400" cy="6858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Demo</a:t>
            </a:r>
            <a:endParaRPr b="0" i="0" sz="1400" u="none" cap="none" strike="noStrike">
              <a:solidFill>
                <a:srgbClr val="000000"/>
              </a:solidFill>
              <a:latin typeface="Arial"/>
              <a:ea typeface="Arial"/>
              <a:cs typeface="Arial"/>
              <a:sym typeface="Arial"/>
            </a:endParaRPr>
          </a:p>
        </p:txBody>
      </p:sp>
      <p:sp>
        <p:nvSpPr>
          <p:cNvPr id="164" name="Google Shape;164;p20"/>
          <p:cNvSpPr txBox="1"/>
          <p:nvPr/>
        </p:nvSpPr>
        <p:spPr>
          <a:xfrm>
            <a:off x="518409" y="1828801"/>
            <a:ext cx="6863700" cy="4724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pic>
        <p:nvPicPr>
          <p:cNvPr id="165" name="Google Shape;165;p20"/>
          <p:cNvPicPr preferRelativeResize="0"/>
          <p:nvPr/>
        </p:nvPicPr>
        <p:blipFill>
          <a:blip r:embed="rId3">
            <a:alphaModFix/>
          </a:blip>
          <a:stretch>
            <a:fillRect/>
          </a:stretch>
        </p:blipFill>
        <p:spPr>
          <a:xfrm>
            <a:off x="166675" y="2584450"/>
            <a:ext cx="5259225" cy="778975"/>
          </a:xfrm>
          <a:prstGeom prst="rect">
            <a:avLst/>
          </a:prstGeom>
          <a:noFill/>
          <a:ln>
            <a:noFill/>
          </a:ln>
        </p:spPr>
      </p:pic>
      <p:pic>
        <p:nvPicPr>
          <p:cNvPr id="166" name="Google Shape;166;p20"/>
          <p:cNvPicPr preferRelativeResize="0"/>
          <p:nvPr/>
        </p:nvPicPr>
        <p:blipFill>
          <a:blip r:embed="rId4">
            <a:alphaModFix/>
          </a:blip>
          <a:stretch>
            <a:fillRect/>
          </a:stretch>
        </p:blipFill>
        <p:spPr>
          <a:xfrm>
            <a:off x="166675" y="4131923"/>
            <a:ext cx="7264800" cy="1384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p:nvPr/>
        </p:nvSpPr>
        <p:spPr>
          <a:xfrm>
            <a:off x="2847483" y="3352800"/>
            <a:ext cx="2924051"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Abstract and Scope </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0" y="1617675"/>
            <a:ext cx="7374600" cy="4724400"/>
          </a:xfrm>
          <a:prstGeom prst="rect">
            <a:avLst/>
          </a:prstGeom>
          <a:noFill/>
          <a:ln>
            <a:noFill/>
          </a:ln>
        </p:spPr>
        <p:txBody>
          <a:bodyPr anchorCtr="0" anchor="ctr" bIns="45700" lIns="91425" spcFirstLastPara="1" rIns="91425" wrap="square" tIns="45700">
            <a:noAutofit/>
          </a:bodyPr>
          <a:lstStyle/>
          <a:p>
            <a:pPr indent="-342900" lvl="0" marL="457200" rtl="0" algn="just">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micro-blogging platform, Twitter, has opened people up to an entirely new world of information-gathering and news-sharing, including but not limited to detailing everyday events and activities of the users, the “Tweeple”. </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These Tweets are, for the most part, uncategorised and lack relevance because of this. Hashtags used and made up by the tweeple are the only forms of categorisation available right now.</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Detecting events and trending topics from these hashtags in a way so as to make a user’s feed more enriching and optimal is the primary goal of this project.</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 holistic comparison of the different methods in which to detect these events and trending topics is also included in the ambit of this project.</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rgbClr val="000000"/>
              </a:buClr>
              <a:buSzPts val="1800"/>
              <a:buFont typeface="Arial"/>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5"/>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 name="Google Shape;39;p5"/>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Approach</a:t>
            </a:r>
            <a:endParaRPr b="0" i="0" sz="1400" u="none" cap="none" strike="noStrike">
              <a:solidFill>
                <a:srgbClr val="000000"/>
              </a:solidFill>
              <a:latin typeface="Arial"/>
              <a:ea typeface="Arial"/>
              <a:cs typeface="Arial"/>
              <a:sym typeface="Arial"/>
            </a:endParaRPr>
          </a:p>
        </p:txBody>
      </p:sp>
      <p:sp>
        <p:nvSpPr>
          <p:cNvPr id="40" name="Google Shape;40;p5"/>
          <p:cNvSpPr txBox="1"/>
          <p:nvPr/>
        </p:nvSpPr>
        <p:spPr>
          <a:xfrm>
            <a:off x="0" y="1759775"/>
            <a:ext cx="7071900" cy="4582500"/>
          </a:xfrm>
          <a:prstGeom prst="rect">
            <a:avLst/>
          </a:prstGeom>
          <a:noFill/>
          <a:ln>
            <a:noFill/>
          </a:ln>
        </p:spPr>
        <p:txBody>
          <a:bodyPr anchorCtr="0" anchor="ctr" bIns="45700" lIns="91425" spcFirstLastPara="1" rIns="91425" wrap="square" tIns="45700">
            <a:noAutofit/>
          </a:bodyPr>
          <a:lstStyle/>
          <a:p>
            <a:pPr indent="-342900" lvl="0" marL="914400" rtl="0" algn="just">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design approach used in the project is a mix of both top-down and bottom-up, which, individually used, aren’t as effective as when used together.</a:t>
            </a:r>
            <a:endParaRPr sz="1800">
              <a:solidFill>
                <a:srgbClr val="0033CC"/>
              </a:solidFill>
              <a:latin typeface="Trebuchet MS"/>
              <a:ea typeface="Trebuchet MS"/>
              <a:cs typeface="Trebuchet MS"/>
              <a:sym typeface="Trebuchet MS"/>
            </a:endParaRPr>
          </a:p>
          <a:p>
            <a:pPr indent="-342900" lvl="0" marL="9144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Top-down design starts with a generalized model of system and keeps on defining the more specific part of it. When all components are composed the whole system comes into existence. </a:t>
            </a:r>
            <a:endParaRPr sz="1800">
              <a:solidFill>
                <a:srgbClr val="0033CC"/>
              </a:solidFill>
              <a:latin typeface="Trebuchet MS"/>
              <a:ea typeface="Trebuchet MS"/>
              <a:cs typeface="Trebuchet MS"/>
              <a:sym typeface="Trebuchet MS"/>
            </a:endParaRPr>
          </a:p>
          <a:p>
            <a:pPr indent="-342900" lvl="0" marL="9144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 top-down design is more suitable when the software solution needs to be designed from scratch and specific details are unknown. This approach is followed in the building of the project’s core, that is, the main model implementing the different algorithms.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6"/>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 name="Google Shape;47;p6"/>
          <p:cNvSpPr txBox="1"/>
          <p:nvPr/>
        </p:nvSpPr>
        <p:spPr>
          <a:xfrm>
            <a:off x="2667000" y="11430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Approach</a:t>
            </a:r>
            <a:endParaRPr b="0" i="0" sz="1400" u="none" cap="none" strike="noStrike">
              <a:solidFill>
                <a:srgbClr val="000000"/>
              </a:solidFill>
              <a:latin typeface="Arial"/>
              <a:ea typeface="Arial"/>
              <a:cs typeface="Arial"/>
              <a:sym typeface="Arial"/>
            </a:endParaRPr>
          </a:p>
        </p:txBody>
      </p:sp>
      <p:sp>
        <p:nvSpPr>
          <p:cNvPr id="48" name="Google Shape;48;p6"/>
          <p:cNvSpPr txBox="1"/>
          <p:nvPr/>
        </p:nvSpPr>
        <p:spPr>
          <a:xfrm>
            <a:off x="143225" y="1805525"/>
            <a:ext cx="6571500" cy="4534200"/>
          </a:xfrm>
          <a:prstGeom prst="rect">
            <a:avLst/>
          </a:prstGeom>
          <a:noFill/>
          <a:ln>
            <a:noFill/>
          </a:ln>
        </p:spPr>
        <p:txBody>
          <a:bodyPr anchorCtr="0" anchor="ctr" bIns="45700" lIns="91425" spcFirstLastPara="1" rIns="91425" wrap="square" tIns="45700">
            <a:noAutofit/>
          </a:bodyPr>
          <a:lstStyle/>
          <a:p>
            <a:pPr indent="-342900" lvl="0" marL="914400" rtl="0" algn="just">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bottom up design model starts with most specific and basic components. It proceeds with composing higher level of components by using basic or lower level components. It keeps creating higher level components until the desired system is not evolved as one single component. With each higher level, the amount of abstraction is increased.</a:t>
            </a:r>
            <a:endParaRPr sz="1800">
              <a:solidFill>
                <a:srgbClr val="0033CC"/>
              </a:solidFill>
              <a:latin typeface="Trebuchet MS"/>
              <a:ea typeface="Trebuchet MS"/>
              <a:cs typeface="Trebuchet MS"/>
              <a:sym typeface="Trebuchet MS"/>
            </a:endParaRPr>
          </a:p>
          <a:p>
            <a:pPr indent="-342900" lvl="0" marL="9144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Bottom-up strategy is more suitable when a system needs to be created from some existing system, where the basic primitives can be used in the newer system. This approach is being followed to implement the front-end and the backend of the project.</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7"/>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7"/>
          <p:cNvSpPr txBox="1"/>
          <p:nvPr/>
        </p:nvSpPr>
        <p:spPr>
          <a:xfrm>
            <a:off x="1184223" y="1143000"/>
            <a:ext cx="7959777"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Constraints, Assumptions &amp; Dependencies</a:t>
            </a:r>
            <a:endParaRPr b="0" i="0" sz="1400" u="none" cap="none" strike="noStrike">
              <a:solidFill>
                <a:srgbClr val="000000"/>
              </a:solidFill>
              <a:latin typeface="Arial"/>
              <a:ea typeface="Arial"/>
              <a:cs typeface="Arial"/>
              <a:sym typeface="Arial"/>
            </a:endParaRPr>
          </a:p>
        </p:txBody>
      </p:sp>
      <p:sp>
        <p:nvSpPr>
          <p:cNvPr id="55" name="Google Shape;55;p7"/>
          <p:cNvSpPr txBox="1"/>
          <p:nvPr/>
        </p:nvSpPr>
        <p:spPr>
          <a:xfrm>
            <a:off x="0" y="1617675"/>
            <a:ext cx="7374600" cy="4724400"/>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480"/>
              </a:spcBef>
              <a:spcAft>
                <a:spcPts val="0"/>
              </a:spcAft>
              <a:buClr>
                <a:srgbClr val="000000"/>
              </a:buClr>
              <a:buSzPts val="1800"/>
              <a:buFont typeface="Arial"/>
              <a:buNone/>
            </a:pPr>
            <a:r>
              <a:rPr lang="en-US" sz="1800">
                <a:solidFill>
                  <a:srgbClr val="0033CC"/>
                </a:solidFill>
                <a:latin typeface="Trebuchet MS"/>
                <a:ea typeface="Trebuchet MS"/>
                <a:cs typeface="Trebuchet MS"/>
                <a:sym typeface="Trebuchet MS"/>
              </a:rPr>
              <a:t>TECHNICAL CONSTRAINTS:</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Programming Language: The programming language of choice for the bulk of the project is Python, given its immense popularity in non-enterprise-related applications. It offers an easier and faster way to build high-performing algorithms, along with an extensive collection of specialized libraries available as well.</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Operating Systems and Platforms Supported: The vision is to build a fully-functional project that works smoothly across platforms, and are currently implementing the project on a standard Windows and linux device. </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Frameworks: The front-end (user interface) is based on a standard MVC framework.</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rgbClr val="000000"/>
              </a:buClr>
              <a:buSzPts val="1800"/>
              <a:buFont typeface="Arial"/>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8"/>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 name="Google Shape;62;p8"/>
          <p:cNvSpPr txBox="1"/>
          <p:nvPr/>
        </p:nvSpPr>
        <p:spPr>
          <a:xfrm>
            <a:off x="1184223" y="1143000"/>
            <a:ext cx="79599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Constraints, Assumptions &amp; Dependencies</a:t>
            </a:r>
            <a:endParaRPr b="0" i="0" sz="1400" u="none" cap="none" strike="noStrike">
              <a:solidFill>
                <a:srgbClr val="000000"/>
              </a:solidFill>
              <a:latin typeface="Arial"/>
              <a:ea typeface="Arial"/>
              <a:cs typeface="Arial"/>
              <a:sym typeface="Arial"/>
            </a:endParaRPr>
          </a:p>
        </p:txBody>
      </p:sp>
      <p:sp>
        <p:nvSpPr>
          <p:cNvPr id="63" name="Google Shape;63;p8"/>
          <p:cNvSpPr txBox="1"/>
          <p:nvPr/>
        </p:nvSpPr>
        <p:spPr>
          <a:xfrm>
            <a:off x="0" y="1617675"/>
            <a:ext cx="7374600" cy="4724400"/>
          </a:xfrm>
          <a:prstGeom prst="rect">
            <a:avLst/>
          </a:prstGeom>
          <a:noFill/>
          <a:ln>
            <a:noFill/>
          </a:ln>
        </p:spPr>
        <p:txBody>
          <a:bodyPr anchorCtr="0" anchor="ctr" bIns="45700" lIns="91425" spcFirstLastPara="1" rIns="91425" wrap="square" tIns="45700">
            <a:noAutofit/>
          </a:bodyPr>
          <a:lstStyle/>
          <a:p>
            <a:pPr indent="0" lvl="0" marL="914400" marR="0" rtl="0" algn="just">
              <a:lnSpc>
                <a:spcPct val="100000"/>
              </a:lnSpc>
              <a:spcBef>
                <a:spcPts val="480"/>
              </a:spcBef>
              <a:spcAft>
                <a:spcPts val="0"/>
              </a:spcAft>
              <a:buNone/>
            </a:pPr>
            <a:r>
              <a:rPr lang="en-US" sz="1800">
                <a:solidFill>
                  <a:srgbClr val="0033CC"/>
                </a:solidFill>
                <a:latin typeface="Trebuchet MS"/>
                <a:ea typeface="Trebuchet MS"/>
                <a:cs typeface="Trebuchet MS"/>
                <a:sym typeface="Trebuchet MS"/>
              </a:rPr>
              <a:t>DEPENDENCIES:</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 major portion of the project design and implementation is dependent on the availability of data in large numbers, and subsequently, necessary servers to be able to stream data without any hindrance.</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rgbClr val="000000"/>
              </a:buClr>
              <a:buSzPts val="1800"/>
              <a:buFont typeface="Arial"/>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9"/>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 name="Google Shape;69;p9"/>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Description</a:t>
            </a:r>
            <a:endParaRPr b="0" i="0" sz="1400" u="none" cap="none" strike="noStrike">
              <a:solidFill>
                <a:srgbClr val="000000"/>
              </a:solidFill>
              <a:latin typeface="Arial"/>
              <a:ea typeface="Arial"/>
              <a:cs typeface="Arial"/>
              <a:sym typeface="Arial"/>
            </a:endParaRPr>
          </a:p>
        </p:txBody>
      </p:sp>
      <p:sp>
        <p:nvSpPr>
          <p:cNvPr id="70" name="Google Shape;70;p9"/>
          <p:cNvSpPr txBox="1"/>
          <p:nvPr/>
        </p:nvSpPr>
        <p:spPr>
          <a:xfrm>
            <a:off x="0" y="1854725"/>
            <a:ext cx="2946300" cy="549300"/>
          </a:xfrm>
          <a:prstGeom prst="rect">
            <a:avLst/>
          </a:prstGeom>
          <a:noFill/>
          <a:ln>
            <a:noFill/>
          </a:ln>
        </p:spPr>
        <p:txBody>
          <a:bodyPr anchorCtr="0" anchor="ctr" bIns="45700" lIns="91425" spcFirstLastPara="1" rIns="91425" wrap="square" tIns="45700">
            <a:noAutofit/>
          </a:bodyPr>
          <a:lstStyle/>
          <a:p>
            <a:pPr indent="-271780" lvl="0" marL="342900" marR="0" rtl="0" algn="just">
              <a:lnSpc>
                <a:spcPct val="100000"/>
              </a:lnSpc>
              <a:spcBef>
                <a:spcPts val="480"/>
              </a:spcBef>
              <a:spcAft>
                <a:spcPts val="0"/>
              </a:spcAft>
              <a:buClr>
                <a:srgbClr val="FF0000"/>
              </a:buClr>
              <a:buSzPts val="1120"/>
              <a:buFont typeface="Arial"/>
              <a:buNone/>
            </a:pPr>
            <a:r>
              <a:rPr lang="en-US" sz="1800">
                <a:solidFill>
                  <a:srgbClr val="0033CC"/>
                </a:solidFill>
                <a:latin typeface="Trebuchet MS"/>
                <a:ea typeface="Trebuchet MS"/>
                <a:cs typeface="Trebuchet MS"/>
                <a:sym typeface="Trebuchet MS"/>
              </a:rPr>
              <a:t>MASTER CLASS DIAGRAM</a:t>
            </a:r>
            <a:endParaRPr sz="1800">
              <a:solidFill>
                <a:srgbClr val="0033CC"/>
              </a:solidFill>
              <a:latin typeface="Trebuchet MS"/>
              <a:ea typeface="Trebuchet MS"/>
              <a:cs typeface="Trebuchet MS"/>
              <a:sym typeface="Trebuchet MS"/>
            </a:endParaRPr>
          </a:p>
          <a:p>
            <a:pPr indent="-271780" lvl="0" marL="342900" marR="0" rtl="0" algn="just">
              <a:lnSpc>
                <a:spcPct val="100000"/>
              </a:lnSpc>
              <a:spcBef>
                <a:spcPts val="480"/>
              </a:spcBef>
              <a:spcAft>
                <a:spcPts val="0"/>
              </a:spcAft>
              <a:buClr>
                <a:srgbClr val="FF0000"/>
              </a:buClr>
              <a:buSzPts val="1120"/>
              <a:buFont typeface="Arial"/>
              <a:buNone/>
            </a:pPr>
            <a:r>
              <a:t/>
            </a:r>
            <a:endParaRPr sz="1800">
              <a:solidFill>
                <a:srgbClr val="0033CC"/>
              </a:solidFill>
              <a:latin typeface="Trebuchet MS"/>
              <a:ea typeface="Trebuchet MS"/>
              <a:cs typeface="Trebuchet MS"/>
              <a:sym typeface="Trebuchet MS"/>
            </a:endParaRPr>
          </a:p>
        </p:txBody>
      </p:sp>
      <p:pic>
        <p:nvPicPr>
          <p:cNvPr id="71" name="Google Shape;71;p9"/>
          <p:cNvPicPr preferRelativeResize="0"/>
          <p:nvPr/>
        </p:nvPicPr>
        <p:blipFill>
          <a:blip r:embed="rId3">
            <a:alphaModFix/>
          </a:blip>
          <a:stretch>
            <a:fillRect/>
          </a:stretch>
        </p:blipFill>
        <p:spPr>
          <a:xfrm>
            <a:off x="733325" y="2154850"/>
            <a:ext cx="5680175" cy="452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0"/>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 name="Google Shape;78;p10"/>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Description</a:t>
            </a:r>
            <a:endParaRPr b="0" i="0" sz="1400" u="none" cap="none" strike="noStrike">
              <a:solidFill>
                <a:srgbClr val="000000"/>
              </a:solidFill>
              <a:latin typeface="Arial"/>
              <a:ea typeface="Arial"/>
              <a:cs typeface="Arial"/>
              <a:sym typeface="Arial"/>
            </a:endParaRPr>
          </a:p>
        </p:txBody>
      </p:sp>
      <p:sp>
        <p:nvSpPr>
          <p:cNvPr id="79" name="Google Shape;79;p10"/>
          <p:cNvSpPr txBox="1"/>
          <p:nvPr/>
        </p:nvSpPr>
        <p:spPr>
          <a:xfrm>
            <a:off x="0" y="1854725"/>
            <a:ext cx="2946300" cy="549300"/>
          </a:xfrm>
          <a:prstGeom prst="rect">
            <a:avLst/>
          </a:prstGeom>
          <a:noFill/>
          <a:ln>
            <a:noFill/>
          </a:ln>
        </p:spPr>
        <p:txBody>
          <a:bodyPr anchorCtr="0" anchor="ctr" bIns="45700" lIns="91425" spcFirstLastPara="1" rIns="91425" wrap="square" tIns="45700">
            <a:noAutofit/>
          </a:bodyPr>
          <a:lstStyle/>
          <a:p>
            <a:pPr indent="-271780" lvl="0" marL="342900" marR="0" rtl="0" algn="just">
              <a:lnSpc>
                <a:spcPct val="100000"/>
              </a:lnSpc>
              <a:spcBef>
                <a:spcPts val="480"/>
              </a:spcBef>
              <a:spcAft>
                <a:spcPts val="0"/>
              </a:spcAft>
              <a:buClr>
                <a:srgbClr val="FF0000"/>
              </a:buClr>
              <a:buSzPts val="1120"/>
              <a:buFont typeface="Arial"/>
              <a:buNone/>
            </a:pPr>
            <a:r>
              <a:rPr lang="en-US" sz="1800">
                <a:solidFill>
                  <a:srgbClr val="0033CC"/>
                </a:solidFill>
                <a:latin typeface="Trebuchet MS"/>
                <a:ea typeface="Trebuchet MS"/>
                <a:cs typeface="Trebuchet MS"/>
                <a:sym typeface="Trebuchet MS"/>
              </a:rPr>
              <a:t>USE CASE</a:t>
            </a:r>
            <a:r>
              <a:rPr lang="en-US" sz="1800">
                <a:solidFill>
                  <a:srgbClr val="0033CC"/>
                </a:solidFill>
                <a:latin typeface="Trebuchet MS"/>
                <a:ea typeface="Trebuchet MS"/>
                <a:cs typeface="Trebuchet MS"/>
                <a:sym typeface="Trebuchet MS"/>
              </a:rPr>
              <a:t> DIAGRAM</a:t>
            </a:r>
            <a:endParaRPr sz="1800">
              <a:solidFill>
                <a:srgbClr val="0033CC"/>
              </a:solidFill>
              <a:latin typeface="Trebuchet MS"/>
              <a:ea typeface="Trebuchet MS"/>
              <a:cs typeface="Trebuchet MS"/>
              <a:sym typeface="Trebuchet MS"/>
            </a:endParaRPr>
          </a:p>
          <a:p>
            <a:pPr indent="-271780" lvl="0" marL="342900" marR="0" rtl="0" algn="just">
              <a:lnSpc>
                <a:spcPct val="100000"/>
              </a:lnSpc>
              <a:spcBef>
                <a:spcPts val="480"/>
              </a:spcBef>
              <a:spcAft>
                <a:spcPts val="0"/>
              </a:spcAft>
              <a:buClr>
                <a:srgbClr val="FF0000"/>
              </a:buClr>
              <a:buSzPts val="1120"/>
              <a:buFont typeface="Arial"/>
              <a:buNone/>
            </a:pPr>
            <a:r>
              <a:t/>
            </a:r>
            <a:endParaRPr sz="1800">
              <a:solidFill>
                <a:srgbClr val="0033CC"/>
              </a:solidFill>
              <a:latin typeface="Trebuchet MS"/>
              <a:ea typeface="Trebuchet MS"/>
              <a:cs typeface="Trebuchet MS"/>
              <a:sym typeface="Trebuchet MS"/>
            </a:endParaRPr>
          </a:p>
        </p:txBody>
      </p:sp>
      <p:pic>
        <p:nvPicPr>
          <p:cNvPr id="80" name="Google Shape;80;p10"/>
          <p:cNvPicPr preferRelativeResize="0"/>
          <p:nvPr/>
        </p:nvPicPr>
        <p:blipFill>
          <a:blip r:embed="rId3">
            <a:alphaModFix/>
          </a:blip>
          <a:stretch>
            <a:fillRect/>
          </a:stretch>
        </p:blipFill>
        <p:spPr>
          <a:xfrm>
            <a:off x="522325" y="2404025"/>
            <a:ext cx="5733304" cy="414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1"/>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11"/>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Description</a:t>
            </a:r>
            <a:endParaRPr b="0" i="0" sz="1400" u="none" cap="none" strike="noStrike">
              <a:solidFill>
                <a:srgbClr val="000000"/>
              </a:solidFill>
              <a:latin typeface="Arial"/>
              <a:ea typeface="Arial"/>
              <a:cs typeface="Arial"/>
              <a:sym typeface="Arial"/>
            </a:endParaRPr>
          </a:p>
        </p:txBody>
      </p:sp>
      <p:sp>
        <p:nvSpPr>
          <p:cNvPr id="88" name="Google Shape;88;p11"/>
          <p:cNvSpPr txBox="1"/>
          <p:nvPr/>
        </p:nvSpPr>
        <p:spPr>
          <a:xfrm>
            <a:off x="0" y="1854725"/>
            <a:ext cx="2946300" cy="549300"/>
          </a:xfrm>
          <a:prstGeom prst="rect">
            <a:avLst/>
          </a:prstGeom>
          <a:noFill/>
          <a:ln>
            <a:noFill/>
          </a:ln>
        </p:spPr>
        <p:txBody>
          <a:bodyPr anchorCtr="0" anchor="ctr" bIns="45700" lIns="91425" spcFirstLastPara="1" rIns="91425" wrap="square" tIns="45700">
            <a:noAutofit/>
          </a:bodyPr>
          <a:lstStyle/>
          <a:p>
            <a:pPr indent="-271780" lvl="0" marL="342900" marR="0" rtl="0" algn="just">
              <a:lnSpc>
                <a:spcPct val="100000"/>
              </a:lnSpc>
              <a:spcBef>
                <a:spcPts val="480"/>
              </a:spcBef>
              <a:spcAft>
                <a:spcPts val="0"/>
              </a:spcAft>
              <a:buClr>
                <a:srgbClr val="FF0000"/>
              </a:buClr>
              <a:buSzPts val="1120"/>
              <a:buFont typeface="Arial"/>
              <a:buNone/>
            </a:pPr>
            <a:r>
              <a:rPr lang="en-US" sz="1800">
                <a:solidFill>
                  <a:srgbClr val="0033CC"/>
                </a:solidFill>
                <a:latin typeface="Trebuchet MS"/>
                <a:ea typeface="Trebuchet MS"/>
                <a:cs typeface="Trebuchet MS"/>
                <a:sym typeface="Trebuchet MS"/>
              </a:rPr>
              <a:t>ER</a:t>
            </a:r>
            <a:r>
              <a:rPr lang="en-US" sz="1800">
                <a:solidFill>
                  <a:srgbClr val="0033CC"/>
                </a:solidFill>
                <a:latin typeface="Trebuchet MS"/>
                <a:ea typeface="Trebuchet MS"/>
                <a:cs typeface="Trebuchet MS"/>
                <a:sym typeface="Trebuchet MS"/>
              </a:rPr>
              <a:t> DIAGRAM</a:t>
            </a:r>
            <a:endParaRPr sz="1800">
              <a:solidFill>
                <a:srgbClr val="0033CC"/>
              </a:solidFill>
              <a:latin typeface="Trebuchet MS"/>
              <a:ea typeface="Trebuchet MS"/>
              <a:cs typeface="Trebuchet MS"/>
              <a:sym typeface="Trebuchet MS"/>
            </a:endParaRPr>
          </a:p>
          <a:p>
            <a:pPr indent="-271780" lvl="0" marL="342900" marR="0" rtl="0" algn="just">
              <a:lnSpc>
                <a:spcPct val="100000"/>
              </a:lnSpc>
              <a:spcBef>
                <a:spcPts val="480"/>
              </a:spcBef>
              <a:spcAft>
                <a:spcPts val="0"/>
              </a:spcAft>
              <a:buClr>
                <a:srgbClr val="FF0000"/>
              </a:buClr>
              <a:buSzPts val="1120"/>
              <a:buFont typeface="Arial"/>
              <a:buNone/>
            </a:pPr>
            <a:r>
              <a:t/>
            </a:r>
            <a:endParaRPr sz="1800">
              <a:solidFill>
                <a:srgbClr val="0033CC"/>
              </a:solidFill>
              <a:latin typeface="Trebuchet MS"/>
              <a:ea typeface="Trebuchet MS"/>
              <a:cs typeface="Trebuchet MS"/>
              <a:sym typeface="Trebuchet MS"/>
            </a:endParaRPr>
          </a:p>
        </p:txBody>
      </p:sp>
      <p:pic>
        <p:nvPicPr>
          <p:cNvPr id="89" name="Google Shape;89;p11"/>
          <p:cNvPicPr preferRelativeResize="0"/>
          <p:nvPr/>
        </p:nvPicPr>
        <p:blipFill>
          <a:blip r:embed="rId3">
            <a:alphaModFix/>
          </a:blip>
          <a:stretch>
            <a:fillRect/>
          </a:stretch>
        </p:blipFill>
        <p:spPr>
          <a:xfrm>
            <a:off x="0" y="2115503"/>
            <a:ext cx="7619999" cy="43995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