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 name="Google Shape;23;p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 name="Google Shape;29;p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3: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 name="Google Shape;36;p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g55af7bd157_0_1: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43" name="Google Shape;43;g55af7bd157_0_1: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 name="Google Shape;44;g55af7bd157_0_1: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55af7bd157_0_11: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49" name="Google Shape;49;g55af7bd157_0_11: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 name="Google Shape;50;g55af7bd157_0_11: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4: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4: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5: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5: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6: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1" name="Google Shape;71;p6: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nvSpPr>
        <p:spPr>
          <a:xfrm>
            <a:off x="0" y="152400"/>
            <a:ext cx="1447800"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3" name="Google Shape;13;p2"/>
          <p:cNvPicPr preferRelativeResize="0"/>
          <p:nvPr/>
        </p:nvPicPr>
        <p:blipFill rotWithShape="1">
          <a:blip r:embed="rId2">
            <a:alphaModFix/>
          </a:blip>
          <a:srcRect b="0" l="0" r="0" t="0"/>
          <a:stretch/>
        </p:blipFill>
        <p:spPr>
          <a:xfrm>
            <a:off x="179696" y="138752"/>
            <a:ext cx="868725" cy="972000"/>
          </a:xfrm>
          <a:prstGeom prst="rect">
            <a:avLst/>
          </a:prstGeom>
          <a:noFill/>
          <a:ln>
            <a:noFill/>
          </a:ln>
        </p:spPr>
      </p:pic>
      <p:grpSp>
        <p:nvGrpSpPr>
          <p:cNvPr id="14" name="Google Shape;14;p2"/>
          <p:cNvGrpSpPr/>
          <p:nvPr/>
        </p:nvGrpSpPr>
        <p:grpSpPr>
          <a:xfrm>
            <a:off x="1219200" y="102154"/>
            <a:ext cx="7924800" cy="1004990"/>
            <a:chOff x="1219200" y="102154"/>
            <a:chExt cx="7924800" cy="1004990"/>
          </a:xfrm>
        </p:grpSpPr>
        <p:pic>
          <p:nvPicPr>
            <p:cNvPr id="15" name="Google Shape;15;p2"/>
            <p:cNvPicPr preferRelativeResize="0"/>
            <p:nvPr/>
          </p:nvPicPr>
          <p:blipFill rotWithShape="1">
            <a:blip r:embed="rId3">
              <a:alphaModFix/>
            </a:blip>
            <a:srcRect b="0" l="0" r="0" t="0"/>
            <a:stretch/>
          </p:blipFill>
          <p:spPr>
            <a:xfrm>
              <a:off x="2702618" y="103496"/>
              <a:ext cx="1620982" cy="990600"/>
            </a:xfrm>
            <a:prstGeom prst="rect">
              <a:avLst/>
            </a:prstGeom>
            <a:noFill/>
            <a:ln>
              <a:noFill/>
            </a:ln>
          </p:spPr>
        </p:pic>
        <p:pic>
          <p:nvPicPr>
            <p:cNvPr id="16" name="Google Shape;16;p2"/>
            <p:cNvPicPr preferRelativeResize="0"/>
            <p:nvPr/>
          </p:nvPicPr>
          <p:blipFill rotWithShape="1">
            <a:blip r:embed="rId4">
              <a:alphaModFix/>
            </a:blip>
            <a:srcRect b="0" l="0" r="0" t="0"/>
            <a:stretch/>
          </p:blipFill>
          <p:spPr>
            <a:xfrm>
              <a:off x="4323600" y="106680"/>
              <a:ext cx="1620000" cy="988695"/>
            </a:xfrm>
            <a:prstGeom prst="rect">
              <a:avLst/>
            </a:prstGeom>
            <a:noFill/>
            <a:ln>
              <a:noFill/>
            </a:ln>
          </p:spPr>
        </p:pic>
        <p:pic>
          <p:nvPicPr>
            <p:cNvPr id="17" name="Google Shape;17;p2"/>
            <p:cNvPicPr preferRelativeResize="0"/>
            <p:nvPr/>
          </p:nvPicPr>
          <p:blipFill rotWithShape="1">
            <a:blip r:embed="rId5">
              <a:alphaModFix/>
            </a:blip>
            <a:srcRect b="0" l="0" r="0" t="0"/>
            <a:stretch/>
          </p:blipFill>
          <p:spPr>
            <a:xfrm>
              <a:off x="5923800" y="117144"/>
              <a:ext cx="1620000" cy="990000"/>
            </a:xfrm>
            <a:prstGeom prst="rect">
              <a:avLst/>
            </a:prstGeom>
            <a:noFill/>
            <a:ln>
              <a:noFill/>
            </a:ln>
          </p:spPr>
        </p:pic>
        <p:pic>
          <p:nvPicPr>
            <p:cNvPr id="18" name="Google Shape;18;p2"/>
            <p:cNvPicPr preferRelativeResize="0"/>
            <p:nvPr/>
          </p:nvPicPr>
          <p:blipFill rotWithShape="1">
            <a:blip r:embed="rId6">
              <a:alphaModFix/>
            </a:blip>
            <a:srcRect b="0" l="0" r="0" t="0"/>
            <a:stretch/>
          </p:blipFill>
          <p:spPr>
            <a:xfrm>
              <a:off x="7524000" y="112056"/>
              <a:ext cx="1620000" cy="990000"/>
            </a:xfrm>
            <a:prstGeom prst="rect">
              <a:avLst/>
            </a:prstGeom>
            <a:noFill/>
            <a:ln>
              <a:noFill/>
            </a:ln>
          </p:spPr>
        </p:pic>
        <p:pic>
          <p:nvPicPr>
            <p:cNvPr id="19" name="Google Shape;19;p2"/>
            <p:cNvPicPr preferRelativeResize="0"/>
            <p:nvPr/>
          </p:nvPicPr>
          <p:blipFill rotWithShape="1">
            <a:blip r:embed="rId7">
              <a:alphaModFix/>
            </a:blip>
            <a:srcRect b="0" l="0" r="0" t="0"/>
            <a:stretch/>
          </p:blipFill>
          <p:spPr>
            <a:xfrm>
              <a:off x="1219200" y="102154"/>
              <a:ext cx="1620000" cy="990000"/>
            </a:xfrm>
            <a:prstGeom prst="rect">
              <a:avLst/>
            </a:prstGeom>
            <a:noFill/>
            <a:ln>
              <a:noFill/>
            </a:ln>
          </p:spPr>
        </p:pic>
      </p:grpSp>
      <p:pic>
        <p:nvPicPr>
          <p:cNvPr id="20" name="Google Shape;20;p2"/>
          <p:cNvPicPr preferRelativeResize="0"/>
          <p:nvPr/>
        </p:nvPicPr>
        <p:blipFill rotWithShape="1">
          <a:blip r:embed="rId8">
            <a:alphaModFix/>
          </a:blip>
          <a:srcRect b="0" l="0" r="0" t="0"/>
          <a:stretch/>
        </p:blipFill>
        <p:spPr>
          <a:xfrm>
            <a:off x="7530152" y="1600200"/>
            <a:ext cx="1600200" cy="5127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1" y="-35256"/>
            <a:ext cx="9144000" cy="6934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 name="Shape 24"/>
        <p:cNvGrpSpPr/>
        <p:nvPr/>
      </p:nvGrpSpPr>
      <p:grpSpPr>
        <a:xfrm>
          <a:off x="0" y="0"/>
          <a:ext cx="0" cy="0"/>
          <a:chOff x="0" y="0"/>
          <a:chExt cx="0" cy="0"/>
        </a:xfrm>
      </p:grpSpPr>
      <p:sp>
        <p:nvSpPr>
          <p:cNvPr id="25" name="Google Shape;25;p3"/>
          <p:cNvSpPr/>
          <p:nvPr/>
        </p:nvSpPr>
        <p:spPr>
          <a:xfrm>
            <a:off x="239950" y="1518994"/>
            <a:ext cx="5899200" cy="1132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Trebuchet MS"/>
                <a:ea typeface="Trebuchet MS"/>
                <a:cs typeface="Trebuchet MS"/>
                <a:sym typeface="Trebuchet MS"/>
              </a:rPr>
              <a:t>Project Progress Review #4</a:t>
            </a:r>
            <a:endParaRPr b="0" i="0" sz="3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FF0000"/>
                </a:solidFill>
                <a:latin typeface="Trebuchet MS"/>
                <a:ea typeface="Trebuchet MS"/>
                <a:cs typeface="Trebuchet MS"/>
                <a:sym typeface="Trebuchet MS"/>
              </a:rPr>
              <a:t>(Implementation &amp; Testing)</a:t>
            </a:r>
            <a:endParaRPr b="0" i="0" sz="2500" u="none" cap="none" strike="noStrike">
              <a:solidFill>
                <a:srgbClr val="FF0000"/>
              </a:solidFill>
              <a:latin typeface="Trebuchet MS"/>
              <a:ea typeface="Trebuchet MS"/>
              <a:cs typeface="Trebuchet MS"/>
              <a:sym typeface="Trebuchet MS"/>
            </a:endParaRPr>
          </a:p>
        </p:txBody>
      </p:sp>
      <p:sp>
        <p:nvSpPr>
          <p:cNvPr id="26" name="Google Shape;26;p3"/>
          <p:cNvSpPr txBox="1"/>
          <p:nvPr/>
        </p:nvSpPr>
        <p:spPr>
          <a:xfrm>
            <a:off x="411400" y="3498186"/>
            <a:ext cx="8458200" cy="137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Project Title:	Detection of Events and Emerging Themes</a:t>
            </a:r>
            <a:endParaRPr sz="20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from Social Media Streams                     	 </a:t>
            </a:r>
            <a:endParaRPr sz="20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0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Project Guide:	Mr. C. O. Prakash                         	 </a:t>
            </a:r>
            <a:endParaRPr sz="20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0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Project Team:	VAISHNAVI RAO (01FB15ECS334)</a:t>
            </a:r>
            <a:endParaRPr sz="20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            	VARSHA R. (01FB15ECS337)</a:t>
            </a:r>
            <a:endParaRPr sz="20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           	 </a:t>
            </a:r>
            <a:endParaRPr sz="20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TEAM NAME:	PES_334_337_000</a:t>
            </a:r>
            <a:endParaRPr sz="20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TEAM ID:    	PW19COP01</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4"/>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 name="Google Shape;32;p4"/>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Abstract and Scope </a:t>
            </a:r>
            <a:endParaRPr b="0" i="0" sz="1400" u="none" cap="none" strike="noStrike">
              <a:solidFill>
                <a:srgbClr val="000000"/>
              </a:solidFill>
              <a:latin typeface="Arial"/>
              <a:ea typeface="Arial"/>
              <a:cs typeface="Arial"/>
              <a:sym typeface="Arial"/>
            </a:endParaRPr>
          </a:p>
        </p:txBody>
      </p:sp>
      <p:sp>
        <p:nvSpPr>
          <p:cNvPr id="33" name="Google Shape;33;p4"/>
          <p:cNvSpPr txBox="1"/>
          <p:nvPr/>
        </p:nvSpPr>
        <p:spPr>
          <a:xfrm>
            <a:off x="0" y="1898225"/>
            <a:ext cx="7374600" cy="4724400"/>
          </a:xfrm>
          <a:prstGeom prst="rect">
            <a:avLst/>
          </a:prstGeom>
          <a:noFill/>
          <a:ln>
            <a:noFill/>
          </a:ln>
        </p:spPr>
        <p:txBody>
          <a:bodyPr anchorCtr="0" anchor="ctr" bIns="45700" lIns="91425" spcFirstLastPara="1" rIns="91425" wrap="square" tIns="45700">
            <a:noAutofit/>
          </a:bodyPr>
          <a:lstStyle/>
          <a:p>
            <a:pPr indent="-342900" lvl="0" marL="457200" rtl="0" algn="just">
              <a:spcBef>
                <a:spcPts val="48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The micro-blogging platform, Twitter, has opened people up to an entirely new world of information-gathering and news-sharing, including but not limited to detailing everyday events and activities of the users, the “Tweeple”. </a:t>
            </a:r>
            <a:endParaRPr sz="1800">
              <a:solidFill>
                <a:srgbClr val="0033CC"/>
              </a:solidFill>
              <a:latin typeface="Trebuchet MS"/>
              <a:ea typeface="Trebuchet MS"/>
              <a:cs typeface="Trebuchet MS"/>
              <a:sym typeface="Trebuchet MS"/>
            </a:endParaRPr>
          </a:p>
          <a:p>
            <a:pPr indent="-342900" lvl="0" marL="45720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These Tweets are, for the most part, uncategorised and lack relevance because of this. Hashtags used and made up by the tweeple are the only forms of categorisation available right now.</a:t>
            </a:r>
            <a:endParaRPr sz="1800">
              <a:solidFill>
                <a:srgbClr val="0033CC"/>
              </a:solidFill>
              <a:latin typeface="Trebuchet MS"/>
              <a:ea typeface="Trebuchet MS"/>
              <a:cs typeface="Trebuchet MS"/>
              <a:sym typeface="Trebuchet MS"/>
            </a:endParaRPr>
          </a:p>
          <a:p>
            <a:pPr indent="-342900" lvl="0" marL="45720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Detecting events and trending topics from these hashtags in a way so as to make a user’s feed more enriching and optimal is the primary goal of this project.</a:t>
            </a:r>
            <a:endParaRPr sz="1800">
              <a:solidFill>
                <a:srgbClr val="0033CC"/>
              </a:solidFill>
              <a:latin typeface="Trebuchet MS"/>
              <a:ea typeface="Trebuchet MS"/>
              <a:cs typeface="Trebuchet MS"/>
              <a:sym typeface="Trebuchet MS"/>
            </a:endParaRPr>
          </a:p>
          <a:p>
            <a:pPr indent="-342900" lvl="0" marL="45720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 holistic comparison of the different methods in which to detect these events and trending topics is also included in the ambit of this project.</a:t>
            </a:r>
            <a:endParaRPr sz="1800">
              <a:solidFill>
                <a:srgbClr val="0033CC"/>
              </a:solidFill>
              <a:latin typeface="Trebuchet MS"/>
              <a:ea typeface="Trebuchet MS"/>
              <a:cs typeface="Trebuchet MS"/>
              <a:sym typeface="Trebuchet MS"/>
            </a:endParaRPr>
          </a:p>
          <a:p>
            <a:pPr indent="0" lvl="0" marL="457200" rtl="0" algn="just">
              <a:spcBef>
                <a:spcPts val="480"/>
              </a:spcBef>
              <a:spcAft>
                <a:spcPts val="0"/>
              </a:spcAft>
              <a:buClr>
                <a:schemeClr val="dk1"/>
              </a:buClr>
              <a:buSzPts val="1800"/>
              <a:buFont typeface="Arial"/>
              <a:buNone/>
            </a:pPr>
            <a:r>
              <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480"/>
              </a:spcBef>
              <a:spcAft>
                <a:spcPts val="0"/>
              </a:spcAft>
              <a:buClr>
                <a:srgbClr val="000000"/>
              </a:buClr>
              <a:buSzPts val="1800"/>
              <a:buFont typeface="Arial"/>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5"/>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FF"/>
              </a:solidFill>
              <a:latin typeface="Arial"/>
              <a:ea typeface="Arial"/>
              <a:cs typeface="Arial"/>
              <a:sym typeface="Arial"/>
            </a:endParaRPr>
          </a:p>
        </p:txBody>
      </p:sp>
      <p:sp>
        <p:nvSpPr>
          <p:cNvPr id="39" name="Google Shape;39;p5"/>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0000FF"/>
                </a:solidFill>
                <a:latin typeface="Trebuchet MS"/>
                <a:ea typeface="Trebuchet MS"/>
                <a:cs typeface="Trebuchet MS"/>
                <a:sym typeface="Trebuchet MS"/>
              </a:rPr>
              <a:t>Test Strategy</a:t>
            </a:r>
            <a:endParaRPr b="0" i="0" sz="1400" u="none" cap="none" strike="noStrike">
              <a:solidFill>
                <a:srgbClr val="0000FF"/>
              </a:solidFill>
              <a:latin typeface="Arial"/>
              <a:ea typeface="Arial"/>
              <a:cs typeface="Arial"/>
              <a:sym typeface="Arial"/>
            </a:endParaRPr>
          </a:p>
        </p:txBody>
      </p:sp>
      <p:sp>
        <p:nvSpPr>
          <p:cNvPr id="40" name="Google Shape;40;p5"/>
          <p:cNvSpPr txBox="1"/>
          <p:nvPr/>
        </p:nvSpPr>
        <p:spPr>
          <a:xfrm>
            <a:off x="249375" y="1948300"/>
            <a:ext cx="7014000" cy="4442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00FF"/>
              </a:buClr>
              <a:buSzPts val="2400"/>
              <a:buFont typeface="Times New Roman"/>
              <a:buAutoNum type="arabicPeriod"/>
            </a:pPr>
            <a:r>
              <a:rPr b="1" lang="en-US" sz="2400">
                <a:solidFill>
                  <a:srgbClr val="0000FF"/>
                </a:solidFill>
                <a:latin typeface="Times New Roman"/>
                <a:ea typeface="Times New Roman"/>
                <a:cs typeface="Times New Roman"/>
                <a:sym typeface="Times New Roman"/>
              </a:rPr>
              <a:t>Unit testing:</a:t>
            </a:r>
            <a:endParaRPr b="1" sz="24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US" sz="2400">
                <a:solidFill>
                  <a:srgbClr val="0000FF"/>
                </a:solidFill>
                <a:latin typeface="Times New Roman"/>
                <a:ea typeface="Times New Roman"/>
                <a:cs typeface="Times New Roman"/>
                <a:sym typeface="Times New Roman"/>
              </a:rPr>
              <a:t>Every single element of our project needs to be tested. For this, we first prepare a test dataset with the relevant tweets belonging to all categories 0, 1, 2, 3, 4. </a:t>
            </a:r>
            <a:endParaRPr sz="24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US" sz="2400">
                <a:solidFill>
                  <a:srgbClr val="0000FF"/>
                </a:solidFill>
                <a:latin typeface="Times New Roman"/>
                <a:ea typeface="Times New Roman"/>
                <a:cs typeface="Times New Roman"/>
                <a:sym typeface="Times New Roman"/>
              </a:rPr>
              <a:t>We generate a label for each of these tweets using all the algorithms available. </a:t>
            </a:r>
            <a:endParaRPr sz="24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US" sz="2400">
                <a:solidFill>
                  <a:srgbClr val="0000FF"/>
                </a:solidFill>
                <a:latin typeface="Times New Roman"/>
                <a:ea typeface="Times New Roman"/>
                <a:cs typeface="Times New Roman"/>
                <a:sym typeface="Times New Roman"/>
              </a:rPr>
              <a:t>We then display a few tweets belonging to each category. We manually analyze the tweets and finalize on the algorithm to be chosen</a:t>
            </a:r>
            <a:endParaRPr sz="2400">
              <a:solidFill>
                <a:srgbClr val="0000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6"/>
          <p:cNvSpPr txBox="1"/>
          <p:nvPr/>
        </p:nvSpPr>
        <p:spPr>
          <a:xfrm>
            <a:off x="218225" y="1340500"/>
            <a:ext cx="6889200" cy="46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0000FF"/>
                </a:solidFill>
                <a:latin typeface="Times New Roman"/>
                <a:ea typeface="Times New Roman"/>
                <a:cs typeface="Times New Roman"/>
                <a:sym typeface="Times New Roman"/>
              </a:rPr>
              <a:t>2. Integration testing</a:t>
            </a:r>
            <a:endParaRPr b="1" sz="20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rgbClr val="0000FF"/>
                </a:solidFill>
                <a:latin typeface="Times New Roman"/>
                <a:ea typeface="Times New Roman"/>
                <a:cs typeface="Times New Roman"/>
                <a:sym typeface="Times New Roman"/>
              </a:rPr>
              <a:t>This is the phase where we need to merge both the front-end with the Python back-end. </a:t>
            </a:r>
            <a:endParaRPr sz="20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rgbClr val="0000FF"/>
                </a:solidFill>
                <a:latin typeface="Times New Roman"/>
                <a:ea typeface="Times New Roman"/>
                <a:cs typeface="Times New Roman"/>
                <a:sym typeface="Times New Roman"/>
              </a:rPr>
              <a:t>We will then feed tweets whose labels we know and generate labels and compare with the actual labels. This will also help us in generating an accuracy for better understanding of how the algorithm chosen performs.</a:t>
            </a:r>
            <a:endParaRPr sz="20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rgbClr val="0000FF"/>
                </a:solidFill>
                <a:latin typeface="Times New Roman"/>
                <a:ea typeface="Times New Roman"/>
                <a:cs typeface="Times New Roman"/>
                <a:sym typeface="Times New Roman"/>
              </a:rPr>
              <a:t>This stage hasn’t been implemented yet because the front-end is yet to be completed. </a:t>
            </a:r>
            <a:endParaRPr sz="20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b="1" lang="en-US" sz="2000">
                <a:solidFill>
                  <a:srgbClr val="0000FF"/>
                </a:solidFill>
                <a:latin typeface="Times New Roman"/>
                <a:ea typeface="Times New Roman"/>
                <a:cs typeface="Times New Roman"/>
                <a:sym typeface="Times New Roman"/>
              </a:rPr>
              <a:t>3. System Testing</a:t>
            </a:r>
            <a:endParaRPr b="1" sz="20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rgbClr val="0000FF"/>
                </a:solidFill>
                <a:latin typeface="Times New Roman"/>
                <a:ea typeface="Times New Roman"/>
                <a:cs typeface="Times New Roman"/>
                <a:sym typeface="Times New Roman"/>
              </a:rPr>
              <a:t>There really isn’t a system testing stage as after integration, the entire system is completely built and hence becomes redundant.</a:t>
            </a:r>
            <a:endParaRPr sz="2000">
              <a:solidFill>
                <a:srgbClr val="0000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7"/>
          <p:cNvSpPr txBox="1"/>
          <p:nvPr/>
        </p:nvSpPr>
        <p:spPr>
          <a:xfrm>
            <a:off x="358500" y="1387175"/>
            <a:ext cx="6717600" cy="47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0000FF"/>
                </a:solidFill>
                <a:latin typeface="Times New Roman"/>
                <a:ea typeface="Times New Roman"/>
                <a:cs typeface="Times New Roman"/>
                <a:sym typeface="Times New Roman"/>
              </a:rPr>
              <a:t>The testing then happens in these few steps:</a:t>
            </a:r>
            <a:endParaRPr sz="24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FF"/>
              </a:solidFill>
              <a:latin typeface="Times New Roman"/>
              <a:ea typeface="Times New Roman"/>
              <a:cs typeface="Times New Roman"/>
              <a:sym typeface="Times New Roman"/>
            </a:endParaRPr>
          </a:p>
          <a:p>
            <a:pPr indent="-381000" lvl="0" marL="457200" rtl="0" algn="l">
              <a:spcBef>
                <a:spcPts val="0"/>
              </a:spcBef>
              <a:spcAft>
                <a:spcPts val="0"/>
              </a:spcAft>
              <a:buClr>
                <a:srgbClr val="0000FF"/>
              </a:buClr>
              <a:buSzPts val="2400"/>
              <a:buFont typeface="Times New Roman"/>
              <a:buAutoNum type="arabicPeriod"/>
            </a:pPr>
            <a:r>
              <a:rPr lang="en-US" sz="2400">
                <a:solidFill>
                  <a:srgbClr val="0000FF"/>
                </a:solidFill>
                <a:latin typeface="Times New Roman"/>
                <a:ea typeface="Times New Roman"/>
                <a:cs typeface="Times New Roman"/>
                <a:sym typeface="Times New Roman"/>
              </a:rPr>
              <a:t>Test on validation data (train_test_split)</a:t>
            </a:r>
            <a:endParaRPr sz="2400">
              <a:solidFill>
                <a:srgbClr val="0000FF"/>
              </a:solidFill>
              <a:latin typeface="Times New Roman"/>
              <a:ea typeface="Times New Roman"/>
              <a:cs typeface="Times New Roman"/>
              <a:sym typeface="Times New Roman"/>
            </a:endParaRPr>
          </a:p>
          <a:p>
            <a:pPr indent="-381000" lvl="0" marL="457200" rtl="0" algn="l">
              <a:spcBef>
                <a:spcPts val="0"/>
              </a:spcBef>
              <a:spcAft>
                <a:spcPts val="0"/>
              </a:spcAft>
              <a:buClr>
                <a:srgbClr val="0000FF"/>
              </a:buClr>
              <a:buSzPts val="2400"/>
              <a:buFont typeface="Times New Roman"/>
              <a:buAutoNum type="arabicPeriod"/>
            </a:pPr>
            <a:r>
              <a:rPr lang="en-US" sz="2400">
                <a:solidFill>
                  <a:srgbClr val="0000FF"/>
                </a:solidFill>
                <a:latin typeface="Times New Roman"/>
                <a:ea typeface="Times New Roman"/>
                <a:cs typeface="Times New Roman"/>
                <a:sym typeface="Times New Roman"/>
              </a:rPr>
              <a:t>Test on test dataset</a:t>
            </a:r>
            <a:endParaRPr sz="2400">
              <a:solidFill>
                <a:srgbClr val="0000FF"/>
              </a:solidFill>
              <a:latin typeface="Times New Roman"/>
              <a:ea typeface="Times New Roman"/>
              <a:cs typeface="Times New Roman"/>
              <a:sym typeface="Times New Roman"/>
            </a:endParaRPr>
          </a:p>
          <a:p>
            <a:pPr indent="-381000" lvl="0" marL="457200" rtl="0" algn="l">
              <a:spcBef>
                <a:spcPts val="0"/>
              </a:spcBef>
              <a:spcAft>
                <a:spcPts val="0"/>
              </a:spcAft>
              <a:buClr>
                <a:srgbClr val="0000FF"/>
              </a:buClr>
              <a:buSzPts val="2400"/>
              <a:buFont typeface="Times New Roman"/>
              <a:buAutoNum type="arabicPeriod"/>
            </a:pPr>
            <a:r>
              <a:rPr lang="en-US" sz="2400">
                <a:solidFill>
                  <a:srgbClr val="0000FF"/>
                </a:solidFill>
                <a:latin typeface="Times New Roman"/>
                <a:ea typeface="Times New Roman"/>
                <a:cs typeface="Times New Roman"/>
                <a:sym typeface="Times New Roman"/>
              </a:rPr>
              <a:t>Manually evaluate performance</a:t>
            </a:r>
            <a:endParaRPr sz="2400">
              <a:solidFill>
                <a:srgbClr val="0000FF"/>
              </a:solidFill>
              <a:latin typeface="Times New Roman"/>
              <a:ea typeface="Times New Roman"/>
              <a:cs typeface="Times New Roman"/>
              <a:sym typeface="Times New Roman"/>
            </a:endParaRPr>
          </a:p>
          <a:p>
            <a:pPr indent="-381000" lvl="0" marL="457200" rtl="0" algn="l">
              <a:spcBef>
                <a:spcPts val="0"/>
              </a:spcBef>
              <a:spcAft>
                <a:spcPts val="0"/>
              </a:spcAft>
              <a:buClr>
                <a:srgbClr val="0000FF"/>
              </a:buClr>
              <a:buSzPts val="2400"/>
              <a:buFont typeface="Times New Roman"/>
              <a:buAutoNum type="arabicPeriod"/>
            </a:pPr>
            <a:r>
              <a:rPr lang="en-US" sz="2400">
                <a:solidFill>
                  <a:srgbClr val="0000FF"/>
                </a:solidFill>
                <a:latin typeface="Times New Roman"/>
                <a:ea typeface="Times New Roman"/>
                <a:cs typeface="Times New Roman"/>
                <a:sym typeface="Times New Roman"/>
              </a:rPr>
              <a:t>Test on live stream Twitter data</a:t>
            </a:r>
            <a:endParaRPr sz="2400">
              <a:solidFill>
                <a:srgbClr val="0000FF"/>
              </a:solidFill>
              <a:latin typeface="Times New Roman"/>
              <a:ea typeface="Times New Roman"/>
              <a:cs typeface="Times New Roman"/>
              <a:sym typeface="Times New Roman"/>
            </a:endParaRPr>
          </a:p>
          <a:p>
            <a:pPr indent="-381000" lvl="0" marL="457200" rtl="0" algn="l">
              <a:spcBef>
                <a:spcPts val="0"/>
              </a:spcBef>
              <a:spcAft>
                <a:spcPts val="0"/>
              </a:spcAft>
              <a:buClr>
                <a:srgbClr val="0000FF"/>
              </a:buClr>
              <a:buSzPts val="2400"/>
              <a:buFont typeface="Times New Roman"/>
              <a:buAutoNum type="arabicPeriod"/>
            </a:pPr>
            <a:r>
              <a:rPr lang="en-US" sz="2400">
                <a:solidFill>
                  <a:srgbClr val="0000FF"/>
                </a:solidFill>
                <a:latin typeface="Times New Roman"/>
                <a:ea typeface="Times New Roman"/>
                <a:cs typeface="Times New Roman"/>
                <a:sym typeface="Times New Roman"/>
              </a:rPr>
              <a:t>Manually evaluate performance</a:t>
            </a:r>
            <a:endParaRPr sz="2400">
              <a:solidFill>
                <a:srgbClr val="0000FF"/>
              </a:solidFill>
              <a:latin typeface="Times New Roman"/>
              <a:ea typeface="Times New Roman"/>
              <a:cs typeface="Times New Roman"/>
              <a:sym typeface="Times New Roman"/>
            </a:endParaRPr>
          </a:p>
          <a:p>
            <a:pPr indent="-381000" lvl="0" marL="457200" rtl="0" algn="l">
              <a:spcBef>
                <a:spcPts val="0"/>
              </a:spcBef>
              <a:spcAft>
                <a:spcPts val="0"/>
              </a:spcAft>
              <a:buClr>
                <a:srgbClr val="0000FF"/>
              </a:buClr>
              <a:buSzPts val="2400"/>
              <a:buFont typeface="Times New Roman"/>
              <a:buAutoNum type="arabicPeriod"/>
            </a:pPr>
            <a:r>
              <a:rPr lang="en-US" sz="2400">
                <a:solidFill>
                  <a:srgbClr val="0000FF"/>
                </a:solidFill>
                <a:latin typeface="Times New Roman"/>
                <a:ea typeface="Times New Roman"/>
                <a:cs typeface="Times New Roman"/>
                <a:sym typeface="Times New Roman"/>
              </a:rPr>
              <a:t>Perform integration testing to evaluate the performance of the front-end and correct errors if any</a:t>
            </a:r>
            <a:endParaRPr sz="2400">
              <a:solidFill>
                <a:srgbClr val="0000FF"/>
              </a:solidFill>
              <a:latin typeface="Times New Roman"/>
              <a:ea typeface="Times New Roman"/>
              <a:cs typeface="Times New Roman"/>
              <a:sym typeface="Times New Roman"/>
            </a:endParaRPr>
          </a:p>
          <a:p>
            <a:pPr indent="-381000" lvl="0" marL="457200" rtl="0" algn="l">
              <a:spcBef>
                <a:spcPts val="0"/>
              </a:spcBef>
              <a:spcAft>
                <a:spcPts val="0"/>
              </a:spcAft>
              <a:buClr>
                <a:srgbClr val="0000FF"/>
              </a:buClr>
              <a:buSzPts val="2400"/>
              <a:buFont typeface="Times New Roman"/>
              <a:buAutoNum type="arabicPeriod"/>
            </a:pPr>
            <a:r>
              <a:rPr lang="en-US" sz="2400">
                <a:solidFill>
                  <a:srgbClr val="0000FF"/>
                </a:solidFill>
                <a:latin typeface="Times New Roman"/>
                <a:ea typeface="Times New Roman"/>
                <a:cs typeface="Times New Roman"/>
                <a:sym typeface="Times New Roman"/>
              </a:rPr>
              <a:t>Beta test data by displaying options to various users via the front-end</a:t>
            </a:r>
            <a:endParaRPr sz="2400">
              <a:solidFill>
                <a:srgbClr val="0000FF"/>
              </a:solidFill>
              <a:latin typeface="Times New Roman"/>
              <a:ea typeface="Times New Roman"/>
              <a:cs typeface="Times New Roman"/>
              <a:sym typeface="Times New Roman"/>
            </a:endParaRPr>
          </a:p>
          <a:p>
            <a:pPr indent="-381000" lvl="0" marL="457200" rtl="0" algn="l">
              <a:spcBef>
                <a:spcPts val="0"/>
              </a:spcBef>
              <a:spcAft>
                <a:spcPts val="0"/>
              </a:spcAft>
              <a:buClr>
                <a:srgbClr val="0000FF"/>
              </a:buClr>
              <a:buSzPts val="2400"/>
              <a:buFont typeface="Times New Roman"/>
              <a:buAutoNum type="arabicPeriod"/>
            </a:pPr>
            <a:r>
              <a:rPr lang="en-US" sz="2400">
                <a:solidFill>
                  <a:srgbClr val="0000FF"/>
                </a:solidFill>
                <a:latin typeface="Times New Roman"/>
                <a:ea typeface="Times New Roman"/>
                <a:cs typeface="Times New Roman"/>
                <a:sym typeface="Times New Roman"/>
              </a:rPr>
              <a:t>Add any user requirements and send for production</a:t>
            </a:r>
            <a:endParaRPr sz="24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8"/>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8"/>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Progress So far</a:t>
            </a:r>
            <a:endParaRPr b="0" i="0" sz="1400" u="none" cap="none" strike="noStrike">
              <a:solidFill>
                <a:srgbClr val="000000"/>
              </a:solidFill>
              <a:latin typeface="Arial"/>
              <a:ea typeface="Arial"/>
              <a:cs typeface="Arial"/>
              <a:sym typeface="Arial"/>
            </a:endParaRPr>
          </a:p>
        </p:txBody>
      </p:sp>
      <p:sp>
        <p:nvSpPr>
          <p:cNvPr id="60" name="Google Shape;60;p8"/>
          <p:cNvSpPr txBox="1"/>
          <p:nvPr/>
        </p:nvSpPr>
        <p:spPr>
          <a:xfrm>
            <a:off x="683301" y="2443398"/>
            <a:ext cx="6863700" cy="32679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lang="en-US" sz="1800">
                <a:solidFill>
                  <a:srgbClr val="0033CC"/>
                </a:solidFill>
                <a:latin typeface="Trebuchet MS"/>
                <a:ea typeface="Trebuchet MS"/>
                <a:cs typeface="Trebuchet MS"/>
                <a:sym typeface="Trebuchet MS"/>
              </a:rPr>
              <a:t>Things that have been done: </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AutoNum type="arabicPeriod"/>
            </a:pPr>
            <a:r>
              <a:rPr lang="en-US" sz="1800">
                <a:solidFill>
                  <a:srgbClr val="0033CC"/>
                </a:solidFill>
                <a:latin typeface="Trebuchet MS"/>
                <a:ea typeface="Trebuchet MS"/>
                <a:cs typeface="Trebuchet MS"/>
                <a:sym typeface="Trebuchet MS"/>
              </a:rPr>
              <a:t>Dataset is completed with all 5 labels </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0 for non-relevant data</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1 for natural disasters (earthquakes, volcanoes)</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2 for disease outbreaks</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3 for terror attacks</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4 for extreme weather</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sz="1800">
                <a:solidFill>
                  <a:srgbClr val="0033CC"/>
                </a:solidFill>
                <a:latin typeface="Trebuchet MS"/>
                <a:ea typeface="Trebuchet MS"/>
                <a:cs typeface="Trebuchet MS"/>
                <a:sym typeface="Trebuchet MS"/>
              </a:rPr>
              <a:t>2.   All 4 algorithms have been implemented </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Naive Bayes with CountVect</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Logistic Regression with TfidfVect </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Random Forest Classifier with Word2Vec</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Artificial Neural networks with Texts_to_matrix</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sz="1800">
                <a:solidFill>
                  <a:srgbClr val="0033CC"/>
                </a:solidFill>
                <a:latin typeface="Trebuchet MS"/>
                <a:ea typeface="Trebuchet MS"/>
                <a:cs typeface="Trebuchet MS"/>
                <a:sym typeface="Trebuchet MS"/>
              </a:rPr>
              <a:t>3.   Testing on the test dataset and generating an output </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sz="1800">
                <a:solidFill>
                  <a:srgbClr val="0033CC"/>
                </a:solidFill>
                <a:latin typeface="Trebuchet MS"/>
                <a:ea typeface="Trebuchet MS"/>
                <a:cs typeface="Trebuchet MS"/>
                <a:sym typeface="Trebuchet MS"/>
              </a:rPr>
              <a:t>4.    Comparing accuracies of test and validation and      deciding on the final algorithm</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9"/>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 name="Google Shape;67;p9"/>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Demo</a:t>
            </a:r>
            <a:endParaRPr b="0" i="0" sz="1400" u="none" cap="none" strike="noStrike">
              <a:solidFill>
                <a:srgbClr val="000000"/>
              </a:solidFill>
              <a:latin typeface="Arial"/>
              <a:ea typeface="Arial"/>
              <a:cs typeface="Arial"/>
              <a:sym typeface="Arial"/>
            </a:endParaRPr>
          </a:p>
        </p:txBody>
      </p:sp>
      <p:sp>
        <p:nvSpPr>
          <p:cNvPr id="68" name="Google Shape;68;p9"/>
          <p:cNvSpPr txBox="1"/>
          <p:nvPr/>
        </p:nvSpPr>
        <p:spPr>
          <a:xfrm>
            <a:off x="518409" y="1828801"/>
            <a:ext cx="6863700" cy="47244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33CC"/>
                </a:solidFill>
                <a:latin typeface="Trebuchet MS"/>
                <a:ea typeface="Trebuchet MS"/>
                <a:cs typeface="Trebuchet MS"/>
                <a:sym typeface="Trebuchet MS"/>
              </a:rPr>
              <a:t>Prepare for a demo of the project:</a:t>
            </a:r>
            <a:endParaRPr/>
          </a:p>
          <a:p>
            <a:pPr indent="-269875" lvl="0" marL="719138" marR="0" rtl="0" algn="just">
              <a:lnSpc>
                <a:spcPct val="100000"/>
              </a:lnSpc>
              <a:spcBef>
                <a:spcPts val="0"/>
              </a:spcBef>
              <a:spcAft>
                <a:spcPts val="0"/>
              </a:spcAft>
              <a:buClr>
                <a:srgbClr val="FF0000"/>
              </a:buClr>
              <a:buSzPts val="1440"/>
              <a:buFont typeface="Noto Sans Symbols"/>
              <a:buChar char="▪"/>
            </a:pPr>
            <a:r>
              <a:rPr b="0" i="0" lang="en-US" sz="1800" u="none" cap="none" strike="noStrike">
                <a:solidFill>
                  <a:srgbClr val="0033CC"/>
                </a:solidFill>
                <a:latin typeface="Trebuchet MS"/>
                <a:ea typeface="Trebuchet MS"/>
                <a:cs typeface="Trebuchet MS"/>
                <a:sym typeface="Trebuchet MS"/>
              </a:rPr>
              <a:t>It has to be complete in all respects;</a:t>
            </a:r>
            <a:endParaRPr/>
          </a:p>
          <a:p>
            <a:pPr indent="-269875" lvl="0" marL="719138" marR="0" rtl="0" algn="just">
              <a:lnSpc>
                <a:spcPct val="100000"/>
              </a:lnSpc>
              <a:spcBef>
                <a:spcPts val="0"/>
              </a:spcBef>
              <a:spcAft>
                <a:spcPts val="0"/>
              </a:spcAft>
              <a:buClr>
                <a:srgbClr val="FF0000"/>
              </a:buClr>
              <a:buSzPts val="1440"/>
              <a:buFont typeface="Noto Sans Symbols"/>
              <a:buChar char="▪"/>
            </a:pPr>
            <a:r>
              <a:rPr b="0" i="0" lang="en-US" sz="1800" u="none" cap="none" strike="noStrike">
                <a:solidFill>
                  <a:srgbClr val="0033CC"/>
                </a:solidFill>
                <a:latin typeface="Trebuchet MS"/>
                <a:ea typeface="Trebuchet MS"/>
                <a:cs typeface="Trebuchet MS"/>
                <a:sym typeface="Trebuchet MS"/>
              </a:rPr>
              <a:t>Need to show working of the project</a:t>
            </a:r>
            <a:endParaRPr/>
          </a:p>
          <a:p>
            <a:pPr indent="-269875" lvl="0" marL="719138" marR="0" rtl="0" algn="just">
              <a:lnSpc>
                <a:spcPct val="100000"/>
              </a:lnSpc>
              <a:spcBef>
                <a:spcPts val="0"/>
              </a:spcBef>
              <a:spcAft>
                <a:spcPts val="0"/>
              </a:spcAft>
              <a:buClr>
                <a:srgbClr val="FF0000"/>
              </a:buClr>
              <a:buSzPts val="1440"/>
              <a:buFont typeface="Noto Sans Symbols"/>
              <a:buChar char="▪"/>
            </a:pPr>
            <a:r>
              <a:rPr b="0" i="0" lang="en-US" sz="1800" u="none" cap="none" strike="noStrike">
                <a:solidFill>
                  <a:srgbClr val="0033CC"/>
                </a:solidFill>
                <a:latin typeface="Trebuchet MS"/>
                <a:ea typeface="Trebuchet MS"/>
                <a:cs typeface="Trebuchet MS"/>
                <a:sym typeface="Trebuchet MS"/>
              </a:rPr>
              <a:t>Data set creation needs to be demoed wherever applicable</a:t>
            </a:r>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33CC"/>
                </a:solidFill>
                <a:latin typeface="Trebuchet MS"/>
                <a:ea typeface="Trebuchet MS"/>
                <a:cs typeface="Trebuchet MS"/>
                <a:sym typeface="Trebuchet MS"/>
              </a:rPr>
              <a:t> </a:t>
            </a:r>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0"/>
          <p:cNvSpPr/>
          <p:nvPr/>
        </p:nvSpPr>
        <p:spPr>
          <a:xfrm>
            <a:off x="2847483" y="3352800"/>
            <a:ext cx="2924051"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