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6858000" cx="9144000"/>
  <p:notesSz cx="6797675" cy="98742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4" roundtripDataSignature="AMtx7mhZGlwU445uVNXY0dZMKuhuhpRI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BF5AEC9-432C-450E-A38B-94F870C119B2}">
  <a:tblStyle styleId="{1BF5AEC9-432C-450E-A38B-94F870C119B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customschemas.google.com/relationships/presentationmetadata" Target="metadata"/><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2946443" cy="4940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49664" y="0"/>
            <a:ext cx="2946443" cy="49405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378514"/>
            <a:ext cx="2946443" cy="4940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 name="Shape 30"/>
        <p:cNvGrpSpPr/>
        <p:nvPr/>
      </p:nvGrpSpPr>
      <p:grpSpPr>
        <a:xfrm>
          <a:off x="0" y="0"/>
          <a:ext cx="0" cy="0"/>
          <a:chOff x="0" y="0"/>
          <a:chExt cx="0" cy="0"/>
        </a:xfrm>
      </p:grpSpPr>
      <p:sp>
        <p:nvSpPr>
          <p:cNvPr id="31" name="Google Shape;31;p1: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2" name="Google Shape;32;p1: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10: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10: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00" name="Google Shape;100;p10: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11: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11: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08" name="Google Shape;108;p11: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12: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12: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16" name="Google Shape;116;p12: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13: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23" name="Google Shape;123;p13: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14: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14: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31" name="Google Shape;131;p14: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5: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1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9" name="Google Shape;139;p15: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6: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1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48" name="Google Shape;148;p16: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7: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57" name="Google Shape;157;p17: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8: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65" name="Google Shape;165;p18: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9: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72" name="Google Shape;172;p19: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 name="Shape 36"/>
        <p:cNvGrpSpPr/>
        <p:nvPr/>
      </p:nvGrpSpPr>
      <p:grpSpPr>
        <a:xfrm>
          <a:off x="0" y="0"/>
          <a:ext cx="0" cy="0"/>
          <a:chOff x="0" y="0"/>
          <a:chExt cx="0" cy="0"/>
        </a:xfrm>
      </p:grpSpPr>
      <p:sp>
        <p:nvSpPr>
          <p:cNvPr id="37" name="Google Shape;37;p2: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8" name="Google Shape;38;p2: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2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80" name="Google Shape;180;p20: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p2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88" name="Google Shape;188;p21: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22: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195" name="Google Shape;195;p22: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23: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02" name="Google Shape;202;p23: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24: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10" name="Google Shape;210;p24: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5: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2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18" name="Google Shape;218;p25: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26: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2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24" name="Google Shape;224;p26: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7: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2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33" name="Google Shape;233;p27: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28: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2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41" name="Google Shape;241;p28: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29: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29: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49" name="Google Shape;249;p29: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p3: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 name="Google Shape;45;p3: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6" name="Google Shape;46;p3: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p30: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30: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58" name="Google Shape;258;p30: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31: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31: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67" name="Google Shape;267;p31: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32: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32: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75" name="Google Shape;275;p32: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33: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85" name="Google Shape;285;p33: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34: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92" name="Google Shape;292;p34: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35: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200"/>
              <a:buFont typeface="Calibri"/>
              <a:buNone/>
            </a:pPr>
            <a:r>
              <a:t/>
            </a:r>
            <a:endParaRPr b="0" i="0" sz="1200" u="none" cap="none" strike="noStrike">
              <a:solidFill>
                <a:schemeClr val="dk1"/>
              </a:solidFill>
              <a:latin typeface="Calibri"/>
              <a:ea typeface="Calibri"/>
              <a:cs typeface="Calibri"/>
              <a:sym typeface="Calibri"/>
            </a:endParaRPr>
          </a:p>
        </p:txBody>
      </p:sp>
      <p:sp>
        <p:nvSpPr>
          <p:cNvPr id="299" name="Google Shape;299;p35: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36: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06" name="Google Shape;306;p36: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 name="Shape 49"/>
        <p:cNvGrpSpPr/>
        <p:nvPr/>
      </p:nvGrpSpPr>
      <p:grpSpPr>
        <a:xfrm>
          <a:off x="0" y="0"/>
          <a:ext cx="0" cy="0"/>
          <a:chOff x="0" y="0"/>
          <a:chExt cx="0" cy="0"/>
        </a:xfrm>
      </p:grpSpPr>
      <p:sp>
        <p:nvSpPr>
          <p:cNvPr id="50" name="Google Shape;50;p4: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51" name="Google Shape;51;p4: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5:notes"/>
          <p:cNvSpPr/>
          <p:nvPr>
            <p:ph idx="2" type="sldImg"/>
          </p:nvPr>
        </p:nvSpPr>
        <p:spPr>
          <a:xfrm>
            <a:off x="931863" y="739775"/>
            <a:ext cx="4935537" cy="37036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5:notes"/>
          <p:cNvSpPr txBox="1"/>
          <p:nvPr>
            <p:ph idx="1" type="body"/>
          </p:nvPr>
        </p:nvSpPr>
        <p:spPr>
          <a:xfrm>
            <a:off x="680551" y="4690944"/>
            <a:ext cx="5438140" cy="444307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59" name="Google Shape;59;p5:notes"/>
          <p:cNvSpPr txBox="1"/>
          <p:nvPr>
            <p:ph idx="12" type="sldNum"/>
          </p:nvPr>
        </p:nvSpPr>
        <p:spPr>
          <a:xfrm>
            <a:off x="3849664" y="9378514"/>
            <a:ext cx="2946443" cy="49405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6: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p6: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67" name="Google Shape;67;p6: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7: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7: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6" name="Google Shape;76;p7: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8: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8: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4" name="Google Shape;84;p8: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9:notes"/>
          <p:cNvSpPr/>
          <p:nvPr>
            <p:ph idx="2" type="sldImg"/>
          </p:nvPr>
        </p:nvSpPr>
        <p:spPr>
          <a:xfrm>
            <a:off x="931863" y="739775"/>
            <a:ext cx="4935600" cy="3703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9:notes"/>
          <p:cNvSpPr txBox="1"/>
          <p:nvPr>
            <p:ph idx="1" type="body"/>
          </p:nvPr>
        </p:nvSpPr>
        <p:spPr>
          <a:xfrm>
            <a:off x="680551" y="4690944"/>
            <a:ext cx="5438100" cy="44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2" name="Google Shape;92;p9:notes"/>
          <p:cNvSpPr txBox="1"/>
          <p:nvPr>
            <p:ph idx="12" type="sldNum"/>
          </p:nvPr>
        </p:nvSpPr>
        <p:spPr>
          <a:xfrm>
            <a:off x="3849664" y="9378514"/>
            <a:ext cx="2946300" cy="494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 name="Shape 13"/>
        <p:cNvGrpSpPr/>
        <p:nvPr/>
      </p:nvGrpSpPr>
      <p:grpSpPr>
        <a:xfrm>
          <a:off x="0" y="0"/>
          <a:ext cx="0" cy="0"/>
          <a:chOff x="0" y="0"/>
          <a:chExt cx="0" cy="0"/>
        </a:xfrm>
      </p:grpSpPr>
      <p:sp>
        <p:nvSpPr>
          <p:cNvPr id="14" name="Google Shape;14;p38"/>
          <p:cNvSpPr txBox="1"/>
          <p:nvPr/>
        </p:nvSpPr>
        <p:spPr>
          <a:xfrm>
            <a:off x="0" y="152400"/>
            <a:ext cx="1447800" cy="120032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15" name="Google Shape;15;p38"/>
          <p:cNvPicPr preferRelativeResize="0"/>
          <p:nvPr/>
        </p:nvPicPr>
        <p:blipFill rotWithShape="1">
          <a:blip r:embed="rId2">
            <a:alphaModFix/>
          </a:blip>
          <a:srcRect b="0" l="0" r="0" t="0"/>
          <a:stretch/>
        </p:blipFill>
        <p:spPr>
          <a:xfrm>
            <a:off x="179696" y="152400"/>
            <a:ext cx="868725" cy="972000"/>
          </a:xfrm>
          <a:prstGeom prst="rect">
            <a:avLst/>
          </a:prstGeom>
          <a:noFill/>
          <a:ln>
            <a:noFill/>
          </a:ln>
        </p:spPr>
      </p:pic>
      <p:pic>
        <p:nvPicPr>
          <p:cNvPr id="16" name="Google Shape;16;p38"/>
          <p:cNvPicPr preferRelativeResize="0"/>
          <p:nvPr/>
        </p:nvPicPr>
        <p:blipFill rotWithShape="1">
          <a:blip r:embed="rId3">
            <a:alphaModFix/>
          </a:blip>
          <a:srcRect b="0" l="0" r="0" t="0"/>
          <a:stretch/>
        </p:blipFill>
        <p:spPr>
          <a:xfrm>
            <a:off x="7530152" y="1676400"/>
            <a:ext cx="1600200" cy="5050808"/>
          </a:xfrm>
          <a:prstGeom prst="rect">
            <a:avLst/>
          </a:prstGeom>
          <a:noFill/>
          <a:ln>
            <a:noFill/>
          </a:ln>
        </p:spPr>
      </p:pic>
      <p:pic>
        <p:nvPicPr>
          <p:cNvPr id="17" name="Google Shape;17;p38"/>
          <p:cNvPicPr preferRelativeResize="0"/>
          <p:nvPr/>
        </p:nvPicPr>
        <p:blipFill rotWithShape="1">
          <a:blip r:embed="rId4">
            <a:alphaModFix/>
          </a:blip>
          <a:srcRect b="0" l="0" r="0" t="0"/>
          <a:stretch/>
        </p:blipFill>
        <p:spPr>
          <a:xfrm>
            <a:off x="1219200" y="152400"/>
            <a:ext cx="7924800" cy="107453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0" name="Shape 20"/>
        <p:cNvGrpSpPr/>
        <p:nvPr/>
      </p:nvGrpSpPr>
      <p:grpSpPr>
        <a:xfrm>
          <a:off x="0" y="0"/>
          <a:ext cx="0" cy="0"/>
          <a:chOff x="0" y="0"/>
          <a:chExt cx="0" cy="0"/>
        </a:xfrm>
      </p:grpSpPr>
      <p:sp>
        <p:nvSpPr>
          <p:cNvPr id="21" name="Google Shape;21;p40"/>
          <p:cNvSpPr txBox="1"/>
          <p:nvPr/>
        </p:nvSpPr>
        <p:spPr>
          <a:xfrm>
            <a:off x="0" y="152400"/>
            <a:ext cx="1447800" cy="12003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22" name="Google Shape;22;p40"/>
          <p:cNvPicPr preferRelativeResize="0"/>
          <p:nvPr/>
        </p:nvPicPr>
        <p:blipFill rotWithShape="1">
          <a:blip r:embed="rId2">
            <a:alphaModFix/>
          </a:blip>
          <a:srcRect b="0" l="0" r="0" t="0"/>
          <a:stretch/>
        </p:blipFill>
        <p:spPr>
          <a:xfrm>
            <a:off x="179696" y="138752"/>
            <a:ext cx="868725" cy="972000"/>
          </a:xfrm>
          <a:prstGeom prst="rect">
            <a:avLst/>
          </a:prstGeom>
          <a:noFill/>
          <a:ln>
            <a:noFill/>
          </a:ln>
        </p:spPr>
      </p:pic>
      <p:grpSp>
        <p:nvGrpSpPr>
          <p:cNvPr id="23" name="Google Shape;23;p40"/>
          <p:cNvGrpSpPr/>
          <p:nvPr/>
        </p:nvGrpSpPr>
        <p:grpSpPr>
          <a:xfrm>
            <a:off x="1219200" y="102154"/>
            <a:ext cx="7924800" cy="1004990"/>
            <a:chOff x="1219200" y="102154"/>
            <a:chExt cx="7924800" cy="1004990"/>
          </a:xfrm>
        </p:grpSpPr>
        <p:pic>
          <p:nvPicPr>
            <p:cNvPr id="24" name="Google Shape;24;p40"/>
            <p:cNvPicPr preferRelativeResize="0"/>
            <p:nvPr/>
          </p:nvPicPr>
          <p:blipFill rotWithShape="1">
            <a:blip r:embed="rId3">
              <a:alphaModFix/>
            </a:blip>
            <a:srcRect b="0" l="0" r="0" t="0"/>
            <a:stretch/>
          </p:blipFill>
          <p:spPr>
            <a:xfrm>
              <a:off x="2702618" y="103496"/>
              <a:ext cx="1620982" cy="990600"/>
            </a:xfrm>
            <a:prstGeom prst="rect">
              <a:avLst/>
            </a:prstGeom>
            <a:noFill/>
            <a:ln>
              <a:noFill/>
            </a:ln>
          </p:spPr>
        </p:pic>
        <p:pic>
          <p:nvPicPr>
            <p:cNvPr id="25" name="Google Shape;25;p40"/>
            <p:cNvPicPr preferRelativeResize="0"/>
            <p:nvPr/>
          </p:nvPicPr>
          <p:blipFill rotWithShape="1">
            <a:blip r:embed="rId4">
              <a:alphaModFix/>
            </a:blip>
            <a:srcRect b="0" l="0" r="0" t="0"/>
            <a:stretch/>
          </p:blipFill>
          <p:spPr>
            <a:xfrm>
              <a:off x="4323600" y="106680"/>
              <a:ext cx="1620000" cy="988695"/>
            </a:xfrm>
            <a:prstGeom prst="rect">
              <a:avLst/>
            </a:prstGeom>
            <a:noFill/>
            <a:ln>
              <a:noFill/>
            </a:ln>
          </p:spPr>
        </p:pic>
        <p:pic>
          <p:nvPicPr>
            <p:cNvPr id="26" name="Google Shape;26;p40"/>
            <p:cNvPicPr preferRelativeResize="0"/>
            <p:nvPr/>
          </p:nvPicPr>
          <p:blipFill rotWithShape="1">
            <a:blip r:embed="rId5">
              <a:alphaModFix/>
            </a:blip>
            <a:srcRect b="0" l="0" r="0" t="0"/>
            <a:stretch/>
          </p:blipFill>
          <p:spPr>
            <a:xfrm>
              <a:off x="5923800" y="117144"/>
              <a:ext cx="1620000" cy="990000"/>
            </a:xfrm>
            <a:prstGeom prst="rect">
              <a:avLst/>
            </a:prstGeom>
            <a:noFill/>
            <a:ln>
              <a:noFill/>
            </a:ln>
          </p:spPr>
        </p:pic>
        <p:pic>
          <p:nvPicPr>
            <p:cNvPr id="27" name="Google Shape;27;p40"/>
            <p:cNvPicPr preferRelativeResize="0"/>
            <p:nvPr/>
          </p:nvPicPr>
          <p:blipFill rotWithShape="1">
            <a:blip r:embed="rId6">
              <a:alphaModFix/>
            </a:blip>
            <a:srcRect b="0" l="0" r="0" t="0"/>
            <a:stretch/>
          </p:blipFill>
          <p:spPr>
            <a:xfrm>
              <a:off x="7524000" y="112056"/>
              <a:ext cx="1620000" cy="990000"/>
            </a:xfrm>
            <a:prstGeom prst="rect">
              <a:avLst/>
            </a:prstGeom>
            <a:noFill/>
            <a:ln>
              <a:noFill/>
            </a:ln>
          </p:spPr>
        </p:pic>
        <p:pic>
          <p:nvPicPr>
            <p:cNvPr id="28" name="Google Shape;28;p40"/>
            <p:cNvPicPr preferRelativeResize="0"/>
            <p:nvPr/>
          </p:nvPicPr>
          <p:blipFill rotWithShape="1">
            <a:blip r:embed="rId7">
              <a:alphaModFix/>
            </a:blip>
            <a:srcRect b="0" l="0" r="0" t="0"/>
            <a:stretch/>
          </p:blipFill>
          <p:spPr>
            <a:xfrm>
              <a:off x="1219200" y="102154"/>
              <a:ext cx="1620000" cy="990000"/>
            </a:xfrm>
            <a:prstGeom prst="rect">
              <a:avLst/>
            </a:prstGeom>
            <a:noFill/>
            <a:ln>
              <a:noFill/>
            </a:ln>
          </p:spPr>
        </p:pic>
      </p:grpSp>
      <p:pic>
        <p:nvPicPr>
          <p:cNvPr id="29" name="Google Shape;29;p40"/>
          <p:cNvPicPr preferRelativeResize="0"/>
          <p:nvPr/>
        </p:nvPicPr>
        <p:blipFill rotWithShape="1">
          <a:blip r:embed="rId8">
            <a:alphaModFix/>
          </a:blip>
          <a:srcRect b="0" l="0" r="0" t="0"/>
          <a:stretch/>
        </p:blipFill>
        <p:spPr>
          <a:xfrm>
            <a:off x="7530152" y="1600200"/>
            <a:ext cx="1600200" cy="512700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id="10" name="Google Shape;10;p37"/>
          <p:cNvPicPr preferRelativeResize="0"/>
          <p:nvPr/>
        </p:nvPicPr>
        <p:blipFill rotWithShape="1">
          <a:blip r:embed="rId1">
            <a:alphaModFix/>
          </a:blip>
          <a:srcRect b="0" l="0" r="0" t="0"/>
          <a:stretch/>
        </p:blipFill>
        <p:spPr>
          <a:xfrm>
            <a:off x="1" y="-13648"/>
            <a:ext cx="9144000" cy="6934200"/>
          </a:xfrm>
          <a:prstGeom prst="rect">
            <a:avLst/>
          </a:prstGeom>
          <a:noFill/>
          <a:ln>
            <a:noFill/>
          </a:ln>
        </p:spPr>
      </p:pic>
      <p:sp>
        <p:nvSpPr>
          <p:cNvPr id="11" name="Google Shape;11;p37"/>
          <p:cNvSpPr txBox="1"/>
          <p:nvPr/>
        </p:nvSpPr>
        <p:spPr>
          <a:xfrm>
            <a:off x="0" y="152400"/>
            <a:ext cx="1524000" cy="120032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lh4.googleusercontent.com/proxy/YA9Xoqs7jhpeuwrEjwhdi_EVSCDwUdpr72V-2YHZ2lz2y1FaqityK8c8RlZRTvUDEw3Y2TekyGNi07wcREil5Ez3ii80dA-DE8G6HAQjEmJVz8W32Wy2uaDAWwuZs6uPZtJp2zrUJ_Qps2T1CUmSpuPR8dk2XA=w128-h144-k-no" id="12" name="Google Shape;12;p37"/>
          <p:cNvPicPr preferRelativeResize="0"/>
          <p:nvPr/>
        </p:nvPicPr>
        <p:blipFill rotWithShape="1">
          <a:blip r:embed="rId2">
            <a:alphaModFix/>
          </a:blip>
          <a:srcRect b="0" l="0" r="0" t="0"/>
          <a:stretch/>
        </p:blipFill>
        <p:spPr>
          <a:xfrm>
            <a:off x="312760" y="152400"/>
            <a:ext cx="868725" cy="972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8" name="Shape 18"/>
        <p:cNvGrpSpPr/>
        <p:nvPr/>
      </p:nvGrpSpPr>
      <p:grpSpPr>
        <a:xfrm>
          <a:off x="0" y="0"/>
          <a:ext cx="0" cy="0"/>
          <a:chOff x="0" y="0"/>
          <a:chExt cx="0" cy="0"/>
        </a:xfrm>
      </p:grpSpPr>
      <p:pic>
        <p:nvPicPr>
          <p:cNvPr id="19" name="Google Shape;19;p39"/>
          <p:cNvPicPr preferRelativeResize="0"/>
          <p:nvPr/>
        </p:nvPicPr>
        <p:blipFill rotWithShape="1">
          <a:blip r:embed="rId1">
            <a:alphaModFix/>
          </a:blip>
          <a:srcRect b="0" l="0" r="0" t="0"/>
          <a:stretch/>
        </p:blipFill>
        <p:spPr>
          <a:xfrm>
            <a:off x="1" y="-35256"/>
            <a:ext cx="9144001" cy="6934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 name="Shape 33"/>
        <p:cNvGrpSpPr/>
        <p:nvPr/>
      </p:nvGrpSpPr>
      <p:grpSpPr>
        <a:xfrm>
          <a:off x="0" y="0"/>
          <a:ext cx="0" cy="0"/>
          <a:chOff x="0" y="0"/>
          <a:chExt cx="0" cy="0"/>
        </a:xfrm>
      </p:grpSpPr>
      <p:sp>
        <p:nvSpPr>
          <p:cNvPr id="34" name="Google Shape;34;p1"/>
          <p:cNvSpPr/>
          <p:nvPr/>
        </p:nvSpPr>
        <p:spPr>
          <a:xfrm>
            <a:off x="421500" y="1540250"/>
            <a:ext cx="8301000" cy="1323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0000"/>
                </a:solidFill>
                <a:latin typeface="Trebuchet MS"/>
                <a:ea typeface="Trebuchet MS"/>
                <a:cs typeface="Trebuchet MS"/>
                <a:sym typeface="Trebuchet MS"/>
              </a:rPr>
              <a:t>Project Work : </a:t>
            </a:r>
            <a:endParaRPr b="0" i="0" sz="4000" u="none" cap="none" strike="noStrike">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UE15CS492(Minor)</a:t>
            </a:r>
            <a:endParaRPr b="0" i="0" sz="2400" u="none" cap="none" strike="noStrike">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FF0000"/>
                </a:solidFill>
                <a:latin typeface="Trebuchet MS"/>
                <a:ea typeface="Trebuchet MS"/>
                <a:cs typeface="Trebuchet MS"/>
                <a:sym typeface="Trebuchet MS"/>
              </a:rPr>
              <a:t>Final ISA(Review 5) </a:t>
            </a:r>
            <a:endParaRPr b="0" i="0" sz="4000" u="none" cap="none" strike="noStrike">
              <a:solidFill>
                <a:srgbClr val="FF0000"/>
              </a:solidFill>
              <a:latin typeface="Trebuchet MS"/>
              <a:ea typeface="Trebuchet MS"/>
              <a:cs typeface="Trebuchet MS"/>
              <a:sym typeface="Trebuchet MS"/>
            </a:endParaRPr>
          </a:p>
        </p:txBody>
      </p:sp>
      <p:sp>
        <p:nvSpPr>
          <p:cNvPr id="35" name="Google Shape;35;p1"/>
          <p:cNvSpPr txBox="1"/>
          <p:nvPr/>
        </p:nvSpPr>
        <p:spPr>
          <a:xfrm>
            <a:off x="271625" y="3969725"/>
            <a:ext cx="8012100" cy="221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3CC"/>
              </a:buClr>
              <a:buSzPts val="2000"/>
              <a:buFont typeface="Trebuchet MS"/>
              <a:buNone/>
            </a:pPr>
            <a:r>
              <a:rPr b="0" i="0" lang="en-US" sz="2000" u="none" cap="none" strike="noStrike">
                <a:solidFill>
                  <a:srgbClr val="0033CC"/>
                </a:solidFill>
                <a:latin typeface="Trebuchet MS"/>
                <a:ea typeface="Trebuchet MS"/>
                <a:cs typeface="Trebuchet MS"/>
                <a:sym typeface="Trebuchet MS"/>
              </a:rPr>
              <a:t>Project Title    	:Detection of Events and Emerging Themes from 		 Social Media Streams  </a:t>
            </a:r>
            <a:endParaRPr b="0" i="0" sz="20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rgbClr val="0033CC"/>
                </a:solidFill>
                <a:latin typeface="Trebuchet MS"/>
                <a:ea typeface="Trebuchet MS"/>
                <a:cs typeface="Trebuchet MS"/>
                <a:sym typeface="Trebuchet MS"/>
              </a:rPr>
              <a:t>Project ID 	:PW19COP01</a:t>
            </a:r>
            <a:endParaRPr b="0" i="0" sz="20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33CC"/>
              </a:buClr>
              <a:buSzPts val="2000"/>
              <a:buFont typeface="Trebuchet MS"/>
              <a:buNone/>
            </a:pPr>
            <a:r>
              <a:rPr b="0" i="0" lang="en-US" sz="2000" u="none" cap="none" strike="noStrike">
                <a:solidFill>
                  <a:srgbClr val="0033CC"/>
                </a:solidFill>
                <a:latin typeface="Trebuchet MS"/>
                <a:ea typeface="Trebuchet MS"/>
                <a:cs typeface="Trebuchet MS"/>
                <a:sym typeface="Trebuchet MS"/>
              </a:rPr>
              <a:t>Project Guide	:Mr. C. O. Prakash         </a:t>
            </a:r>
            <a:endParaRPr b="0" i="0" sz="20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33CC"/>
              </a:buClr>
              <a:buSzPts val="2000"/>
              <a:buFont typeface="Trebuchet MS"/>
              <a:buNone/>
            </a:pPr>
            <a:r>
              <a:rPr b="0" i="0" lang="en-US" sz="2000" u="none" cap="none" strike="noStrike">
                <a:solidFill>
                  <a:srgbClr val="0033CC"/>
                </a:solidFill>
                <a:latin typeface="Trebuchet MS"/>
                <a:ea typeface="Trebuchet MS"/>
                <a:cs typeface="Trebuchet MS"/>
                <a:sym typeface="Trebuchet MS"/>
              </a:rPr>
              <a:t>Project Team 	:Vaishnavi Rao (USN: 01FB15ECS334)</a:t>
            </a:r>
            <a:endParaRPr b="0" i="0" sz="20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33CC"/>
              </a:buClr>
              <a:buSzPts val="2000"/>
              <a:buFont typeface="Trebuchet MS"/>
              <a:buNone/>
            </a:pPr>
            <a:r>
              <a:rPr b="0" i="0" lang="en-US" sz="2000" u="none" cap="none" strike="noStrike">
                <a:solidFill>
                  <a:srgbClr val="0033CC"/>
                </a:solidFill>
                <a:latin typeface="Trebuchet MS"/>
                <a:ea typeface="Trebuchet MS"/>
                <a:cs typeface="Trebuchet MS"/>
                <a:sym typeface="Trebuchet MS"/>
              </a:rPr>
              <a:t>		Varsha R. (USN: 01FB15ECS337)</a:t>
            </a:r>
            <a:endParaRPr b="0" i="0" sz="20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33CC"/>
              </a:buClr>
              <a:buSzPts val="2000"/>
              <a:buFont typeface="Trebuchet MS"/>
              <a:buNone/>
            </a:pPr>
            <a:r>
              <a:rPr b="0" i="0" lang="en-US" sz="2000" u="none" cap="none" strike="noStrike">
                <a:solidFill>
                  <a:srgbClr val="0033CC"/>
                </a:solidFill>
                <a:latin typeface="Trebuchet MS"/>
                <a:ea typeface="Trebuchet MS"/>
                <a:cs typeface="Trebuchet MS"/>
                <a:sym typeface="Trebuchet MS"/>
              </a:rPr>
              <a:t>Team Name	:PES_334_337_000</a:t>
            </a:r>
            <a:endParaRPr b="0" i="0" sz="20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0"/>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10"/>
          <p:cNvSpPr txBox="1"/>
          <p:nvPr/>
        </p:nvSpPr>
        <p:spPr>
          <a:xfrm>
            <a:off x="533400" y="1725525"/>
            <a:ext cx="6124800" cy="4827900"/>
          </a:xfrm>
          <a:prstGeom prst="rect">
            <a:avLst/>
          </a:prstGeom>
          <a:noFill/>
          <a:ln>
            <a:noFill/>
          </a:ln>
        </p:spPr>
        <p:txBody>
          <a:bodyPr anchorCtr="0" anchor="t" bIns="45700" lIns="91425" spcFirstLastPara="1" rIns="91425" wrap="square" tIns="45700">
            <a:noAutofit/>
          </a:bodyPr>
          <a:lstStyle/>
          <a:p>
            <a:pPr indent="0" lvl="0" marL="342900" marR="0" rtl="0" algn="just">
              <a:lnSpc>
                <a:spcPct val="100000"/>
              </a:lnSpc>
              <a:spcBef>
                <a:spcPts val="0"/>
              </a:spcBef>
              <a:spcAft>
                <a:spcPts val="0"/>
              </a:spcAft>
              <a:buClr>
                <a:srgbClr val="0000FF"/>
              </a:buClr>
              <a:buSzPts val="2400"/>
              <a:buFont typeface="Trebuchet MS"/>
              <a:buNone/>
            </a:pPr>
            <a:r>
              <a:t/>
            </a:r>
            <a:endParaRPr b="0" i="0" sz="2200" u="none" cap="none" strike="noStrike">
              <a:solidFill>
                <a:srgbClr val="0000FF"/>
              </a:solidFill>
              <a:latin typeface="Trebuchet MS"/>
              <a:ea typeface="Trebuchet MS"/>
              <a:cs typeface="Trebuchet MS"/>
              <a:sym typeface="Trebuchet MS"/>
            </a:endParaRPr>
          </a:p>
          <a:p>
            <a:pPr indent="-368300" lvl="0" marL="457200" marR="0" rtl="0" algn="just">
              <a:lnSpc>
                <a:spcPct val="100000"/>
              </a:lnSpc>
              <a:spcBef>
                <a:spcPts val="480"/>
              </a:spcBef>
              <a:spcAft>
                <a:spcPts val="0"/>
              </a:spcAft>
              <a:buClr>
                <a:srgbClr val="0000FF"/>
              </a:buClr>
              <a:buSzPts val="2200"/>
              <a:buFont typeface="Trebuchet MS"/>
              <a:buAutoNum type="arabicPeriod"/>
            </a:pPr>
            <a:r>
              <a:rPr b="0" i="0" lang="en-US" sz="2200" u="none" cap="none" strike="noStrike">
                <a:solidFill>
                  <a:srgbClr val="0000FF"/>
                </a:solidFill>
                <a:latin typeface="Trebuchet MS"/>
                <a:ea typeface="Trebuchet MS"/>
                <a:cs typeface="Trebuchet MS"/>
                <a:sym typeface="Trebuchet MS"/>
              </a:rPr>
              <a:t>We intend to build a model that generates the trending topics of the day after being fed the tweets of the day. </a:t>
            </a:r>
            <a:endParaRPr b="0" i="0" sz="2200" u="none" cap="none" strike="noStrike">
              <a:solidFill>
                <a:srgbClr val="0000FF"/>
              </a:solidFill>
              <a:latin typeface="Trebuchet MS"/>
              <a:ea typeface="Trebuchet MS"/>
              <a:cs typeface="Trebuchet MS"/>
              <a:sym typeface="Trebuchet MS"/>
            </a:endParaRPr>
          </a:p>
          <a:p>
            <a:pPr indent="-368300" lvl="0" marL="457200" marR="0" rtl="0" algn="just">
              <a:lnSpc>
                <a:spcPct val="100000"/>
              </a:lnSpc>
              <a:spcBef>
                <a:spcPts val="0"/>
              </a:spcBef>
              <a:spcAft>
                <a:spcPts val="0"/>
              </a:spcAft>
              <a:buClr>
                <a:srgbClr val="0000FF"/>
              </a:buClr>
              <a:buSzPts val="2200"/>
              <a:buFont typeface="Trebuchet MS"/>
              <a:buAutoNum type="arabicPeriod"/>
            </a:pPr>
            <a:r>
              <a:rPr b="0" i="0" lang="en-US" sz="2200" u="none" cap="none" strike="noStrike">
                <a:solidFill>
                  <a:srgbClr val="0000FF"/>
                </a:solidFill>
                <a:latin typeface="Trebuchet MS"/>
                <a:ea typeface="Trebuchet MS"/>
                <a:cs typeface="Trebuchet MS"/>
                <a:sym typeface="Trebuchet MS"/>
              </a:rPr>
              <a:t>We want to figure out the best algorithm to use by testing it on various machine learning and data science models and comparing accuracies (eg:- naive bayes, ANN, Random Forest, Logistic regression, etc)</a:t>
            </a:r>
            <a:endParaRPr b="0" i="0" sz="2200" u="none" cap="none" strike="noStrike">
              <a:solidFill>
                <a:srgbClr val="0000FF"/>
              </a:solidFill>
              <a:latin typeface="Trebuchet MS"/>
              <a:ea typeface="Trebuchet MS"/>
              <a:cs typeface="Trebuchet MS"/>
              <a:sym typeface="Trebuchet MS"/>
            </a:endParaRPr>
          </a:p>
          <a:p>
            <a:pPr indent="-368300" lvl="0" marL="457200" marR="0" rtl="0" algn="just">
              <a:lnSpc>
                <a:spcPct val="100000"/>
              </a:lnSpc>
              <a:spcBef>
                <a:spcPts val="0"/>
              </a:spcBef>
              <a:spcAft>
                <a:spcPts val="0"/>
              </a:spcAft>
              <a:buClr>
                <a:srgbClr val="0000FF"/>
              </a:buClr>
              <a:buSzPts val="2200"/>
              <a:buFont typeface="Trebuchet MS"/>
              <a:buAutoNum type="arabicPeriod"/>
            </a:pPr>
            <a:r>
              <a:rPr b="0" i="0" lang="en-US" sz="2200" u="none" cap="none" strike="noStrike">
                <a:solidFill>
                  <a:srgbClr val="0000FF"/>
                </a:solidFill>
                <a:latin typeface="Trebuchet MS"/>
                <a:ea typeface="Trebuchet MS"/>
                <a:cs typeface="Trebuchet MS"/>
                <a:sym typeface="Trebuchet MS"/>
              </a:rPr>
              <a:t>We want to use an available Twitter dataset for training but test it on actual tweets scraped from twitter.com</a:t>
            </a:r>
            <a:endParaRPr b="0" i="0" sz="2200" u="none" cap="none" strike="noStrike">
              <a:solidFill>
                <a:srgbClr val="0000FF"/>
              </a:solidFill>
              <a:latin typeface="Trebuchet MS"/>
              <a:ea typeface="Trebuchet MS"/>
              <a:cs typeface="Trebuchet MS"/>
              <a:sym typeface="Trebuchet MS"/>
            </a:endParaRPr>
          </a:p>
          <a:p>
            <a:pPr indent="-23494" lvl="1" marL="988695" marR="0" rtl="0" algn="just">
              <a:lnSpc>
                <a:spcPct val="100000"/>
              </a:lnSpc>
              <a:spcBef>
                <a:spcPts val="480"/>
              </a:spcBef>
              <a:spcAft>
                <a:spcPts val="0"/>
              </a:spcAft>
              <a:buClr>
                <a:schemeClr val="dk1"/>
              </a:buClr>
              <a:buSzPts val="2400"/>
              <a:buFont typeface="Noto Sans Symbols"/>
              <a:buNone/>
            </a:pPr>
            <a:r>
              <a:t/>
            </a:r>
            <a:endParaRPr b="0" i="0" sz="22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200" u="none" cap="none" strike="noStrike">
              <a:solidFill>
                <a:schemeClr val="dk1"/>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200" u="none" cap="none" strike="noStrike">
              <a:solidFill>
                <a:srgbClr val="0000FF"/>
              </a:solidFill>
              <a:latin typeface="Trebuchet MS"/>
              <a:ea typeface="Trebuchet MS"/>
              <a:cs typeface="Trebuchet MS"/>
              <a:sym typeface="Trebuchet MS"/>
            </a:endParaRPr>
          </a:p>
        </p:txBody>
      </p:sp>
      <p:sp>
        <p:nvSpPr>
          <p:cNvPr id="104" name="Google Shape;104;p10"/>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Proposed Solution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1"/>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 name="Google Shape;111;p11"/>
          <p:cNvSpPr txBox="1"/>
          <p:nvPr/>
        </p:nvSpPr>
        <p:spPr>
          <a:xfrm>
            <a:off x="1371600" y="1143000"/>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Why Your Solution is Better?</a:t>
            </a:r>
            <a:endParaRPr b="0" i="0" sz="1400" u="none" cap="none" strike="noStrike">
              <a:solidFill>
                <a:srgbClr val="000000"/>
              </a:solidFill>
              <a:latin typeface="Arial"/>
              <a:ea typeface="Arial"/>
              <a:cs typeface="Arial"/>
              <a:sym typeface="Arial"/>
            </a:endParaRPr>
          </a:p>
        </p:txBody>
      </p:sp>
      <p:sp>
        <p:nvSpPr>
          <p:cNvPr id="112" name="Google Shape;112;p11"/>
          <p:cNvSpPr txBox="1"/>
          <p:nvPr/>
        </p:nvSpPr>
        <p:spPr>
          <a:xfrm>
            <a:off x="440175" y="1581150"/>
            <a:ext cx="6883800" cy="5579700"/>
          </a:xfrm>
          <a:prstGeom prst="rect">
            <a:avLst/>
          </a:prstGeom>
          <a:noFill/>
          <a:ln>
            <a:noFill/>
          </a:ln>
        </p:spPr>
        <p:txBody>
          <a:bodyPr anchorCtr="0" anchor="t" bIns="45700" lIns="91425" spcFirstLastPara="1" rIns="91425" wrap="square" tIns="45700">
            <a:noAutofit/>
          </a:bodyPr>
          <a:lstStyle/>
          <a:p>
            <a:pPr indent="-368300" lvl="0" marL="457200" marR="0" rtl="0" algn="just">
              <a:lnSpc>
                <a:spcPct val="100000"/>
              </a:lnSpc>
              <a:spcBef>
                <a:spcPts val="480"/>
              </a:spcBef>
              <a:spcAft>
                <a:spcPts val="0"/>
              </a:spcAft>
              <a:buClr>
                <a:srgbClr val="0000FF"/>
              </a:buClr>
              <a:buSzPts val="2200"/>
              <a:buFont typeface="Trebuchet MS"/>
              <a:buAutoNum type="arabicPeriod"/>
            </a:pPr>
            <a:r>
              <a:rPr b="0" i="0" lang="en-US" sz="2200" u="none" cap="none" strike="noStrike">
                <a:solidFill>
                  <a:srgbClr val="0000FF"/>
                </a:solidFill>
                <a:latin typeface="Trebuchet MS"/>
                <a:ea typeface="Trebuchet MS"/>
                <a:cs typeface="Trebuchet MS"/>
                <a:sym typeface="Trebuchet MS"/>
              </a:rPr>
              <a:t>The solution proposed aims at a far-reaching collection and display of events detected in the news in a way that makes an everyday user’s feed more comprehensive.</a:t>
            </a:r>
            <a:endParaRPr b="0" i="0" sz="2200" u="none" cap="none" strike="noStrike">
              <a:solidFill>
                <a:srgbClr val="0000FF"/>
              </a:solidFill>
              <a:latin typeface="Trebuchet MS"/>
              <a:ea typeface="Trebuchet MS"/>
              <a:cs typeface="Trebuchet MS"/>
              <a:sym typeface="Trebuchet MS"/>
            </a:endParaRPr>
          </a:p>
          <a:p>
            <a:pPr indent="-368300" lvl="0" marL="457200" marR="0" rtl="0" algn="just">
              <a:lnSpc>
                <a:spcPct val="100000"/>
              </a:lnSpc>
              <a:spcBef>
                <a:spcPts val="0"/>
              </a:spcBef>
              <a:spcAft>
                <a:spcPts val="0"/>
              </a:spcAft>
              <a:buClr>
                <a:srgbClr val="0000FF"/>
              </a:buClr>
              <a:buSzPts val="2200"/>
              <a:buFont typeface="Trebuchet MS"/>
              <a:buAutoNum type="arabicPeriod"/>
            </a:pPr>
            <a:r>
              <a:rPr b="0" i="0" lang="en-US" sz="2200" u="none" cap="none" strike="noStrike">
                <a:solidFill>
                  <a:srgbClr val="0000FF"/>
                </a:solidFill>
                <a:latin typeface="Trebuchet MS"/>
                <a:ea typeface="Trebuchet MS"/>
                <a:cs typeface="Trebuchet MS"/>
                <a:sym typeface="Trebuchet MS"/>
              </a:rPr>
              <a:t>Will adhere to customization of tweets displayed on the feed based on the trending topics</a:t>
            </a:r>
            <a:endParaRPr b="0" i="0" sz="2200" u="none" cap="none" strike="noStrike">
              <a:solidFill>
                <a:srgbClr val="0000FF"/>
              </a:solidFill>
              <a:latin typeface="Trebuchet MS"/>
              <a:ea typeface="Trebuchet MS"/>
              <a:cs typeface="Trebuchet MS"/>
              <a:sym typeface="Trebuchet MS"/>
            </a:endParaRPr>
          </a:p>
          <a:p>
            <a:pPr indent="-368300" lvl="0" marL="457200" marR="0" rtl="0" algn="just">
              <a:lnSpc>
                <a:spcPct val="100000"/>
              </a:lnSpc>
              <a:spcBef>
                <a:spcPts val="0"/>
              </a:spcBef>
              <a:spcAft>
                <a:spcPts val="0"/>
              </a:spcAft>
              <a:buClr>
                <a:srgbClr val="0000FF"/>
              </a:buClr>
              <a:buSzPts val="2200"/>
              <a:buFont typeface="Trebuchet MS"/>
              <a:buAutoNum type="arabicPeriod"/>
            </a:pPr>
            <a:r>
              <a:rPr b="0" i="0" lang="en-US" sz="2200" u="none" cap="none" strike="noStrike">
                <a:solidFill>
                  <a:srgbClr val="0000FF"/>
                </a:solidFill>
                <a:latin typeface="Trebuchet MS"/>
                <a:ea typeface="Trebuchet MS"/>
                <a:cs typeface="Trebuchet MS"/>
                <a:sym typeface="Trebuchet MS"/>
              </a:rPr>
              <a:t>The existence of an optimal methodology for extracting the events allows one to have a more personalised, efficient, and up-to-date feed that can be utilised during analyses.</a:t>
            </a:r>
            <a:endParaRPr b="0" i="0" sz="2200" u="none" cap="none" strike="noStrike">
              <a:solidFill>
                <a:srgbClr val="0000FF"/>
              </a:solidFill>
              <a:latin typeface="Trebuchet MS"/>
              <a:ea typeface="Trebuchet MS"/>
              <a:cs typeface="Trebuchet MS"/>
              <a:sym typeface="Trebuchet MS"/>
            </a:endParaRPr>
          </a:p>
          <a:p>
            <a:pPr indent="-368300" lvl="0" marL="457200" marR="0" rtl="0" algn="just">
              <a:lnSpc>
                <a:spcPct val="100000"/>
              </a:lnSpc>
              <a:spcBef>
                <a:spcPts val="0"/>
              </a:spcBef>
              <a:spcAft>
                <a:spcPts val="0"/>
              </a:spcAft>
              <a:buClr>
                <a:srgbClr val="0000FF"/>
              </a:buClr>
              <a:buSzPts val="2200"/>
              <a:buFont typeface="Trebuchet MS"/>
              <a:buAutoNum type="arabicPeriod"/>
            </a:pPr>
            <a:r>
              <a:rPr b="0" i="0" lang="en-US" sz="2200" u="none" cap="none" strike="noStrike">
                <a:solidFill>
                  <a:srgbClr val="0000FF"/>
                </a:solidFill>
                <a:latin typeface="Trebuchet MS"/>
                <a:ea typeface="Trebuchet MS"/>
                <a:cs typeface="Trebuchet MS"/>
                <a:sym typeface="Trebuchet MS"/>
              </a:rPr>
              <a:t>We will adhere to the importance of the trending topic and focus on topics by selecting only relevant categories. Eg: Earthquake warning will be trending over a celebrity wedding.</a:t>
            </a:r>
            <a:endParaRPr b="0" i="0" sz="2200" u="none" cap="none" strike="noStrike">
              <a:solidFill>
                <a:srgbClr val="0000FF"/>
              </a:solidFill>
              <a:latin typeface="Trebuchet MS"/>
              <a:ea typeface="Trebuchet MS"/>
              <a:cs typeface="Trebuchet MS"/>
              <a:sym typeface="Trebuchet MS"/>
            </a:endParaRPr>
          </a:p>
          <a:p>
            <a:pPr indent="-23494" lvl="1" marL="988695" marR="0" rtl="0" algn="just">
              <a:lnSpc>
                <a:spcPct val="100000"/>
              </a:lnSpc>
              <a:spcBef>
                <a:spcPts val="480"/>
              </a:spcBef>
              <a:spcAft>
                <a:spcPts val="0"/>
              </a:spcAft>
              <a:buClr>
                <a:schemeClr val="dk1"/>
              </a:buClr>
              <a:buSzPts val="2400"/>
              <a:buFont typeface="Noto Sans Symbols"/>
              <a:buNone/>
            </a:pPr>
            <a:r>
              <a:t/>
            </a:r>
            <a:endParaRPr b="0" i="0" sz="22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200" u="none" cap="none" strike="noStrike">
              <a:solidFill>
                <a:schemeClr val="dk1"/>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4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2"/>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 name="Google Shape;119;p12"/>
          <p:cNvSpPr txBox="1"/>
          <p:nvPr/>
        </p:nvSpPr>
        <p:spPr>
          <a:xfrm>
            <a:off x="1371600" y="1143000"/>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Technologies / Methodologies </a:t>
            </a:r>
            <a:endParaRPr b="0" i="0" sz="1400" u="none" cap="none" strike="noStrike">
              <a:solidFill>
                <a:srgbClr val="000000"/>
              </a:solidFill>
              <a:latin typeface="Arial"/>
              <a:ea typeface="Arial"/>
              <a:cs typeface="Arial"/>
              <a:sym typeface="Arial"/>
            </a:endParaRPr>
          </a:p>
        </p:txBody>
      </p:sp>
      <p:sp>
        <p:nvSpPr>
          <p:cNvPr id="120" name="Google Shape;120;p12"/>
          <p:cNvSpPr txBox="1"/>
          <p:nvPr/>
        </p:nvSpPr>
        <p:spPr>
          <a:xfrm>
            <a:off x="213825" y="1698900"/>
            <a:ext cx="6843900" cy="5606100"/>
          </a:xfrm>
          <a:prstGeom prst="rect">
            <a:avLst/>
          </a:prstGeom>
          <a:noFill/>
          <a:ln>
            <a:noFill/>
          </a:ln>
        </p:spPr>
        <p:txBody>
          <a:bodyPr anchorCtr="0" anchor="t" bIns="45700" lIns="91425" spcFirstLastPara="1" rIns="91425" wrap="square" tIns="45700">
            <a:noAutofit/>
          </a:bodyPr>
          <a:lstStyle/>
          <a:p>
            <a:pPr indent="12700" lvl="0" marL="342900" marR="0" rtl="0" algn="just">
              <a:lnSpc>
                <a:spcPct val="100000"/>
              </a:lnSpc>
              <a:spcBef>
                <a:spcPts val="0"/>
              </a:spcBef>
              <a:spcAft>
                <a:spcPts val="0"/>
              </a:spcAft>
              <a:buClr>
                <a:srgbClr val="0000FF"/>
              </a:buClr>
              <a:buSzPts val="2400"/>
              <a:buFont typeface="Trebuchet MS"/>
              <a:buNone/>
            </a:pPr>
            <a:r>
              <a:rPr b="0" i="0" lang="en-US" sz="2200" u="none" cap="none" strike="noStrike">
                <a:solidFill>
                  <a:srgbClr val="0000FF"/>
                </a:solidFill>
                <a:latin typeface="Trebuchet MS"/>
                <a:ea typeface="Trebuchet MS"/>
                <a:cs typeface="Trebuchet MS"/>
                <a:sym typeface="Trebuchet MS"/>
              </a:rPr>
              <a:t>List of technologies to be used:</a:t>
            </a:r>
            <a:endParaRPr b="0" i="0" sz="2200" u="none" cap="none" strike="noStrike">
              <a:solidFill>
                <a:srgbClr val="0000FF"/>
              </a:solidFill>
              <a:latin typeface="Trebuchet MS"/>
              <a:ea typeface="Trebuchet MS"/>
              <a:cs typeface="Trebuchet MS"/>
              <a:sym typeface="Trebuchet MS"/>
            </a:endParaRPr>
          </a:p>
          <a:p>
            <a:pPr indent="-342900" lvl="1" marL="1168400" marR="0" rtl="0" algn="just">
              <a:lnSpc>
                <a:spcPct val="100000"/>
              </a:lnSpc>
              <a:spcBef>
                <a:spcPts val="480"/>
              </a:spcBef>
              <a:spcAft>
                <a:spcPts val="0"/>
              </a:spcAft>
              <a:buClr>
                <a:srgbClr val="0000FF"/>
              </a:buClr>
              <a:buSzPts val="2200"/>
              <a:buFont typeface="Arial"/>
              <a:buChar char="•"/>
            </a:pPr>
            <a:r>
              <a:rPr b="0" i="0" lang="en-US" sz="2200" u="none" cap="none" strike="noStrike">
                <a:solidFill>
                  <a:srgbClr val="0000FF"/>
                </a:solidFill>
                <a:latin typeface="Trebuchet MS"/>
                <a:ea typeface="Trebuchet MS"/>
                <a:cs typeface="Trebuchet MS"/>
                <a:sym typeface="Trebuchet MS"/>
              </a:rPr>
              <a:t>We will use Python to build the model, train and test the data. Jupyter notebook will be our platform. We will then use simple front end like HTML, CSS, JavaScript (ReactJS)to display and present our outputs.</a:t>
            </a:r>
            <a:endParaRPr b="0" i="0" sz="2200" u="none" cap="none" strike="noStrike">
              <a:solidFill>
                <a:srgbClr val="0000FF"/>
              </a:solidFill>
              <a:latin typeface="Trebuchet MS"/>
              <a:ea typeface="Trebuchet MS"/>
              <a:cs typeface="Trebuchet MS"/>
              <a:sym typeface="Trebuchet MS"/>
            </a:endParaRPr>
          </a:p>
          <a:p>
            <a:pPr indent="-342900" lvl="1" marL="1168400" marR="0" rtl="0" algn="just">
              <a:lnSpc>
                <a:spcPct val="100000"/>
              </a:lnSpc>
              <a:spcBef>
                <a:spcPts val="480"/>
              </a:spcBef>
              <a:spcAft>
                <a:spcPts val="0"/>
              </a:spcAft>
              <a:buClr>
                <a:srgbClr val="0000FF"/>
              </a:buClr>
              <a:buSzPts val="2200"/>
              <a:buFont typeface="Arial"/>
              <a:buChar char="•"/>
            </a:pPr>
            <a:r>
              <a:rPr b="0" i="0" lang="en-US" sz="2200" u="none" cap="none" strike="noStrike">
                <a:solidFill>
                  <a:srgbClr val="0000FF"/>
                </a:solidFill>
                <a:latin typeface="Trebuchet MS"/>
                <a:ea typeface="Trebuchet MS"/>
                <a:cs typeface="Trebuchet MS"/>
                <a:sym typeface="Trebuchet MS"/>
              </a:rPr>
              <a:t>We will be following the Agile Methodology in the implementation of this project.</a:t>
            </a:r>
            <a:endParaRPr b="0" i="0" sz="2200" u="none" cap="none" strike="noStrike">
              <a:solidFill>
                <a:srgbClr val="0000FF"/>
              </a:solidFill>
              <a:latin typeface="Trebuchet MS"/>
              <a:ea typeface="Trebuchet MS"/>
              <a:cs typeface="Trebuchet MS"/>
              <a:sym typeface="Trebuchet MS"/>
            </a:endParaRPr>
          </a:p>
          <a:p>
            <a:pPr indent="-342900" lvl="1" marL="1168400" marR="0" rtl="0" algn="just">
              <a:lnSpc>
                <a:spcPct val="100000"/>
              </a:lnSpc>
              <a:spcBef>
                <a:spcPts val="480"/>
              </a:spcBef>
              <a:spcAft>
                <a:spcPts val="0"/>
              </a:spcAft>
              <a:buClr>
                <a:srgbClr val="0000FF"/>
              </a:buClr>
              <a:buSzPts val="2200"/>
              <a:buFont typeface="Arial"/>
              <a:buChar char="•"/>
            </a:pPr>
            <a:r>
              <a:rPr b="0" i="0" lang="en-US" sz="2200" u="none" cap="none" strike="noStrike">
                <a:solidFill>
                  <a:srgbClr val="0000FF"/>
                </a:solidFill>
                <a:latin typeface="Trebuchet MS"/>
                <a:ea typeface="Trebuchet MS"/>
                <a:cs typeface="Trebuchet MS"/>
                <a:sym typeface="Trebuchet MS"/>
              </a:rPr>
              <a:t>Agile has been chosen for its flexibility, in terms of accommodating changes with less overhead on the entire process, as well as for the continuous development and iteration approach that a project of a dynamic nature as this requires. </a:t>
            </a:r>
            <a:endParaRPr b="0" i="0" sz="2200" u="none" cap="none" strike="noStrike">
              <a:solidFill>
                <a:srgbClr val="0000FF"/>
              </a:solidFill>
              <a:latin typeface="Trebuchet MS"/>
              <a:ea typeface="Trebuchet MS"/>
              <a:cs typeface="Trebuchet MS"/>
              <a:sym typeface="Trebuchet MS"/>
            </a:endParaRPr>
          </a:p>
          <a:p>
            <a:pPr indent="0" lvl="1" marL="812800" marR="0" rtl="0" algn="just">
              <a:lnSpc>
                <a:spcPct val="100000"/>
              </a:lnSpc>
              <a:spcBef>
                <a:spcPts val="480"/>
              </a:spcBef>
              <a:spcAft>
                <a:spcPts val="0"/>
              </a:spcAft>
              <a:buClr>
                <a:schemeClr val="dk1"/>
              </a:buClr>
              <a:buSzPts val="2200"/>
              <a:buFont typeface="Arial"/>
              <a:buNone/>
            </a:pPr>
            <a:r>
              <a:t/>
            </a:r>
            <a:endParaRPr b="0" i="0" sz="22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200" u="none" cap="none" strike="noStrike">
              <a:solidFill>
                <a:schemeClr val="dk1"/>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4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3"/>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 name="Google Shape;126;p13"/>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Dependencies and Risks</a:t>
            </a:r>
            <a:endParaRPr b="0" i="0" sz="1800" u="none" cap="none" strike="noStrike">
              <a:solidFill>
                <a:schemeClr val="dk1"/>
              </a:solidFill>
              <a:latin typeface="Arial"/>
              <a:ea typeface="Arial"/>
              <a:cs typeface="Arial"/>
              <a:sym typeface="Arial"/>
            </a:endParaRPr>
          </a:p>
        </p:txBody>
      </p:sp>
      <p:sp>
        <p:nvSpPr>
          <p:cNvPr id="127" name="Google Shape;127;p13"/>
          <p:cNvSpPr txBox="1"/>
          <p:nvPr/>
        </p:nvSpPr>
        <p:spPr>
          <a:xfrm>
            <a:off x="0" y="1581150"/>
            <a:ext cx="7270800" cy="5695800"/>
          </a:xfrm>
          <a:prstGeom prst="rect">
            <a:avLst/>
          </a:prstGeom>
          <a:noFill/>
          <a:ln>
            <a:noFill/>
          </a:ln>
        </p:spPr>
        <p:txBody>
          <a:bodyPr anchorCtr="0" anchor="ctr" bIns="45700" lIns="91425" spcFirstLastPara="1" rIns="91425" wrap="square" tIns="45700">
            <a:noAutofit/>
          </a:bodyPr>
          <a:lstStyle/>
          <a:p>
            <a:pPr indent="-342900" lvl="0" marL="457200" marR="0" rtl="0" algn="just">
              <a:lnSpc>
                <a:spcPct val="100000"/>
              </a:lnSpc>
              <a:spcBef>
                <a:spcPts val="480"/>
              </a:spcBef>
              <a:spcAft>
                <a:spcPts val="0"/>
              </a:spcAft>
              <a:buClr>
                <a:srgbClr val="0033CC"/>
              </a:buClr>
              <a:buSzPts val="1800"/>
              <a:buFont typeface="Trebuchet MS"/>
              <a:buChar char="●"/>
            </a:pPr>
            <a:r>
              <a:rPr b="0" i="0" lang="en-US" sz="1800" u="none" cap="none" strike="noStrike">
                <a:solidFill>
                  <a:srgbClr val="0033CC"/>
                </a:solidFill>
                <a:latin typeface="Trebuchet MS"/>
                <a:ea typeface="Trebuchet MS"/>
                <a:cs typeface="Trebuchet MS"/>
                <a:sym typeface="Trebuchet MS"/>
              </a:rPr>
              <a:t>Dependencies:</a:t>
            </a:r>
            <a:endParaRPr b="0" i="0" sz="1800" u="none" cap="none" strike="noStrike">
              <a:solidFill>
                <a:srgbClr val="0033CC"/>
              </a:solidFill>
              <a:latin typeface="Trebuchet MS"/>
              <a:ea typeface="Trebuchet MS"/>
              <a:cs typeface="Trebuchet MS"/>
              <a:sym typeface="Trebuchet MS"/>
            </a:endParaRPr>
          </a:p>
          <a:p>
            <a:pPr indent="-342900" lvl="1" marL="914400" marR="0" rtl="0" algn="just">
              <a:lnSpc>
                <a:spcPct val="100000"/>
              </a:lnSpc>
              <a:spcBef>
                <a:spcPts val="0"/>
              </a:spcBef>
              <a:spcAft>
                <a:spcPts val="0"/>
              </a:spcAft>
              <a:buClr>
                <a:srgbClr val="0033CC"/>
              </a:buClr>
              <a:buSzPts val="1800"/>
              <a:buFont typeface="Trebuchet MS"/>
              <a:buChar char="○"/>
            </a:pPr>
            <a:r>
              <a:rPr b="0" i="0" lang="en-US" sz="1800" u="none" cap="none" strike="noStrike">
                <a:solidFill>
                  <a:srgbClr val="0033CC"/>
                </a:solidFill>
                <a:latin typeface="Trebuchet MS"/>
                <a:ea typeface="Trebuchet MS"/>
                <a:cs typeface="Trebuchet MS"/>
                <a:sym typeface="Trebuchet MS"/>
              </a:rPr>
              <a:t>The project will depend on the efficient functioning of Twitter minus any crashes on any given day to be able to conduct real time analysis smoothly in the long run.</a:t>
            </a:r>
            <a:endParaRPr b="0" i="0" sz="1800" u="none" cap="none" strike="noStrike">
              <a:solidFill>
                <a:srgbClr val="0033CC"/>
              </a:solidFill>
              <a:latin typeface="Trebuchet MS"/>
              <a:ea typeface="Trebuchet MS"/>
              <a:cs typeface="Trebuchet MS"/>
              <a:sym typeface="Trebuchet MS"/>
            </a:endParaRPr>
          </a:p>
          <a:p>
            <a:pPr indent="-342900" lvl="1" marL="914400" marR="0" rtl="0" algn="just">
              <a:lnSpc>
                <a:spcPct val="100000"/>
              </a:lnSpc>
              <a:spcBef>
                <a:spcPts val="0"/>
              </a:spcBef>
              <a:spcAft>
                <a:spcPts val="0"/>
              </a:spcAft>
              <a:buClr>
                <a:srgbClr val="0033CC"/>
              </a:buClr>
              <a:buSzPts val="1800"/>
              <a:buFont typeface="Trebuchet MS"/>
              <a:buChar char="○"/>
            </a:pPr>
            <a:r>
              <a:rPr b="0" i="0" lang="en-US" sz="1800" u="none" cap="none" strike="noStrike">
                <a:solidFill>
                  <a:srgbClr val="0033CC"/>
                </a:solidFill>
                <a:latin typeface="Trebuchet MS"/>
                <a:ea typeface="Trebuchet MS"/>
                <a:cs typeface="Trebuchet MS"/>
                <a:sym typeface="Trebuchet MS"/>
              </a:rPr>
              <a:t>A proper, working internet connection that keeps the end user connected with their surroundings in order to access Twitter easily.</a:t>
            </a:r>
            <a:endParaRPr b="0" i="0" sz="1800" u="none" cap="none" strike="noStrike">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b="0" i="0" lang="en-US" sz="1800" u="none" cap="none" strike="noStrike">
                <a:solidFill>
                  <a:srgbClr val="0033CC"/>
                </a:solidFill>
                <a:latin typeface="Trebuchet MS"/>
                <a:ea typeface="Trebuchet MS"/>
                <a:cs typeface="Trebuchet MS"/>
                <a:sym typeface="Trebuchet MS"/>
              </a:rPr>
              <a:t>Risks:</a:t>
            </a:r>
            <a:endParaRPr b="0" i="0" sz="1800" u="none" cap="none" strike="noStrike">
              <a:solidFill>
                <a:srgbClr val="0033CC"/>
              </a:solidFill>
              <a:latin typeface="Trebuchet MS"/>
              <a:ea typeface="Trebuchet MS"/>
              <a:cs typeface="Trebuchet MS"/>
              <a:sym typeface="Trebuchet MS"/>
            </a:endParaRPr>
          </a:p>
          <a:p>
            <a:pPr indent="-342900" lvl="1" marL="914400" marR="0" rtl="0" algn="just">
              <a:lnSpc>
                <a:spcPct val="100000"/>
              </a:lnSpc>
              <a:spcBef>
                <a:spcPts val="0"/>
              </a:spcBef>
              <a:spcAft>
                <a:spcPts val="0"/>
              </a:spcAft>
              <a:buClr>
                <a:srgbClr val="0033CC"/>
              </a:buClr>
              <a:buSzPts val="1800"/>
              <a:buFont typeface="Trebuchet MS"/>
              <a:buChar char="○"/>
            </a:pPr>
            <a:r>
              <a:rPr b="0" i="0" lang="en-US" sz="1800" u="none" cap="none" strike="noStrike">
                <a:solidFill>
                  <a:srgbClr val="0033CC"/>
                </a:solidFill>
                <a:latin typeface="Trebuchet MS"/>
                <a:ea typeface="Trebuchet MS"/>
                <a:cs typeface="Trebuchet MS"/>
                <a:sym typeface="Trebuchet MS"/>
              </a:rPr>
              <a:t>Misinformation given by people is the biggest threat that the project faces.</a:t>
            </a:r>
            <a:endParaRPr b="0" i="0" sz="1800" u="none" cap="none" strike="noStrike">
              <a:solidFill>
                <a:srgbClr val="0033CC"/>
              </a:solidFill>
              <a:latin typeface="Trebuchet MS"/>
              <a:ea typeface="Trebuchet MS"/>
              <a:cs typeface="Trebuchet MS"/>
              <a:sym typeface="Trebuchet MS"/>
            </a:endParaRPr>
          </a:p>
          <a:p>
            <a:pPr indent="-342900" lvl="1" marL="914400" marR="0" rtl="0" algn="just">
              <a:lnSpc>
                <a:spcPct val="100000"/>
              </a:lnSpc>
              <a:spcBef>
                <a:spcPts val="0"/>
              </a:spcBef>
              <a:spcAft>
                <a:spcPts val="0"/>
              </a:spcAft>
              <a:buClr>
                <a:srgbClr val="0033CC"/>
              </a:buClr>
              <a:buSzPts val="1800"/>
              <a:buFont typeface="Trebuchet MS"/>
              <a:buChar char="○"/>
            </a:pPr>
            <a:r>
              <a:rPr b="0" i="0" lang="en-US" sz="1800" u="none" cap="none" strike="noStrike">
                <a:solidFill>
                  <a:srgbClr val="0033CC"/>
                </a:solidFill>
                <a:latin typeface="Trebuchet MS"/>
                <a:ea typeface="Trebuchet MS"/>
                <a:cs typeface="Trebuchet MS"/>
                <a:sym typeface="Trebuchet MS"/>
              </a:rPr>
              <a:t>Additionally, false positives generated by the model can pose a problem that will cause confusion among the users.</a:t>
            </a:r>
            <a:endParaRPr b="0" i="0" sz="1800" u="none" cap="none" strike="noStrike">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b="0" i="0" lang="en-US" sz="1800" u="none" cap="none" strike="noStrike">
                <a:solidFill>
                  <a:srgbClr val="0033CC"/>
                </a:solidFill>
                <a:latin typeface="Trebuchet MS"/>
                <a:ea typeface="Trebuchet MS"/>
                <a:cs typeface="Trebuchet MS"/>
                <a:sym typeface="Trebuchet MS"/>
              </a:rPr>
              <a:t>Assumptions:</a:t>
            </a:r>
            <a:endParaRPr b="0" i="0" sz="1800" u="none" cap="none" strike="noStrike">
              <a:solidFill>
                <a:srgbClr val="0033CC"/>
              </a:solidFill>
              <a:latin typeface="Trebuchet MS"/>
              <a:ea typeface="Trebuchet MS"/>
              <a:cs typeface="Trebuchet MS"/>
              <a:sym typeface="Trebuchet MS"/>
            </a:endParaRPr>
          </a:p>
          <a:p>
            <a:pPr indent="-342900" lvl="1" marL="914400" marR="0" rtl="0" algn="just">
              <a:lnSpc>
                <a:spcPct val="100000"/>
              </a:lnSpc>
              <a:spcBef>
                <a:spcPts val="0"/>
              </a:spcBef>
              <a:spcAft>
                <a:spcPts val="0"/>
              </a:spcAft>
              <a:buClr>
                <a:srgbClr val="0033CC"/>
              </a:buClr>
              <a:buSzPts val="1800"/>
              <a:buFont typeface="Trebuchet MS"/>
              <a:buChar char="○"/>
            </a:pPr>
            <a:r>
              <a:rPr b="0" i="0" lang="en-US" sz="1800" u="none" cap="none" strike="noStrike">
                <a:solidFill>
                  <a:srgbClr val="0033CC"/>
                </a:solidFill>
                <a:latin typeface="Trebuchet MS"/>
                <a:ea typeface="Trebuchet MS"/>
                <a:cs typeface="Trebuchet MS"/>
                <a:sym typeface="Trebuchet MS"/>
              </a:rPr>
              <a:t>Each Twitter user is assumed to be a sensor, that detects a target event and makes an observation. This observation is the actual tweet.</a:t>
            </a:r>
            <a:endParaRPr b="0" i="0" sz="1800" u="none" cap="none" strike="noStrike">
              <a:solidFill>
                <a:srgbClr val="0033CC"/>
              </a:solidFill>
              <a:latin typeface="Trebuchet MS"/>
              <a:ea typeface="Trebuchet MS"/>
              <a:cs typeface="Trebuchet MS"/>
              <a:sym typeface="Trebuchet MS"/>
            </a:endParaRPr>
          </a:p>
          <a:p>
            <a:pPr indent="-342900" lvl="1" marL="914400" marR="0" rtl="0" algn="just">
              <a:lnSpc>
                <a:spcPct val="100000"/>
              </a:lnSpc>
              <a:spcBef>
                <a:spcPts val="0"/>
              </a:spcBef>
              <a:spcAft>
                <a:spcPts val="0"/>
              </a:spcAft>
              <a:buClr>
                <a:srgbClr val="0033CC"/>
              </a:buClr>
              <a:buSzPts val="1800"/>
              <a:buFont typeface="Trebuchet MS"/>
              <a:buChar char="○"/>
            </a:pPr>
            <a:r>
              <a:rPr b="0" i="0" lang="en-US" sz="1800" u="none" cap="none" strike="noStrike">
                <a:solidFill>
                  <a:srgbClr val="0033CC"/>
                </a:solidFill>
                <a:latin typeface="Trebuchet MS"/>
                <a:ea typeface="Trebuchet MS"/>
                <a:cs typeface="Trebuchet MS"/>
                <a:sym typeface="Trebuchet MS"/>
              </a:rPr>
              <a:t>The tweets are given time values as well as a location (latitudinal and longitudinal coordinates).</a:t>
            </a:r>
            <a:endParaRPr b="0" i="0" sz="1800" u="none" cap="none" strike="noStrike">
              <a:solidFill>
                <a:srgbClr val="0033CC"/>
              </a:solidFill>
              <a:latin typeface="Trebuchet MS"/>
              <a:ea typeface="Trebuchet MS"/>
              <a:cs typeface="Trebuchet MS"/>
              <a:sym typeface="Trebuchet MS"/>
            </a:endParaRPr>
          </a:p>
          <a:p>
            <a:pPr indent="0" lvl="0" marL="0" marR="0" rtl="0" algn="just">
              <a:lnSpc>
                <a:spcPct val="100000"/>
              </a:lnSpc>
              <a:spcBef>
                <a:spcPts val="480"/>
              </a:spcBef>
              <a:spcAft>
                <a:spcPts val="0"/>
              </a:spcAft>
              <a:buClr>
                <a:schemeClr val="dk1"/>
              </a:buClr>
              <a:buSzPts val="1100"/>
              <a:buFont typeface="Arial"/>
              <a:buNone/>
            </a:pPr>
            <a:r>
              <a:t/>
            </a:r>
            <a:endParaRPr b="0" i="0" sz="1400" u="none" cap="none" strike="noStrike">
              <a:solidFill>
                <a:srgbClr val="0033CC"/>
              </a:solidFill>
              <a:latin typeface="Arial"/>
              <a:ea typeface="Arial"/>
              <a:cs typeface="Arial"/>
              <a:sym typeface="Arial"/>
            </a:endParaRPr>
          </a:p>
          <a:p>
            <a:pPr indent="0" lvl="0" marL="0" marR="0" rtl="0" algn="just">
              <a:lnSpc>
                <a:spcPct val="100000"/>
              </a:lnSpc>
              <a:spcBef>
                <a:spcPts val="480"/>
              </a:spcBef>
              <a:spcAft>
                <a:spcPts val="0"/>
              </a:spcAft>
              <a:buClr>
                <a:schemeClr val="dk1"/>
              </a:buClr>
              <a:buSzPts val="1100"/>
              <a:buFont typeface="Arial"/>
              <a:buNone/>
            </a:pPr>
            <a:r>
              <a:t/>
            </a:r>
            <a:endParaRPr b="0" i="0" sz="18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4"/>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4" name="Google Shape;134;p14"/>
          <p:cNvSpPr txBox="1"/>
          <p:nvPr/>
        </p:nvSpPr>
        <p:spPr>
          <a:xfrm>
            <a:off x="1371600" y="1143000"/>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System Architecture</a:t>
            </a:r>
            <a:endParaRPr b="0" i="0" sz="1800" u="none" cap="none" strike="noStrike">
              <a:solidFill>
                <a:schemeClr val="dk1"/>
              </a:solidFill>
              <a:latin typeface="Arial"/>
              <a:ea typeface="Arial"/>
              <a:cs typeface="Arial"/>
              <a:sym typeface="Arial"/>
            </a:endParaRPr>
          </a:p>
        </p:txBody>
      </p:sp>
      <p:sp>
        <p:nvSpPr>
          <p:cNvPr id="135" name="Google Shape;135;p14"/>
          <p:cNvSpPr txBox="1"/>
          <p:nvPr/>
        </p:nvSpPr>
        <p:spPr>
          <a:xfrm>
            <a:off x="279250" y="1817400"/>
            <a:ext cx="6868500" cy="4758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0000FF"/>
                </a:solidFill>
                <a:latin typeface="Trebuchet MS"/>
                <a:ea typeface="Trebuchet MS"/>
                <a:cs typeface="Trebuchet MS"/>
                <a:sym typeface="Trebuchet MS"/>
              </a:rPr>
              <a:t>We plan to follow the MVC system architecture</a:t>
            </a:r>
            <a:endParaRPr b="0" i="0" sz="20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t/>
            </a:r>
            <a:endParaRPr b="0" i="0" sz="2000" u="none" cap="none" strike="noStrike">
              <a:solidFill>
                <a:srgbClr val="0000FF"/>
              </a:solidFill>
              <a:latin typeface="Trebuchet MS"/>
              <a:ea typeface="Trebuchet MS"/>
              <a:cs typeface="Trebuchet MS"/>
              <a:sym typeface="Trebuchet MS"/>
            </a:endParaRPr>
          </a:p>
          <a:p>
            <a:pPr indent="-355600" lvl="0" marL="457200" marR="0" rtl="0" algn="l">
              <a:lnSpc>
                <a:spcPct val="100000"/>
              </a:lnSpc>
              <a:spcBef>
                <a:spcPts val="0"/>
              </a:spcBef>
              <a:spcAft>
                <a:spcPts val="0"/>
              </a:spcAft>
              <a:buClr>
                <a:srgbClr val="0000FF"/>
              </a:buClr>
              <a:buSzPts val="2000"/>
              <a:buFont typeface="Trebuchet MS"/>
              <a:buAutoNum type="arabicPeriod"/>
            </a:pPr>
            <a:r>
              <a:rPr b="0" i="0" lang="en-US" sz="2000" u="none" cap="none" strike="noStrike">
                <a:solidFill>
                  <a:srgbClr val="0000FF"/>
                </a:solidFill>
                <a:latin typeface="Trebuchet MS"/>
                <a:ea typeface="Trebuchet MS"/>
                <a:cs typeface="Trebuchet MS"/>
                <a:sym typeface="Trebuchet MS"/>
              </a:rPr>
              <a:t>Model: we will have a business unit with basically our fixed twitter training data. The twitter live data fetched from the website will be our testing data, both stored in our database.</a:t>
            </a:r>
            <a:endParaRPr b="0" i="0" sz="2000" u="none" cap="none" strike="noStrike">
              <a:solidFill>
                <a:srgbClr val="0000FF"/>
              </a:solidFill>
              <a:latin typeface="Trebuchet MS"/>
              <a:ea typeface="Trebuchet MS"/>
              <a:cs typeface="Trebuchet MS"/>
              <a:sym typeface="Trebuchet MS"/>
            </a:endParaRPr>
          </a:p>
          <a:p>
            <a:pPr indent="-355600" lvl="0" marL="457200" marR="0" rtl="0" algn="l">
              <a:lnSpc>
                <a:spcPct val="100000"/>
              </a:lnSpc>
              <a:spcBef>
                <a:spcPts val="0"/>
              </a:spcBef>
              <a:spcAft>
                <a:spcPts val="0"/>
              </a:spcAft>
              <a:buClr>
                <a:srgbClr val="0000FF"/>
              </a:buClr>
              <a:buSzPts val="2000"/>
              <a:buFont typeface="Trebuchet MS"/>
              <a:buAutoNum type="arabicPeriod"/>
            </a:pPr>
            <a:r>
              <a:rPr b="0" i="0" lang="en-US" sz="2000" u="none" cap="none" strike="noStrike">
                <a:solidFill>
                  <a:srgbClr val="0000FF"/>
                </a:solidFill>
                <a:latin typeface="Trebuchet MS"/>
                <a:ea typeface="Trebuchet MS"/>
                <a:cs typeface="Trebuchet MS"/>
                <a:sym typeface="Trebuchet MS"/>
              </a:rPr>
              <a:t>View: we do require a front end view to display to the users. Although there isn’t much interaction with the interface, it is required to hide the implementation from the end user and for simple display of resultant tweets</a:t>
            </a:r>
            <a:endParaRPr b="0" i="0" sz="2000" u="none" cap="none" strike="noStrike">
              <a:solidFill>
                <a:srgbClr val="0000FF"/>
              </a:solidFill>
              <a:latin typeface="Trebuchet MS"/>
              <a:ea typeface="Trebuchet MS"/>
              <a:cs typeface="Trebuchet MS"/>
              <a:sym typeface="Trebuchet MS"/>
            </a:endParaRPr>
          </a:p>
          <a:p>
            <a:pPr indent="-355600" lvl="0" marL="457200" marR="0" rtl="0" algn="l">
              <a:lnSpc>
                <a:spcPct val="100000"/>
              </a:lnSpc>
              <a:spcBef>
                <a:spcPts val="0"/>
              </a:spcBef>
              <a:spcAft>
                <a:spcPts val="0"/>
              </a:spcAft>
              <a:buClr>
                <a:srgbClr val="0000FF"/>
              </a:buClr>
              <a:buSzPts val="2000"/>
              <a:buFont typeface="Trebuchet MS"/>
              <a:buAutoNum type="arabicPeriod"/>
            </a:pPr>
            <a:r>
              <a:rPr b="0" i="0" lang="en-US" sz="2000" u="none" cap="none" strike="noStrike">
                <a:solidFill>
                  <a:srgbClr val="0000FF"/>
                </a:solidFill>
                <a:latin typeface="Trebuchet MS"/>
                <a:ea typeface="Trebuchet MS"/>
                <a:cs typeface="Trebuchet MS"/>
                <a:sym typeface="Trebuchet MS"/>
              </a:rPr>
              <a:t>Controller: since we have number of algorithms that     are being tested on the tweets, a voting mechanism is adopted at the backend and the best algorithm is chosen to display the outputs to the user interface.</a:t>
            </a:r>
            <a:endParaRPr b="0" i="0" sz="2000" u="none" cap="none" strike="noStrike">
              <a:solidFill>
                <a:srgbClr val="0000FF"/>
              </a:solidFill>
              <a:latin typeface="Trebuchet MS"/>
              <a:ea typeface="Trebuchet MS"/>
              <a:cs typeface="Trebuchet MS"/>
              <a:sym typeface="Trebuchet MS"/>
            </a:endParaRPr>
          </a:p>
          <a:p>
            <a:pPr indent="0" lvl="0" marL="0" marR="0" rtl="0" algn="just">
              <a:lnSpc>
                <a:spcPct val="100000"/>
              </a:lnSpc>
              <a:spcBef>
                <a:spcPts val="480"/>
              </a:spcBef>
              <a:spcAft>
                <a:spcPts val="0"/>
              </a:spcAft>
              <a:buClr>
                <a:schemeClr val="dk1"/>
              </a:buClr>
              <a:buSzPts val="1100"/>
              <a:buFont typeface="Arial"/>
              <a:buNone/>
            </a:pPr>
            <a:r>
              <a:t/>
            </a:r>
            <a:endParaRPr b="0" i="0" sz="18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 name="Google Shape;142;p15"/>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System Architecture</a:t>
            </a:r>
            <a:endParaRPr b="0" i="0" sz="1800" u="none" cap="none" strike="noStrike">
              <a:solidFill>
                <a:schemeClr val="dk1"/>
              </a:solidFill>
              <a:latin typeface="Arial"/>
              <a:ea typeface="Arial"/>
              <a:cs typeface="Arial"/>
              <a:sym typeface="Arial"/>
            </a:endParaRPr>
          </a:p>
        </p:txBody>
      </p:sp>
      <p:sp>
        <p:nvSpPr>
          <p:cNvPr id="143" name="Google Shape;143;p15"/>
          <p:cNvSpPr txBox="1"/>
          <p:nvPr/>
        </p:nvSpPr>
        <p:spPr>
          <a:xfrm>
            <a:off x="279250" y="1817400"/>
            <a:ext cx="6868500" cy="47589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480"/>
              </a:spcBef>
              <a:spcAft>
                <a:spcPts val="0"/>
              </a:spcAft>
              <a:buClr>
                <a:schemeClr val="dk1"/>
              </a:buClr>
              <a:buSzPts val="1100"/>
              <a:buFont typeface="Arial"/>
              <a:buNone/>
            </a:pPr>
            <a:r>
              <a:t/>
            </a:r>
            <a:endParaRPr b="0" i="0" sz="1800" u="none" cap="none" strike="noStrike">
              <a:solidFill>
                <a:srgbClr val="0033CC"/>
              </a:solidFill>
              <a:latin typeface="Trebuchet MS"/>
              <a:ea typeface="Trebuchet MS"/>
              <a:cs typeface="Trebuchet MS"/>
              <a:sym typeface="Trebuchet MS"/>
            </a:endParaRPr>
          </a:p>
        </p:txBody>
      </p:sp>
      <p:pic>
        <p:nvPicPr>
          <p:cNvPr id="144" name="Google Shape;144;p15"/>
          <p:cNvPicPr preferRelativeResize="0"/>
          <p:nvPr/>
        </p:nvPicPr>
        <p:blipFill rotWithShape="1">
          <a:blip r:embed="rId3">
            <a:alphaModFix/>
          </a:blip>
          <a:srcRect b="0" l="0" r="0" t="0"/>
          <a:stretch/>
        </p:blipFill>
        <p:spPr>
          <a:xfrm>
            <a:off x="1757775" y="2513163"/>
            <a:ext cx="4762500" cy="2828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6"/>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1" name="Google Shape;151;p16"/>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Arial"/>
              <a:buNone/>
            </a:pPr>
            <a:r>
              <a:rPr b="0" i="0" lang="en-US" sz="2400" u="none" cap="none" strike="noStrike">
                <a:solidFill>
                  <a:srgbClr val="FF0000"/>
                </a:solidFill>
                <a:latin typeface="Trebuchet MS"/>
                <a:ea typeface="Trebuchet MS"/>
                <a:cs typeface="Trebuchet MS"/>
                <a:sym typeface="Trebuchet MS"/>
              </a:rPr>
              <a:t>UI/ Use Case</a:t>
            </a:r>
            <a:endParaRPr b="0" i="0" sz="1800" u="none" cap="none" strike="noStrike">
              <a:solidFill>
                <a:schemeClr val="dk1"/>
              </a:solidFill>
              <a:latin typeface="Arial"/>
              <a:ea typeface="Arial"/>
              <a:cs typeface="Arial"/>
              <a:sym typeface="Arial"/>
            </a:endParaRPr>
          </a:p>
        </p:txBody>
      </p:sp>
      <p:sp>
        <p:nvSpPr>
          <p:cNvPr id="152" name="Google Shape;152;p16"/>
          <p:cNvSpPr txBox="1"/>
          <p:nvPr/>
        </p:nvSpPr>
        <p:spPr>
          <a:xfrm>
            <a:off x="533400" y="1828800"/>
            <a:ext cx="6863700" cy="4724400"/>
          </a:xfrm>
          <a:prstGeom prst="rect">
            <a:avLst/>
          </a:prstGeom>
          <a:noFill/>
          <a:ln>
            <a:noFill/>
          </a:ln>
        </p:spPr>
        <p:txBody>
          <a:bodyPr anchorCtr="0" anchor="ctr" bIns="45700" lIns="91425" spcFirstLastPara="1" rIns="91425" wrap="square" tIns="45700">
            <a:noAutofit/>
          </a:bodyPr>
          <a:lstStyle/>
          <a:p>
            <a:pPr indent="-342900" lvl="0" marL="342900" marR="0" rtl="0" algn="l">
              <a:lnSpc>
                <a:spcPct val="100000"/>
              </a:lnSpc>
              <a:spcBef>
                <a:spcPts val="400"/>
              </a:spcBef>
              <a:spcAft>
                <a:spcPts val="0"/>
              </a:spcAft>
              <a:buClr>
                <a:schemeClr val="dk1"/>
              </a:buClr>
              <a:buSzPts val="2000"/>
              <a:buFont typeface="Arial"/>
              <a:buNone/>
            </a:pPr>
            <a:r>
              <a:rPr b="0" i="0" lang="en-US" sz="1800" u="none" cap="none" strike="noStrike">
                <a:solidFill>
                  <a:srgbClr val="0033CC"/>
                </a:solidFill>
                <a:latin typeface="Trebuchet MS"/>
                <a:ea typeface="Trebuchet MS"/>
                <a:cs typeface="Trebuchet MS"/>
                <a:sym typeface="Trebuchet MS"/>
              </a:rPr>
              <a:t>Provide use case diagrams /User Interface diagrams</a:t>
            </a:r>
            <a:endParaRPr b="0" i="0" sz="1800" u="none" cap="none" strike="noStrike">
              <a:solidFill>
                <a:srgbClr val="0033CC"/>
              </a:solidFill>
              <a:latin typeface="Trebuchet MS"/>
              <a:ea typeface="Trebuchet MS"/>
              <a:cs typeface="Trebuchet MS"/>
              <a:sym typeface="Trebuchet MS"/>
            </a:endParaRPr>
          </a:p>
        </p:txBody>
      </p:sp>
      <p:pic>
        <p:nvPicPr>
          <p:cNvPr id="153" name="Google Shape;153;p16"/>
          <p:cNvPicPr preferRelativeResize="0"/>
          <p:nvPr/>
        </p:nvPicPr>
        <p:blipFill rotWithShape="1">
          <a:blip r:embed="rId3">
            <a:alphaModFix/>
          </a:blip>
          <a:srcRect b="0" l="0" r="0" t="0"/>
          <a:stretch/>
        </p:blipFill>
        <p:spPr>
          <a:xfrm>
            <a:off x="522325" y="1617750"/>
            <a:ext cx="6819782" cy="4935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17"/>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 name="Google Shape;160;p17"/>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Modules</a:t>
            </a:r>
            <a:endParaRPr b="0" i="0" sz="1800" u="none" cap="none" strike="noStrike">
              <a:solidFill>
                <a:schemeClr val="dk1"/>
              </a:solidFill>
              <a:latin typeface="Arial"/>
              <a:ea typeface="Arial"/>
              <a:cs typeface="Arial"/>
              <a:sym typeface="Arial"/>
            </a:endParaRPr>
          </a:p>
        </p:txBody>
      </p:sp>
      <p:sp>
        <p:nvSpPr>
          <p:cNvPr id="161" name="Google Shape;161;p17"/>
          <p:cNvSpPr txBox="1"/>
          <p:nvPr/>
        </p:nvSpPr>
        <p:spPr>
          <a:xfrm>
            <a:off x="533400" y="1828800"/>
            <a:ext cx="6863700" cy="47244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00000"/>
              </a:lnSpc>
              <a:spcBef>
                <a:spcPts val="0"/>
              </a:spcBef>
              <a:spcAft>
                <a:spcPts val="0"/>
              </a:spcAft>
              <a:buClr>
                <a:srgbClr val="0000FF"/>
              </a:buClr>
              <a:buSzPts val="2000"/>
              <a:buFont typeface="Trebuchet MS"/>
              <a:buChar char="●"/>
            </a:pPr>
            <a:r>
              <a:rPr b="0" i="0" lang="en-US" sz="2000" u="none" cap="none" strike="noStrike">
                <a:solidFill>
                  <a:srgbClr val="0000FF"/>
                </a:solidFill>
                <a:latin typeface="Trebuchet MS"/>
                <a:ea typeface="Trebuchet MS"/>
                <a:cs typeface="Trebuchet MS"/>
                <a:sym typeface="Trebuchet MS"/>
              </a:rPr>
              <a:t>Tweets trending currently is sent as input to the model</a:t>
            </a:r>
            <a:endParaRPr b="0" i="0" sz="2000" u="none" cap="none" strike="noStrike">
              <a:solidFill>
                <a:srgbClr val="0000FF"/>
              </a:solidFill>
              <a:latin typeface="Trebuchet MS"/>
              <a:ea typeface="Trebuchet MS"/>
              <a:cs typeface="Trebuchet MS"/>
              <a:sym typeface="Trebuchet MS"/>
            </a:endParaRPr>
          </a:p>
          <a:p>
            <a:pPr indent="-355600" lvl="0" marL="457200" marR="0" rtl="0" algn="l">
              <a:lnSpc>
                <a:spcPct val="100000"/>
              </a:lnSpc>
              <a:spcBef>
                <a:spcPts val="0"/>
              </a:spcBef>
              <a:spcAft>
                <a:spcPts val="0"/>
              </a:spcAft>
              <a:buClr>
                <a:srgbClr val="0000FF"/>
              </a:buClr>
              <a:buSzPts val="2000"/>
              <a:buFont typeface="Trebuchet MS"/>
              <a:buChar char="●"/>
            </a:pPr>
            <a:r>
              <a:rPr b="0" i="0" lang="en-US" sz="2000" u="none" cap="none" strike="noStrike">
                <a:solidFill>
                  <a:srgbClr val="0000FF"/>
                </a:solidFill>
                <a:latin typeface="Trebuchet MS"/>
                <a:ea typeface="Trebuchet MS"/>
                <a:cs typeface="Trebuchet MS"/>
                <a:sym typeface="Trebuchet MS"/>
              </a:rPr>
              <a:t>on clicking on the trending topic, most relevant tweets with respect to natural disasters, health hazards (epidemic and breakouts), terror attacks and severe weather forecasts will be displayed. These will be the only 4 categories. </a:t>
            </a:r>
            <a:endParaRPr b="0" i="0" sz="2000" u="none" cap="none" strike="noStrike">
              <a:solidFill>
                <a:srgbClr val="0000FF"/>
              </a:solidFill>
              <a:latin typeface="Trebuchet MS"/>
              <a:ea typeface="Trebuchet MS"/>
              <a:cs typeface="Trebuchet MS"/>
              <a:sym typeface="Trebuchet MS"/>
            </a:endParaRPr>
          </a:p>
          <a:p>
            <a:pPr indent="-355600" lvl="0" marL="457200" marR="0" rtl="0" algn="l">
              <a:lnSpc>
                <a:spcPct val="100000"/>
              </a:lnSpc>
              <a:spcBef>
                <a:spcPts val="0"/>
              </a:spcBef>
              <a:spcAft>
                <a:spcPts val="0"/>
              </a:spcAft>
              <a:buClr>
                <a:srgbClr val="0000FF"/>
              </a:buClr>
              <a:buSzPts val="2000"/>
              <a:buFont typeface="Trebuchet MS"/>
              <a:buChar char="●"/>
            </a:pPr>
            <a:r>
              <a:rPr b="0" i="0" lang="en-US" sz="2000" u="none" cap="none" strike="noStrike">
                <a:solidFill>
                  <a:srgbClr val="0000FF"/>
                </a:solidFill>
                <a:latin typeface="Trebuchet MS"/>
                <a:ea typeface="Trebuchet MS"/>
                <a:cs typeface="Trebuchet MS"/>
                <a:sym typeface="Trebuchet MS"/>
              </a:rPr>
              <a:t>If no relevant trending tweets were found that belong to any of these categories, the tweets will be displayed as usual (label 0)</a:t>
            </a:r>
            <a:endParaRPr b="0" i="0" sz="18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18"/>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 name="Google Shape;168;p18"/>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Modules</a:t>
            </a:r>
            <a:endParaRPr b="0" i="0" sz="1800" u="none" cap="none" strike="noStrike">
              <a:solidFill>
                <a:schemeClr val="dk1"/>
              </a:solidFill>
              <a:latin typeface="Arial"/>
              <a:ea typeface="Arial"/>
              <a:cs typeface="Arial"/>
              <a:sym typeface="Arial"/>
            </a:endParaRPr>
          </a:p>
        </p:txBody>
      </p:sp>
      <p:sp>
        <p:nvSpPr>
          <p:cNvPr id="169" name="Google Shape;169;p18"/>
          <p:cNvSpPr txBox="1"/>
          <p:nvPr/>
        </p:nvSpPr>
        <p:spPr>
          <a:xfrm>
            <a:off x="533400" y="1828800"/>
            <a:ext cx="6863700" cy="47244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50000"/>
              </a:lnSpc>
              <a:spcBef>
                <a:spcPts val="0"/>
              </a:spcBef>
              <a:spcAft>
                <a:spcPts val="0"/>
              </a:spcAft>
              <a:buClr>
                <a:srgbClr val="0000FF"/>
              </a:buClr>
              <a:buSzPts val="1800"/>
              <a:buFont typeface="Trebuchet MS"/>
              <a:buAutoNum type="arabicPeriod"/>
            </a:pPr>
            <a:r>
              <a:rPr b="0" i="0" lang="en-US" sz="1800" u="none" cap="none" strike="noStrike">
                <a:solidFill>
                  <a:srgbClr val="0000FF"/>
                </a:solidFill>
                <a:latin typeface="Trebuchet MS"/>
                <a:ea typeface="Trebuchet MS"/>
                <a:cs typeface="Trebuchet MS"/>
                <a:sym typeface="Trebuchet MS"/>
              </a:rPr>
              <a:t>Preprocessing</a:t>
            </a:r>
            <a:endParaRPr b="0" i="0" sz="1800" u="none" cap="none" strike="noStrike">
              <a:solidFill>
                <a:srgbClr val="0000FF"/>
              </a:solidFill>
              <a:latin typeface="Trebuchet MS"/>
              <a:ea typeface="Trebuchet MS"/>
              <a:cs typeface="Trebuchet MS"/>
              <a:sym typeface="Trebuchet MS"/>
            </a:endParaRPr>
          </a:p>
          <a:p>
            <a:pPr indent="-342900" lvl="0" marL="457200" marR="0" rtl="0" algn="l">
              <a:lnSpc>
                <a:spcPct val="150000"/>
              </a:lnSpc>
              <a:spcBef>
                <a:spcPts val="0"/>
              </a:spcBef>
              <a:spcAft>
                <a:spcPts val="0"/>
              </a:spcAft>
              <a:buClr>
                <a:srgbClr val="0000FF"/>
              </a:buClr>
              <a:buSzPts val="1800"/>
              <a:buFont typeface="Trebuchet MS"/>
              <a:buAutoNum type="arabicPeriod"/>
            </a:pPr>
            <a:r>
              <a:rPr b="0" i="0" lang="en-US" sz="1800" u="none" cap="none" strike="noStrike">
                <a:solidFill>
                  <a:srgbClr val="0000FF"/>
                </a:solidFill>
                <a:latin typeface="Trebuchet MS"/>
                <a:ea typeface="Trebuchet MS"/>
                <a:cs typeface="Trebuchet MS"/>
                <a:sym typeface="Trebuchet MS"/>
              </a:rPr>
              <a:t>Vectorization</a:t>
            </a:r>
            <a:endParaRPr b="0" i="0" sz="1800" u="none" cap="none" strike="noStrike">
              <a:solidFill>
                <a:srgbClr val="0000FF"/>
              </a:solidFill>
              <a:latin typeface="Trebuchet MS"/>
              <a:ea typeface="Trebuchet MS"/>
              <a:cs typeface="Trebuchet MS"/>
              <a:sym typeface="Trebuchet MS"/>
            </a:endParaRPr>
          </a:p>
          <a:p>
            <a:pPr indent="-342900" lvl="0" marL="457200" marR="0" rtl="0" algn="l">
              <a:lnSpc>
                <a:spcPct val="150000"/>
              </a:lnSpc>
              <a:spcBef>
                <a:spcPts val="0"/>
              </a:spcBef>
              <a:spcAft>
                <a:spcPts val="0"/>
              </a:spcAft>
              <a:buClr>
                <a:srgbClr val="0000FF"/>
              </a:buClr>
              <a:buSzPts val="1800"/>
              <a:buFont typeface="Trebuchet MS"/>
              <a:buAutoNum type="arabicPeriod"/>
            </a:pPr>
            <a:r>
              <a:rPr b="0" i="0" lang="en-US" sz="1800" u="none" cap="none" strike="noStrike">
                <a:solidFill>
                  <a:srgbClr val="0000FF"/>
                </a:solidFill>
                <a:latin typeface="Trebuchet MS"/>
                <a:ea typeface="Trebuchet MS"/>
                <a:cs typeface="Trebuchet MS"/>
                <a:sym typeface="Trebuchet MS"/>
              </a:rPr>
              <a:t>ModelTraining	</a:t>
            </a:r>
            <a:endParaRPr b="0" i="0" sz="1800" u="none" cap="none" strike="noStrike">
              <a:solidFill>
                <a:srgbClr val="0000FF"/>
              </a:solidFill>
              <a:latin typeface="Trebuchet MS"/>
              <a:ea typeface="Trebuchet MS"/>
              <a:cs typeface="Trebuchet MS"/>
              <a:sym typeface="Trebuchet MS"/>
            </a:endParaRPr>
          </a:p>
          <a:p>
            <a:pPr indent="-342900" lvl="0" marL="457200" marR="0" rtl="0" algn="l">
              <a:lnSpc>
                <a:spcPct val="150000"/>
              </a:lnSpc>
              <a:spcBef>
                <a:spcPts val="0"/>
              </a:spcBef>
              <a:spcAft>
                <a:spcPts val="0"/>
              </a:spcAft>
              <a:buClr>
                <a:srgbClr val="0000FF"/>
              </a:buClr>
              <a:buSzPts val="1800"/>
              <a:buFont typeface="Trebuchet MS"/>
              <a:buAutoNum type="arabicPeriod"/>
            </a:pPr>
            <a:r>
              <a:rPr b="0" i="0" lang="en-US" sz="1800" u="none" cap="none" strike="noStrike">
                <a:solidFill>
                  <a:srgbClr val="0000FF"/>
                </a:solidFill>
                <a:latin typeface="Trebuchet MS"/>
                <a:ea typeface="Trebuchet MS"/>
                <a:cs typeface="Trebuchet MS"/>
                <a:sym typeface="Trebuchet MS"/>
              </a:rPr>
              <a:t>ModelTesting</a:t>
            </a:r>
            <a:endParaRPr b="0" i="0" sz="1800" u="none" cap="none" strike="noStrike">
              <a:solidFill>
                <a:srgbClr val="0000FF"/>
              </a:solidFill>
              <a:latin typeface="Trebuchet MS"/>
              <a:ea typeface="Trebuchet MS"/>
              <a:cs typeface="Trebuchet MS"/>
              <a:sym typeface="Trebuchet MS"/>
            </a:endParaRPr>
          </a:p>
          <a:p>
            <a:pPr indent="-342900" lvl="0" marL="457200" marR="0" rtl="0" algn="l">
              <a:lnSpc>
                <a:spcPct val="150000"/>
              </a:lnSpc>
              <a:spcBef>
                <a:spcPts val="0"/>
              </a:spcBef>
              <a:spcAft>
                <a:spcPts val="0"/>
              </a:spcAft>
              <a:buClr>
                <a:srgbClr val="0000FF"/>
              </a:buClr>
              <a:buSzPts val="1800"/>
              <a:buFont typeface="Trebuchet MS"/>
              <a:buAutoNum type="arabicPeriod"/>
            </a:pPr>
            <a:r>
              <a:rPr b="0" i="0" lang="en-US" sz="1800" u="none" cap="none" strike="noStrike">
                <a:solidFill>
                  <a:srgbClr val="0000FF"/>
                </a:solidFill>
                <a:latin typeface="Trebuchet MS"/>
                <a:ea typeface="Trebuchet MS"/>
                <a:cs typeface="Trebuchet MS"/>
                <a:sym typeface="Trebuchet MS"/>
              </a:rPr>
              <a:t>EvaluationMetrics</a:t>
            </a:r>
            <a:endParaRPr b="0" i="0" sz="1800" u="none" cap="none" strike="noStrike">
              <a:solidFill>
                <a:srgbClr val="0000FF"/>
              </a:solidFill>
              <a:latin typeface="Trebuchet MS"/>
              <a:ea typeface="Trebuchet MS"/>
              <a:cs typeface="Trebuchet MS"/>
              <a:sym typeface="Trebuchet MS"/>
            </a:endParaRPr>
          </a:p>
          <a:p>
            <a:pPr indent="-342900" lvl="0" marL="457200" marR="0" rtl="0" algn="l">
              <a:lnSpc>
                <a:spcPct val="150000"/>
              </a:lnSpc>
              <a:spcBef>
                <a:spcPts val="0"/>
              </a:spcBef>
              <a:spcAft>
                <a:spcPts val="0"/>
              </a:spcAft>
              <a:buClr>
                <a:srgbClr val="0000FF"/>
              </a:buClr>
              <a:buSzPts val="1800"/>
              <a:buFont typeface="Trebuchet MS"/>
              <a:buAutoNum type="arabicPeriod"/>
            </a:pPr>
            <a:r>
              <a:rPr b="0" i="0" lang="en-US" sz="1800" u="none" cap="none" strike="noStrike">
                <a:solidFill>
                  <a:srgbClr val="0000FF"/>
                </a:solidFill>
                <a:latin typeface="Trebuchet MS"/>
                <a:ea typeface="Trebuchet MS"/>
                <a:cs typeface="Trebuchet MS"/>
                <a:sym typeface="Trebuchet MS"/>
              </a:rPr>
              <a:t>Item Manager </a:t>
            </a:r>
            <a:endParaRPr b="0" i="0" sz="1800" u="none" cap="none" strike="noStrike">
              <a:solidFill>
                <a:srgbClr val="0000FF"/>
              </a:solidFill>
              <a:latin typeface="Trebuchet MS"/>
              <a:ea typeface="Trebuchet MS"/>
              <a:cs typeface="Trebuchet MS"/>
              <a:sym typeface="Trebuchet MS"/>
            </a:endParaRPr>
          </a:p>
          <a:p>
            <a:pPr indent="-342900" lvl="0" marL="457200" marR="0" rtl="0" algn="l">
              <a:lnSpc>
                <a:spcPct val="150000"/>
              </a:lnSpc>
              <a:spcBef>
                <a:spcPts val="0"/>
              </a:spcBef>
              <a:spcAft>
                <a:spcPts val="0"/>
              </a:spcAft>
              <a:buClr>
                <a:srgbClr val="0000FF"/>
              </a:buClr>
              <a:buSzPts val="1800"/>
              <a:buFont typeface="Trebuchet MS"/>
              <a:buAutoNum type="arabicPeriod"/>
            </a:pPr>
            <a:r>
              <a:rPr b="0" i="0" lang="en-US" sz="1800" u="none" cap="none" strike="noStrike">
                <a:solidFill>
                  <a:srgbClr val="0000FF"/>
                </a:solidFill>
                <a:latin typeface="Trebuchet MS"/>
                <a:ea typeface="Trebuchet MS"/>
                <a:cs typeface="Trebuchet MS"/>
                <a:sym typeface="Trebuchet MS"/>
              </a:rPr>
              <a:t>Database	</a:t>
            </a:r>
            <a:endParaRPr b="0" i="0" sz="1800" u="none" cap="none" strike="noStrike">
              <a:solidFill>
                <a:srgbClr val="0000FF"/>
              </a:solidFill>
              <a:latin typeface="Trebuchet MS"/>
              <a:ea typeface="Trebuchet MS"/>
              <a:cs typeface="Trebuchet MS"/>
              <a:sym typeface="Trebuchet MS"/>
            </a:endParaRPr>
          </a:p>
          <a:p>
            <a:pPr indent="-342900" lvl="0" marL="457200" marR="0" rtl="0" algn="l">
              <a:lnSpc>
                <a:spcPct val="150000"/>
              </a:lnSpc>
              <a:spcBef>
                <a:spcPts val="0"/>
              </a:spcBef>
              <a:spcAft>
                <a:spcPts val="0"/>
              </a:spcAft>
              <a:buClr>
                <a:srgbClr val="0000FF"/>
              </a:buClr>
              <a:buSzPts val="1800"/>
              <a:buFont typeface="Trebuchet MS"/>
              <a:buAutoNum type="arabicPeriod"/>
            </a:pPr>
            <a:r>
              <a:rPr b="0" i="0" lang="en-US" sz="1800" u="none" cap="none" strike="noStrike">
                <a:solidFill>
                  <a:srgbClr val="0000FF"/>
                </a:solidFill>
                <a:latin typeface="Trebuchet MS"/>
                <a:ea typeface="Trebuchet MS"/>
                <a:cs typeface="Trebuchet MS"/>
                <a:sym typeface="Trebuchet MS"/>
              </a:rPr>
              <a:t>User 		</a:t>
            </a:r>
            <a:endParaRPr b="0" i="0" sz="1800" u="none" cap="none" strike="noStrike">
              <a:solidFill>
                <a:srgbClr val="0000FF"/>
              </a:solidFill>
              <a:latin typeface="Trebuchet MS"/>
              <a:ea typeface="Trebuchet MS"/>
              <a:cs typeface="Trebuchet MS"/>
              <a:sym typeface="Trebuchet MS"/>
            </a:endParaRPr>
          </a:p>
          <a:p>
            <a:pPr indent="-342900" lvl="0" marL="457200" marR="0" rtl="0" algn="l">
              <a:lnSpc>
                <a:spcPct val="150000"/>
              </a:lnSpc>
              <a:spcBef>
                <a:spcPts val="0"/>
              </a:spcBef>
              <a:spcAft>
                <a:spcPts val="0"/>
              </a:spcAft>
              <a:buClr>
                <a:srgbClr val="0000FF"/>
              </a:buClr>
              <a:buSzPts val="1800"/>
              <a:buFont typeface="Trebuchet MS"/>
              <a:buAutoNum type="arabicPeriod"/>
            </a:pPr>
            <a:r>
              <a:rPr b="0" i="0" lang="en-US" sz="1800" u="none" cap="none" strike="noStrike">
                <a:solidFill>
                  <a:srgbClr val="0000FF"/>
                </a:solidFill>
                <a:latin typeface="Trebuchet MS"/>
                <a:ea typeface="Trebuchet MS"/>
                <a:cs typeface="Trebuchet MS"/>
                <a:sym typeface="Trebuchet MS"/>
              </a:rPr>
              <a:t>Trending tweets</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FF"/>
                </a:solidFill>
                <a:latin typeface="Trebuchet MS"/>
                <a:ea typeface="Trebuchet MS"/>
                <a:cs typeface="Trebuchet MS"/>
                <a:sym typeface="Trebuchet MS"/>
              </a:rPr>
              <a:t>			</a:t>
            </a:r>
            <a:endParaRPr b="0" i="0" sz="1800" u="none" cap="none" strike="noStrike">
              <a:solidFill>
                <a:srgbClr val="0000FF"/>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19"/>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 name="Google Shape;175;p19"/>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Design Approach</a:t>
            </a:r>
            <a:endParaRPr b="0" i="0" sz="1800" u="none" cap="none" strike="noStrike">
              <a:solidFill>
                <a:schemeClr val="dk1"/>
              </a:solidFill>
              <a:latin typeface="Arial"/>
              <a:ea typeface="Arial"/>
              <a:cs typeface="Arial"/>
              <a:sym typeface="Arial"/>
            </a:endParaRPr>
          </a:p>
        </p:txBody>
      </p:sp>
      <p:sp>
        <p:nvSpPr>
          <p:cNvPr id="176" name="Google Shape;176;p19"/>
          <p:cNvSpPr txBox="1"/>
          <p:nvPr/>
        </p:nvSpPr>
        <p:spPr>
          <a:xfrm>
            <a:off x="0" y="1617675"/>
            <a:ext cx="7374600" cy="4724400"/>
          </a:xfrm>
          <a:prstGeom prst="rect">
            <a:avLst/>
          </a:prstGeom>
          <a:noFill/>
          <a:ln>
            <a:noFill/>
          </a:ln>
        </p:spPr>
        <p:txBody>
          <a:bodyPr anchorCtr="0" anchor="ctr" bIns="45700" lIns="91425" spcFirstLastPara="1" rIns="91425" wrap="square" tIns="45700">
            <a:noAutofit/>
          </a:bodyPr>
          <a:lstStyle/>
          <a:p>
            <a:pPr indent="-342900" lvl="0" marL="914400" marR="0" rtl="0" algn="just">
              <a:lnSpc>
                <a:spcPct val="100000"/>
              </a:lnSpc>
              <a:spcBef>
                <a:spcPts val="480"/>
              </a:spcBef>
              <a:spcAft>
                <a:spcPts val="0"/>
              </a:spcAft>
              <a:buClr>
                <a:srgbClr val="0033CC"/>
              </a:buClr>
              <a:buSzPts val="1800"/>
              <a:buFont typeface="Trebuchet MS"/>
              <a:buChar char="●"/>
            </a:pPr>
            <a:r>
              <a:rPr b="0" i="0" lang="en-US" sz="1800" u="none" cap="none" strike="noStrike">
                <a:solidFill>
                  <a:srgbClr val="0033CC"/>
                </a:solidFill>
                <a:latin typeface="Trebuchet MS"/>
                <a:ea typeface="Trebuchet MS"/>
                <a:cs typeface="Trebuchet MS"/>
                <a:sym typeface="Trebuchet MS"/>
              </a:rPr>
              <a:t>The design approach used in the project is a mix of both top-down and bottom-up, which, individually used, aren’t as effective as when used together.</a:t>
            </a:r>
            <a:endParaRPr b="0" i="0" sz="1800" u="none" cap="none" strike="noStrike">
              <a:solidFill>
                <a:srgbClr val="0033CC"/>
              </a:solidFill>
              <a:latin typeface="Trebuchet MS"/>
              <a:ea typeface="Trebuchet MS"/>
              <a:cs typeface="Trebuchet MS"/>
              <a:sym typeface="Trebuchet MS"/>
            </a:endParaRPr>
          </a:p>
          <a:p>
            <a:pPr indent="-342900" lvl="0" marL="914400" marR="0" rtl="0" algn="just">
              <a:lnSpc>
                <a:spcPct val="100000"/>
              </a:lnSpc>
              <a:spcBef>
                <a:spcPts val="0"/>
              </a:spcBef>
              <a:spcAft>
                <a:spcPts val="0"/>
              </a:spcAft>
              <a:buClr>
                <a:srgbClr val="0033CC"/>
              </a:buClr>
              <a:buSzPts val="1800"/>
              <a:buFont typeface="Trebuchet MS"/>
              <a:buChar char="●"/>
            </a:pPr>
            <a:r>
              <a:rPr b="0" i="0" lang="en-US" sz="1800" u="none" cap="none" strike="noStrike">
                <a:solidFill>
                  <a:srgbClr val="0033CC"/>
                </a:solidFill>
                <a:latin typeface="Trebuchet MS"/>
                <a:ea typeface="Trebuchet MS"/>
                <a:cs typeface="Trebuchet MS"/>
                <a:sym typeface="Trebuchet MS"/>
              </a:rPr>
              <a:t>Top-down design starts with a generalized model of system and keeps on defining the more specific part of it. When all components are composed the whole system comes into existence. </a:t>
            </a:r>
            <a:endParaRPr b="0" i="0" sz="1800" u="none" cap="none" strike="noStrike">
              <a:solidFill>
                <a:srgbClr val="0033CC"/>
              </a:solidFill>
              <a:latin typeface="Trebuchet MS"/>
              <a:ea typeface="Trebuchet MS"/>
              <a:cs typeface="Trebuchet MS"/>
              <a:sym typeface="Trebuchet MS"/>
            </a:endParaRPr>
          </a:p>
          <a:p>
            <a:pPr indent="-342900" lvl="0" marL="914400" marR="0" rtl="0" algn="just">
              <a:lnSpc>
                <a:spcPct val="100000"/>
              </a:lnSpc>
              <a:spcBef>
                <a:spcPts val="0"/>
              </a:spcBef>
              <a:spcAft>
                <a:spcPts val="0"/>
              </a:spcAft>
              <a:buClr>
                <a:srgbClr val="0033CC"/>
              </a:buClr>
              <a:buSzPts val="1800"/>
              <a:buFont typeface="Trebuchet MS"/>
              <a:buChar char="●"/>
            </a:pPr>
            <a:r>
              <a:rPr b="0" i="0" lang="en-US" sz="1800" u="none" cap="none" strike="noStrike">
                <a:solidFill>
                  <a:srgbClr val="0033CC"/>
                </a:solidFill>
                <a:latin typeface="Trebuchet MS"/>
                <a:ea typeface="Trebuchet MS"/>
                <a:cs typeface="Trebuchet MS"/>
                <a:sym typeface="Trebuchet MS"/>
              </a:rPr>
              <a:t>A top-down design is more suitable when the software solution needs to be designed from scratch and specific details are unknown. This approach is followed in the building of the project’s core, that is, the main model implementing the different algorithms. </a:t>
            </a:r>
            <a:endParaRPr b="0" i="0" sz="1800" u="none" cap="none" strike="noStrike">
              <a:solidFill>
                <a:srgbClr val="0033CC"/>
              </a:solidFill>
              <a:latin typeface="Trebuchet MS"/>
              <a:ea typeface="Trebuchet MS"/>
              <a:cs typeface="Trebuchet MS"/>
              <a:sym typeface="Trebuchet MS"/>
            </a:endParaRPr>
          </a:p>
        </p:txBody>
      </p:sp>
      <p:sp>
        <p:nvSpPr>
          <p:cNvPr id="177" name="Google Shape;177;p19"/>
          <p:cNvSpPr txBox="1"/>
          <p:nvPr/>
        </p:nvSpPr>
        <p:spPr>
          <a:xfrm>
            <a:off x="152400" y="-1981200"/>
            <a:ext cx="3000000" cy="3000000"/>
          </a:xfrm>
          <a:prstGeom prst="rect">
            <a:avLst/>
          </a:prstGeom>
          <a:noFill/>
          <a:ln>
            <a:noFill/>
          </a:ln>
        </p:spPr>
        <p:txBody>
          <a:bodyPr anchorCtr="0" anchor="ctr" bIns="91425" lIns="91425" spcFirstLastPara="1" rIns="91425" wrap="square" tIns="91425">
            <a:noAutofit/>
          </a:bodyPr>
          <a:lstStyle/>
          <a:p>
            <a:pPr indent="-457200" lvl="0" marL="457200" marR="0" rtl="0" algn="just">
              <a:lnSpc>
                <a:spcPct val="150000"/>
              </a:lnSpc>
              <a:spcBef>
                <a:spcPts val="300"/>
              </a:spcBef>
              <a:spcAft>
                <a:spcPts val="30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For Example,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 name="Shape 39"/>
        <p:cNvGrpSpPr/>
        <p:nvPr/>
      </p:nvGrpSpPr>
      <p:grpSpPr>
        <a:xfrm>
          <a:off x="0" y="0"/>
          <a:ext cx="0" cy="0"/>
          <a:chOff x="0" y="0"/>
          <a:chExt cx="0" cy="0"/>
        </a:xfrm>
      </p:grpSpPr>
      <p:sp>
        <p:nvSpPr>
          <p:cNvPr id="40" name="Google Shape;40;p2"/>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 name="Google Shape;41;p2"/>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Problem Statement </a:t>
            </a:r>
            <a:endParaRPr b="0" i="0" sz="1400" u="none" cap="none" strike="noStrike">
              <a:solidFill>
                <a:srgbClr val="000000"/>
              </a:solidFill>
              <a:latin typeface="Arial"/>
              <a:ea typeface="Arial"/>
              <a:cs typeface="Arial"/>
              <a:sym typeface="Arial"/>
            </a:endParaRPr>
          </a:p>
        </p:txBody>
      </p:sp>
      <p:sp>
        <p:nvSpPr>
          <p:cNvPr id="42" name="Google Shape;42;p2"/>
          <p:cNvSpPr txBox="1"/>
          <p:nvPr/>
        </p:nvSpPr>
        <p:spPr>
          <a:xfrm>
            <a:off x="470500" y="2344350"/>
            <a:ext cx="5973900" cy="3678600"/>
          </a:xfrm>
          <a:prstGeom prst="rect">
            <a:avLst/>
          </a:prstGeom>
          <a:noFill/>
          <a:ln>
            <a:noFill/>
          </a:ln>
        </p:spPr>
        <p:txBody>
          <a:bodyPr anchorCtr="0" anchor="t" bIns="45700" lIns="91425" spcFirstLastPara="1" rIns="91425" wrap="square" tIns="45700">
            <a:noAutofit/>
          </a:bodyPr>
          <a:lstStyle/>
          <a:p>
            <a:pPr indent="12700" lvl="0" marL="342900" marR="0" rtl="0" algn="just">
              <a:lnSpc>
                <a:spcPct val="100000"/>
              </a:lnSpc>
              <a:spcBef>
                <a:spcPts val="0"/>
              </a:spcBef>
              <a:spcAft>
                <a:spcPts val="0"/>
              </a:spcAft>
              <a:buClr>
                <a:srgbClr val="0000FF"/>
              </a:buClr>
              <a:buSzPts val="2400"/>
              <a:buFont typeface="Trebuchet MS"/>
              <a:buNone/>
            </a:pPr>
            <a:r>
              <a:rPr b="0" i="0" lang="en-US" sz="2400" u="none" cap="none" strike="noStrike">
                <a:solidFill>
                  <a:srgbClr val="0000FF"/>
                </a:solidFill>
                <a:latin typeface="Trebuchet MS"/>
                <a:ea typeface="Trebuchet MS"/>
                <a:cs typeface="Trebuchet MS"/>
                <a:sym typeface="Trebuchet MS"/>
              </a:rPr>
              <a:t>The problem:</a:t>
            </a:r>
            <a:endParaRPr b="0" i="0" sz="2400" u="none" cap="none" strike="noStrike">
              <a:solidFill>
                <a:srgbClr val="0000FF"/>
              </a:solidFill>
              <a:latin typeface="Trebuchet MS"/>
              <a:ea typeface="Trebuchet MS"/>
              <a:cs typeface="Trebuchet MS"/>
              <a:sym typeface="Trebuchet MS"/>
            </a:endParaRPr>
          </a:p>
          <a:p>
            <a:pPr indent="12700" lvl="0" marL="342900" marR="0" rtl="0" algn="just">
              <a:lnSpc>
                <a:spcPct val="100000"/>
              </a:lnSpc>
              <a:spcBef>
                <a:spcPts val="0"/>
              </a:spcBef>
              <a:spcAft>
                <a:spcPts val="0"/>
              </a:spcAft>
              <a:buClr>
                <a:srgbClr val="0000FF"/>
              </a:buClr>
              <a:buSzPts val="2400"/>
              <a:buFont typeface="Trebuchet MS"/>
              <a:buNone/>
            </a:pPr>
            <a:r>
              <a:t/>
            </a:r>
            <a:endParaRPr b="0" i="0" sz="2400" u="none" cap="none" strike="noStrike">
              <a:solidFill>
                <a:srgbClr val="0000FF"/>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00FF"/>
              </a:buClr>
              <a:buSzPts val="2400"/>
              <a:buFont typeface="Trebuchet MS"/>
              <a:buAutoNum type="arabicPeriod"/>
            </a:pPr>
            <a:r>
              <a:rPr b="0" i="0" lang="en-US" sz="2400" u="none" cap="none" strike="noStrike">
                <a:solidFill>
                  <a:srgbClr val="0000FF"/>
                </a:solidFill>
                <a:latin typeface="Trebuchet MS"/>
                <a:ea typeface="Trebuchet MS"/>
                <a:cs typeface="Trebuchet MS"/>
                <a:sym typeface="Trebuchet MS"/>
              </a:rPr>
              <a:t>News articles, social media posts and tweets are always haphazard and uncategorized. </a:t>
            </a:r>
            <a:endParaRPr b="0" i="0" sz="2400" u="none" cap="none" strike="noStrike">
              <a:solidFill>
                <a:srgbClr val="0000FF"/>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00FF"/>
              </a:buClr>
              <a:buSzPts val="2400"/>
              <a:buFont typeface="Trebuchet MS"/>
              <a:buAutoNum type="arabicPeriod"/>
            </a:pPr>
            <a:r>
              <a:rPr b="0" i="0" lang="en-US" sz="2400" u="none" cap="none" strike="noStrike">
                <a:solidFill>
                  <a:srgbClr val="0000FF"/>
                </a:solidFill>
                <a:latin typeface="Trebuchet MS"/>
                <a:ea typeface="Trebuchet MS"/>
                <a:cs typeface="Trebuchet MS"/>
                <a:sym typeface="Trebuchet MS"/>
              </a:rPr>
              <a:t>There's no categorization of each tweet into certain trending topics.</a:t>
            </a:r>
            <a:endParaRPr b="0" i="0" sz="2400" u="none" cap="none" strike="noStrike">
              <a:solidFill>
                <a:srgbClr val="0000FF"/>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00FF"/>
              </a:buClr>
              <a:buSzPts val="2400"/>
              <a:buFont typeface="Trebuchet MS"/>
              <a:buAutoNum type="arabicPeriod"/>
            </a:pPr>
            <a:r>
              <a:rPr b="0" i="0" lang="en-US" sz="2400" u="none" cap="none" strike="noStrike">
                <a:solidFill>
                  <a:srgbClr val="0000FF"/>
                </a:solidFill>
                <a:latin typeface="Trebuchet MS"/>
                <a:ea typeface="Trebuchet MS"/>
                <a:cs typeface="Trebuchet MS"/>
                <a:sym typeface="Trebuchet MS"/>
              </a:rPr>
              <a:t>This often has users encountering a lot of tweets not relevant to their topic of interest</a:t>
            </a:r>
            <a:endParaRPr b="0" i="0" sz="24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0"/>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3" name="Google Shape;183;p20"/>
          <p:cNvSpPr txBox="1"/>
          <p:nvPr/>
        </p:nvSpPr>
        <p:spPr>
          <a:xfrm>
            <a:off x="2667000" y="1143000"/>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Design Approach</a:t>
            </a:r>
            <a:endParaRPr b="0" i="0" sz="1800" u="none" cap="none" strike="noStrike">
              <a:solidFill>
                <a:schemeClr val="dk1"/>
              </a:solidFill>
              <a:latin typeface="Arial"/>
              <a:ea typeface="Arial"/>
              <a:cs typeface="Arial"/>
              <a:sym typeface="Arial"/>
            </a:endParaRPr>
          </a:p>
        </p:txBody>
      </p:sp>
      <p:sp>
        <p:nvSpPr>
          <p:cNvPr id="184" name="Google Shape;184;p20"/>
          <p:cNvSpPr txBox="1"/>
          <p:nvPr/>
        </p:nvSpPr>
        <p:spPr>
          <a:xfrm>
            <a:off x="0" y="1617675"/>
            <a:ext cx="7374600" cy="4724400"/>
          </a:xfrm>
          <a:prstGeom prst="rect">
            <a:avLst/>
          </a:prstGeom>
          <a:noFill/>
          <a:ln>
            <a:noFill/>
          </a:ln>
        </p:spPr>
        <p:txBody>
          <a:bodyPr anchorCtr="0" anchor="ctr" bIns="45700" lIns="91425" spcFirstLastPara="1" rIns="91425" wrap="square" tIns="45700">
            <a:noAutofit/>
          </a:bodyPr>
          <a:lstStyle/>
          <a:p>
            <a:pPr indent="-342900" lvl="0" marL="914400" marR="0" rtl="0" algn="just">
              <a:lnSpc>
                <a:spcPct val="100000"/>
              </a:lnSpc>
              <a:spcBef>
                <a:spcPts val="480"/>
              </a:spcBef>
              <a:spcAft>
                <a:spcPts val="0"/>
              </a:spcAft>
              <a:buClr>
                <a:srgbClr val="0033CC"/>
              </a:buClr>
              <a:buSzPts val="1800"/>
              <a:buFont typeface="Trebuchet MS"/>
              <a:buChar char="●"/>
            </a:pPr>
            <a:r>
              <a:rPr b="0" i="0" lang="en-US" sz="1800" u="none" cap="none" strike="noStrike">
                <a:solidFill>
                  <a:srgbClr val="0033CC"/>
                </a:solidFill>
                <a:latin typeface="Trebuchet MS"/>
                <a:ea typeface="Trebuchet MS"/>
                <a:cs typeface="Trebuchet MS"/>
                <a:sym typeface="Trebuchet MS"/>
              </a:rPr>
              <a:t>The bottom up design model starts with most specific and basic components. It proceeds with composing higher level of components by using basic or lower level components. It keeps creating higher level components until the desired system is not evolved as one single component. With each higher level, the amount of abstraction is increased.</a:t>
            </a:r>
            <a:endParaRPr b="0" i="0" sz="1800" u="none" cap="none" strike="noStrike">
              <a:solidFill>
                <a:srgbClr val="0033CC"/>
              </a:solidFill>
              <a:latin typeface="Trebuchet MS"/>
              <a:ea typeface="Trebuchet MS"/>
              <a:cs typeface="Trebuchet MS"/>
              <a:sym typeface="Trebuchet MS"/>
            </a:endParaRPr>
          </a:p>
          <a:p>
            <a:pPr indent="-342900" lvl="0" marL="914400" marR="0" rtl="0" algn="just">
              <a:lnSpc>
                <a:spcPct val="100000"/>
              </a:lnSpc>
              <a:spcBef>
                <a:spcPts val="0"/>
              </a:spcBef>
              <a:spcAft>
                <a:spcPts val="0"/>
              </a:spcAft>
              <a:buClr>
                <a:srgbClr val="0033CC"/>
              </a:buClr>
              <a:buSzPts val="1800"/>
              <a:buFont typeface="Trebuchet MS"/>
              <a:buChar char="●"/>
            </a:pPr>
            <a:r>
              <a:rPr b="0" i="0" lang="en-US" sz="1800" u="none" cap="none" strike="noStrike">
                <a:solidFill>
                  <a:srgbClr val="0033CC"/>
                </a:solidFill>
                <a:latin typeface="Trebuchet MS"/>
                <a:ea typeface="Trebuchet MS"/>
                <a:cs typeface="Trebuchet MS"/>
                <a:sym typeface="Trebuchet MS"/>
              </a:rPr>
              <a:t>Bottom-up strategy is more suitable when a system needs to be created from some existing system, where the basic primitives can be used in the newer system. This approach is being followed to implement the front-end and the backend of the project.</a:t>
            </a:r>
            <a:endParaRPr b="0" i="0" sz="1800" u="none" cap="none" strike="noStrike">
              <a:solidFill>
                <a:srgbClr val="0033CC"/>
              </a:solidFill>
              <a:latin typeface="Trebuchet MS"/>
              <a:ea typeface="Trebuchet MS"/>
              <a:cs typeface="Trebuchet MS"/>
              <a:sym typeface="Trebuchet MS"/>
            </a:endParaRPr>
          </a:p>
          <a:p>
            <a:pPr indent="0" lvl="0" marL="0" marR="0" rtl="0" algn="just">
              <a:lnSpc>
                <a:spcPct val="100000"/>
              </a:lnSpc>
              <a:spcBef>
                <a:spcPts val="48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185" name="Google Shape;185;p20"/>
          <p:cNvSpPr txBox="1"/>
          <p:nvPr/>
        </p:nvSpPr>
        <p:spPr>
          <a:xfrm>
            <a:off x="152400" y="-1981200"/>
            <a:ext cx="3000000" cy="3000000"/>
          </a:xfrm>
          <a:prstGeom prst="rect">
            <a:avLst/>
          </a:prstGeom>
          <a:noFill/>
          <a:ln>
            <a:noFill/>
          </a:ln>
        </p:spPr>
        <p:txBody>
          <a:bodyPr anchorCtr="0" anchor="ctr" bIns="91425" lIns="91425" spcFirstLastPara="1" rIns="91425" wrap="square" tIns="91425">
            <a:noAutofit/>
          </a:bodyPr>
          <a:lstStyle/>
          <a:p>
            <a:pPr indent="-457200" lvl="0" marL="457200" marR="0" rtl="0" algn="just">
              <a:lnSpc>
                <a:spcPct val="150000"/>
              </a:lnSpc>
              <a:spcBef>
                <a:spcPts val="300"/>
              </a:spcBef>
              <a:spcAft>
                <a:spcPts val="300"/>
              </a:spcAft>
              <a:buClr>
                <a:srgbClr val="000000"/>
              </a:buClr>
              <a:buSzPts val="1200"/>
              <a:buFont typeface="Arial"/>
              <a:buNone/>
            </a:pPr>
            <a:r>
              <a:rPr b="0" i="0" lang="en-US" sz="1200" u="none" cap="none" strike="noStrike">
                <a:solidFill>
                  <a:srgbClr val="000000"/>
                </a:solidFill>
                <a:latin typeface="Times New Roman"/>
                <a:ea typeface="Times New Roman"/>
                <a:cs typeface="Times New Roman"/>
                <a:sym typeface="Times New Roman"/>
              </a:rPr>
              <a:t>For Example,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1"/>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21"/>
          <p:cNvSpPr txBox="1"/>
          <p:nvPr/>
        </p:nvSpPr>
        <p:spPr>
          <a:xfrm>
            <a:off x="1184223" y="1143000"/>
            <a:ext cx="7959777"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Design Constraints, Assumptions &amp; Dependencies</a:t>
            </a:r>
            <a:endParaRPr b="0" i="0" sz="1800" u="none" cap="none" strike="noStrike">
              <a:solidFill>
                <a:schemeClr val="dk1"/>
              </a:solidFill>
              <a:latin typeface="Arial"/>
              <a:ea typeface="Arial"/>
              <a:cs typeface="Arial"/>
              <a:sym typeface="Arial"/>
            </a:endParaRPr>
          </a:p>
        </p:txBody>
      </p:sp>
      <p:sp>
        <p:nvSpPr>
          <p:cNvPr id="192" name="Google Shape;192;p21"/>
          <p:cNvSpPr txBox="1"/>
          <p:nvPr/>
        </p:nvSpPr>
        <p:spPr>
          <a:xfrm>
            <a:off x="0" y="1617675"/>
            <a:ext cx="7374600" cy="4724400"/>
          </a:xfrm>
          <a:prstGeom prst="rect">
            <a:avLst/>
          </a:prstGeom>
          <a:noFill/>
          <a:ln>
            <a:noFill/>
          </a:ln>
        </p:spPr>
        <p:txBody>
          <a:bodyPr anchorCtr="0" anchor="ctr" bIns="45700" lIns="91425" spcFirstLastPara="1" rIns="91425" wrap="square" tIns="45700">
            <a:noAutofit/>
          </a:bodyPr>
          <a:lstStyle/>
          <a:p>
            <a:pPr indent="0" lvl="0" marL="457200" marR="0" rtl="0" algn="just">
              <a:lnSpc>
                <a:spcPct val="100000"/>
              </a:lnSpc>
              <a:spcBef>
                <a:spcPts val="480"/>
              </a:spcBef>
              <a:spcAft>
                <a:spcPts val="0"/>
              </a:spcAft>
              <a:buClr>
                <a:schemeClr val="dk1"/>
              </a:buClr>
              <a:buSzPts val="1800"/>
              <a:buFont typeface="Arial"/>
              <a:buNone/>
            </a:pPr>
            <a:r>
              <a:rPr b="0" i="0" lang="en-US" sz="1800" u="none" cap="none" strike="noStrike">
                <a:solidFill>
                  <a:srgbClr val="0033CC"/>
                </a:solidFill>
                <a:latin typeface="Trebuchet MS"/>
                <a:ea typeface="Trebuchet MS"/>
                <a:cs typeface="Trebuchet MS"/>
                <a:sym typeface="Trebuchet MS"/>
              </a:rPr>
              <a:t>TECHNICAL CONSTRAINTS:</a:t>
            </a:r>
            <a:endParaRPr b="0" i="0" sz="1800" u="none" cap="none" strike="noStrike">
              <a:solidFill>
                <a:srgbClr val="0033CC"/>
              </a:solidFill>
              <a:latin typeface="Trebuchet MS"/>
              <a:ea typeface="Trebuchet MS"/>
              <a:cs typeface="Trebuchet MS"/>
              <a:sym typeface="Trebuchet MS"/>
            </a:endParaRPr>
          </a:p>
          <a:p>
            <a:pPr indent="-342900" lvl="0" marL="457200" marR="0" rtl="0" algn="just">
              <a:lnSpc>
                <a:spcPct val="100000"/>
              </a:lnSpc>
              <a:spcBef>
                <a:spcPts val="480"/>
              </a:spcBef>
              <a:spcAft>
                <a:spcPts val="0"/>
              </a:spcAft>
              <a:buClr>
                <a:srgbClr val="0033CC"/>
              </a:buClr>
              <a:buSzPts val="1800"/>
              <a:buFont typeface="Trebuchet MS"/>
              <a:buChar char="●"/>
            </a:pPr>
            <a:r>
              <a:rPr b="0" i="0" lang="en-US" sz="1800" u="none" cap="none" strike="noStrike">
                <a:solidFill>
                  <a:srgbClr val="0033CC"/>
                </a:solidFill>
                <a:latin typeface="Trebuchet MS"/>
                <a:ea typeface="Trebuchet MS"/>
                <a:cs typeface="Trebuchet MS"/>
                <a:sym typeface="Trebuchet MS"/>
              </a:rPr>
              <a:t>Programming Language: The programming language of choice for the bulk of the project is Python, given its immense popularity in non-enterprise-related applications. It offers an easier and faster way to build high-performing algorithms, along with an extensive collection of specialized libraries available as well.</a:t>
            </a:r>
            <a:endParaRPr b="0" i="0" sz="1800" u="none" cap="none" strike="noStrike">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b="0" i="0" lang="en-US" sz="1800" u="none" cap="none" strike="noStrike">
                <a:solidFill>
                  <a:srgbClr val="0033CC"/>
                </a:solidFill>
                <a:latin typeface="Trebuchet MS"/>
                <a:ea typeface="Trebuchet MS"/>
                <a:cs typeface="Trebuchet MS"/>
                <a:sym typeface="Trebuchet MS"/>
              </a:rPr>
              <a:t>Operating Systems and Platforms Supported: The vision is to build a fully-functional project that works smoothly across platforms, and are currently implementing the project on a standard Windows and linux device. </a:t>
            </a:r>
            <a:endParaRPr b="0" i="0" sz="1800" u="none" cap="none" strike="noStrike">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Char char="●"/>
            </a:pPr>
            <a:r>
              <a:rPr b="0" i="0" lang="en-US" sz="1800" u="none" cap="none" strike="noStrike">
                <a:solidFill>
                  <a:srgbClr val="0033CC"/>
                </a:solidFill>
                <a:latin typeface="Trebuchet MS"/>
                <a:ea typeface="Trebuchet MS"/>
                <a:cs typeface="Trebuchet MS"/>
                <a:sym typeface="Trebuchet MS"/>
              </a:rPr>
              <a:t>Frameworks: The front-end (user interface) is based on a standard MVC framework.</a:t>
            </a:r>
            <a:endParaRPr b="0" i="0" sz="18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480"/>
              </a:spcBef>
              <a:spcAft>
                <a:spcPts val="0"/>
              </a:spcAft>
              <a:buClr>
                <a:schemeClr val="dk1"/>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480"/>
              </a:spcBef>
              <a:spcAft>
                <a:spcPts val="0"/>
              </a:spcAft>
              <a:buClr>
                <a:srgbClr val="0033CC"/>
              </a:buClr>
              <a:buSzPts val="1800"/>
              <a:buFont typeface="Trebuchet MS"/>
              <a:buNone/>
            </a:pPr>
            <a:r>
              <a:t/>
            </a:r>
            <a:endParaRPr b="0" i="0" sz="18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2"/>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8" name="Google Shape;198;p22"/>
          <p:cNvSpPr txBox="1"/>
          <p:nvPr/>
        </p:nvSpPr>
        <p:spPr>
          <a:xfrm>
            <a:off x="1184223" y="1143000"/>
            <a:ext cx="79599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Design Constraints, Assumptions &amp; Dependencies</a:t>
            </a:r>
            <a:endParaRPr b="0" i="0" sz="1800" u="none" cap="none" strike="noStrike">
              <a:solidFill>
                <a:schemeClr val="dk1"/>
              </a:solidFill>
              <a:latin typeface="Arial"/>
              <a:ea typeface="Arial"/>
              <a:cs typeface="Arial"/>
              <a:sym typeface="Arial"/>
            </a:endParaRPr>
          </a:p>
        </p:txBody>
      </p:sp>
      <p:sp>
        <p:nvSpPr>
          <p:cNvPr id="199" name="Google Shape;199;p22"/>
          <p:cNvSpPr txBox="1"/>
          <p:nvPr/>
        </p:nvSpPr>
        <p:spPr>
          <a:xfrm>
            <a:off x="0" y="1617675"/>
            <a:ext cx="7374600" cy="47244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480"/>
              </a:spcBef>
              <a:spcAft>
                <a:spcPts val="0"/>
              </a:spcAft>
              <a:buClr>
                <a:schemeClr val="dk1"/>
              </a:buClr>
              <a:buSzPts val="1100"/>
              <a:buFont typeface="Arial"/>
              <a:buNone/>
            </a:pPr>
            <a:r>
              <a:rPr b="0" i="0" lang="en-US" sz="1800" u="none" cap="none" strike="noStrike">
                <a:solidFill>
                  <a:srgbClr val="0033CC"/>
                </a:solidFill>
                <a:latin typeface="Trebuchet MS"/>
                <a:ea typeface="Trebuchet MS"/>
                <a:cs typeface="Trebuchet MS"/>
                <a:sym typeface="Trebuchet MS"/>
              </a:rPr>
              <a:t>DEPENDENCIES:</a:t>
            </a:r>
            <a:endParaRPr b="0" i="0" sz="1800" u="none" cap="none" strike="noStrike">
              <a:solidFill>
                <a:srgbClr val="0033CC"/>
              </a:solidFill>
              <a:latin typeface="Trebuchet MS"/>
              <a:ea typeface="Trebuchet MS"/>
              <a:cs typeface="Trebuchet MS"/>
              <a:sym typeface="Trebuchet MS"/>
            </a:endParaRPr>
          </a:p>
          <a:p>
            <a:pPr indent="-342900" lvl="0" marL="457200" marR="0" rtl="0" algn="just">
              <a:lnSpc>
                <a:spcPct val="100000"/>
              </a:lnSpc>
              <a:spcBef>
                <a:spcPts val="480"/>
              </a:spcBef>
              <a:spcAft>
                <a:spcPts val="0"/>
              </a:spcAft>
              <a:buClr>
                <a:srgbClr val="0033CC"/>
              </a:buClr>
              <a:buSzPts val="1800"/>
              <a:buFont typeface="Trebuchet MS"/>
              <a:buChar char="●"/>
            </a:pPr>
            <a:r>
              <a:rPr b="0" i="0" lang="en-US" sz="1800" u="none" cap="none" strike="noStrike">
                <a:solidFill>
                  <a:srgbClr val="0033CC"/>
                </a:solidFill>
                <a:latin typeface="Trebuchet MS"/>
                <a:ea typeface="Trebuchet MS"/>
                <a:cs typeface="Trebuchet MS"/>
                <a:sym typeface="Trebuchet MS"/>
              </a:rPr>
              <a:t>A major portion of the project design and implementation is dependent on the availability of data in large numbers, and subsequently, necessary servers to be able to stream data without any hindrance.</a:t>
            </a:r>
            <a:endParaRPr b="0" i="0" sz="18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480"/>
              </a:spcBef>
              <a:spcAft>
                <a:spcPts val="0"/>
              </a:spcAft>
              <a:buClr>
                <a:srgbClr val="0033CC"/>
              </a:buClr>
              <a:buSzPts val="1800"/>
              <a:buFont typeface="Trebuchet MS"/>
              <a:buNone/>
            </a:pPr>
            <a:r>
              <a:t/>
            </a:r>
            <a:endParaRPr b="0" i="0" sz="18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3"/>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23"/>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Design Description</a:t>
            </a:r>
            <a:endParaRPr b="0" i="0" sz="1800" u="none" cap="none" strike="noStrike">
              <a:solidFill>
                <a:schemeClr val="dk1"/>
              </a:solidFill>
              <a:latin typeface="Arial"/>
              <a:ea typeface="Arial"/>
              <a:cs typeface="Arial"/>
              <a:sym typeface="Arial"/>
            </a:endParaRPr>
          </a:p>
        </p:txBody>
      </p:sp>
      <p:sp>
        <p:nvSpPr>
          <p:cNvPr id="206" name="Google Shape;206;p23"/>
          <p:cNvSpPr txBox="1"/>
          <p:nvPr/>
        </p:nvSpPr>
        <p:spPr>
          <a:xfrm>
            <a:off x="0" y="1324800"/>
            <a:ext cx="2946300" cy="549300"/>
          </a:xfrm>
          <a:prstGeom prst="rect">
            <a:avLst/>
          </a:prstGeom>
          <a:noFill/>
          <a:ln>
            <a:noFill/>
          </a:ln>
        </p:spPr>
        <p:txBody>
          <a:bodyPr anchorCtr="0" anchor="ctr" bIns="45700" lIns="91425" spcFirstLastPara="1" rIns="91425" wrap="square" tIns="45700">
            <a:noAutofit/>
          </a:bodyPr>
          <a:lstStyle/>
          <a:p>
            <a:pPr indent="-271780" lvl="0" marL="342900" marR="0" rtl="0" algn="just">
              <a:lnSpc>
                <a:spcPct val="100000"/>
              </a:lnSpc>
              <a:spcBef>
                <a:spcPts val="480"/>
              </a:spcBef>
              <a:spcAft>
                <a:spcPts val="0"/>
              </a:spcAft>
              <a:buClr>
                <a:srgbClr val="FF0000"/>
              </a:buClr>
              <a:buSzPts val="1120"/>
              <a:buFont typeface="Arial"/>
              <a:buNone/>
            </a:pPr>
            <a:r>
              <a:rPr b="0" i="0" lang="en-US" sz="1800" u="none" cap="none" strike="noStrike">
                <a:solidFill>
                  <a:srgbClr val="0033CC"/>
                </a:solidFill>
                <a:latin typeface="Trebuchet MS"/>
                <a:ea typeface="Trebuchet MS"/>
                <a:cs typeface="Trebuchet MS"/>
                <a:sym typeface="Trebuchet MS"/>
              </a:rPr>
              <a:t>MASTER CLASS DIAGRAM</a:t>
            </a:r>
            <a:endParaRPr b="0" i="0" sz="1800" u="none" cap="none" strike="noStrike">
              <a:solidFill>
                <a:srgbClr val="0033CC"/>
              </a:solidFill>
              <a:latin typeface="Trebuchet MS"/>
              <a:ea typeface="Trebuchet MS"/>
              <a:cs typeface="Trebuchet MS"/>
              <a:sym typeface="Trebuchet MS"/>
            </a:endParaRPr>
          </a:p>
          <a:p>
            <a:pPr indent="-271780" lvl="0" marL="342900" marR="0" rtl="0" algn="just">
              <a:lnSpc>
                <a:spcPct val="100000"/>
              </a:lnSpc>
              <a:spcBef>
                <a:spcPts val="480"/>
              </a:spcBef>
              <a:spcAft>
                <a:spcPts val="0"/>
              </a:spcAft>
              <a:buClr>
                <a:srgbClr val="FF0000"/>
              </a:buClr>
              <a:buSzPts val="1120"/>
              <a:buFont typeface="Arial"/>
              <a:buNone/>
            </a:pPr>
            <a:r>
              <a:t/>
            </a:r>
            <a:endParaRPr b="0" i="0" sz="1800" u="none" cap="none" strike="noStrike">
              <a:solidFill>
                <a:srgbClr val="0033CC"/>
              </a:solidFill>
              <a:latin typeface="Trebuchet MS"/>
              <a:ea typeface="Trebuchet MS"/>
              <a:cs typeface="Trebuchet MS"/>
              <a:sym typeface="Trebuchet MS"/>
            </a:endParaRPr>
          </a:p>
        </p:txBody>
      </p:sp>
      <p:pic>
        <p:nvPicPr>
          <p:cNvPr id="207" name="Google Shape;207;p23"/>
          <p:cNvPicPr preferRelativeResize="0"/>
          <p:nvPr/>
        </p:nvPicPr>
        <p:blipFill rotWithShape="1">
          <a:blip r:embed="rId3">
            <a:alphaModFix/>
          </a:blip>
          <a:srcRect b="0" l="0" r="0" t="0"/>
          <a:stretch/>
        </p:blipFill>
        <p:spPr>
          <a:xfrm>
            <a:off x="0" y="1617750"/>
            <a:ext cx="9143999" cy="5126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4"/>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FF"/>
              </a:solidFill>
              <a:latin typeface="Arial"/>
              <a:ea typeface="Arial"/>
              <a:cs typeface="Arial"/>
              <a:sym typeface="Arial"/>
            </a:endParaRPr>
          </a:p>
        </p:txBody>
      </p:sp>
      <p:sp>
        <p:nvSpPr>
          <p:cNvPr id="213" name="Google Shape;213;p24"/>
          <p:cNvSpPr txBox="1"/>
          <p:nvPr/>
        </p:nvSpPr>
        <p:spPr>
          <a:xfrm>
            <a:off x="2667000" y="1143000"/>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Test Strategy</a:t>
            </a:r>
            <a:endParaRPr b="0" i="0" sz="1400" u="none" cap="none" strike="noStrike">
              <a:solidFill>
                <a:srgbClr val="FF0000"/>
              </a:solidFill>
              <a:latin typeface="Arial"/>
              <a:ea typeface="Arial"/>
              <a:cs typeface="Arial"/>
              <a:sym typeface="Arial"/>
            </a:endParaRPr>
          </a:p>
        </p:txBody>
      </p:sp>
      <p:sp>
        <p:nvSpPr>
          <p:cNvPr id="214" name="Google Shape;214;p24"/>
          <p:cNvSpPr txBox="1"/>
          <p:nvPr/>
        </p:nvSpPr>
        <p:spPr>
          <a:xfrm>
            <a:off x="249375" y="1736525"/>
            <a:ext cx="7014000" cy="44421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FF"/>
              </a:buClr>
              <a:buSzPts val="2400"/>
              <a:buFont typeface="Trebuchet MS"/>
              <a:buAutoNum type="arabicPeriod"/>
            </a:pPr>
            <a:r>
              <a:rPr b="1" i="0" lang="en-US" sz="2400" u="none" cap="none" strike="noStrike">
                <a:solidFill>
                  <a:srgbClr val="0000FF"/>
                </a:solidFill>
                <a:latin typeface="Trebuchet MS"/>
                <a:ea typeface="Trebuchet MS"/>
                <a:cs typeface="Trebuchet MS"/>
                <a:sym typeface="Trebuchet MS"/>
              </a:rPr>
              <a:t>Unit testing:</a:t>
            </a:r>
            <a:endParaRPr b="1" i="0" sz="24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FF"/>
                </a:solidFill>
                <a:latin typeface="Trebuchet MS"/>
                <a:ea typeface="Trebuchet MS"/>
                <a:cs typeface="Trebuchet MS"/>
                <a:sym typeface="Trebuchet MS"/>
              </a:rPr>
              <a:t>Every single element of our project needs to be tested. For this, we first prepare a test dataset with the relevant tweets belonging to all categories 0, 1, 2, 3, 4. </a:t>
            </a:r>
            <a:endParaRPr b="0" i="0" sz="24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FF"/>
                </a:solidFill>
                <a:latin typeface="Trebuchet MS"/>
                <a:ea typeface="Trebuchet MS"/>
                <a:cs typeface="Trebuchet MS"/>
                <a:sym typeface="Trebuchet MS"/>
              </a:rPr>
              <a:t>We generate a label for each of these tweets using all the algorithms available. </a:t>
            </a:r>
            <a:endParaRPr b="0" i="0" sz="24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FF"/>
                </a:solidFill>
                <a:latin typeface="Trebuchet MS"/>
                <a:ea typeface="Trebuchet MS"/>
                <a:cs typeface="Trebuchet MS"/>
                <a:sym typeface="Trebuchet MS"/>
              </a:rPr>
              <a:t>We then display a few tweets belonging to each category. We manually analyze the tweets and finalize on the algorithm to be chosen</a:t>
            </a:r>
            <a:endParaRPr b="0" i="0" sz="24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5"/>
          <p:cNvSpPr txBox="1"/>
          <p:nvPr/>
        </p:nvSpPr>
        <p:spPr>
          <a:xfrm>
            <a:off x="218225" y="1340500"/>
            <a:ext cx="6889200" cy="467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Trebuchet MS"/>
                <a:ea typeface="Trebuchet MS"/>
                <a:cs typeface="Trebuchet MS"/>
                <a:sym typeface="Trebuchet MS"/>
              </a:rPr>
              <a:t>2. Integration testing</a:t>
            </a:r>
            <a:endParaRPr b="1"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FF"/>
                </a:solidFill>
                <a:latin typeface="Trebuchet MS"/>
                <a:ea typeface="Trebuchet MS"/>
                <a:cs typeface="Trebuchet MS"/>
                <a:sym typeface="Trebuchet MS"/>
              </a:rPr>
              <a:t>This is the phase where we need to merge both the front-end with our Python code. </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FF"/>
                </a:solidFill>
                <a:latin typeface="Trebuchet MS"/>
                <a:ea typeface="Trebuchet MS"/>
                <a:cs typeface="Trebuchet MS"/>
                <a:sym typeface="Trebuchet MS"/>
              </a:rPr>
              <a:t>We will then feed tweets whose labels we know and generate labels and compare with the actual labels. This will also help us in generating an accuracy for better understanding of how the algorithm chosen performs.</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FF"/>
                </a:solidFill>
                <a:latin typeface="Trebuchet MS"/>
                <a:ea typeface="Trebuchet MS"/>
                <a:cs typeface="Trebuchet MS"/>
                <a:sym typeface="Trebuchet MS"/>
              </a:rPr>
              <a:t> </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FF"/>
                </a:solidFill>
                <a:latin typeface="Trebuchet MS"/>
                <a:ea typeface="Trebuchet MS"/>
                <a:cs typeface="Trebuchet MS"/>
                <a:sym typeface="Trebuchet MS"/>
              </a:rPr>
              <a:t>3. System Testing</a:t>
            </a:r>
            <a:endParaRPr b="1"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FF"/>
                </a:solidFill>
                <a:latin typeface="Trebuchet MS"/>
                <a:ea typeface="Trebuchet MS"/>
                <a:cs typeface="Trebuchet MS"/>
                <a:sym typeface="Trebuchet MS"/>
              </a:rPr>
              <a:t>There really isn’t a system testing stage as after integration, the entire system is completely built and hence becomes redundant.</a:t>
            </a:r>
            <a:endParaRPr b="0" i="0" sz="18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6"/>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 name="Google Shape;227;p26"/>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Implementation Details</a:t>
            </a:r>
            <a:endParaRPr b="0" i="0" sz="1800" u="none" cap="none" strike="noStrike">
              <a:solidFill>
                <a:schemeClr val="dk1"/>
              </a:solidFill>
              <a:latin typeface="Arial"/>
              <a:ea typeface="Arial"/>
              <a:cs typeface="Arial"/>
              <a:sym typeface="Arial"/>
            </a:endParaRPr>
          </a:p>
        </p:txBody>
      </p:sp>
      <p:sp>
        <p:nvSpPr>
          <p:cNvPr id="228" name="Google Shape;228;p26"/>
          <p:cNvSpPr txBox="1"/>
          <p:nvPr/>
        </p:nvSpPr>
        <p:spPr>
          <a:xfrm>
            <a:off x="683301" y="2443398"/>
            <a:ext cx="6863700" cy="3267855"/>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CC"/>
              </a:buClr>
              <a:buSzPts val="1800"/>
              <a:buFont typeface="Trebuchet MS"/>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
        <p:nvSpPr>
          <p:cNvPr id="229" name="Google Shape;229;p26"/>
          <p:cNvSpPr txBox="1"/>
          <p:nvPr/>
        </p:nvSpPr>
        <p:spPr>
          <a:xfrm>
            <a:off x="231325" y="1779125"/>
            <a:ext cx="8337000" cy="4557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33CC"/>
                </a:solidFill>
                <a:latin typeface="Trebuchet MS"/>
                <a:ea typeface="Trebuchet MS"/>
                <a:cs typeface="Trebuchet MS"/>
                <a:sym typeface="Trebuchet MS"/>
              </a:rPr>
              <a:t>The dataset the UI displays has been fetched from Twitter.com’s latest updates and hashtags.</a:t>
            </a:r>
            <a:endParaRPr b="0" i="0" sz="1800" u="none" cap="none" strike="noStrike">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33CC"/>
                </a:solidFill>
                <a:latin typeface="Trebuchet MS"/>
                <a:ea typeface="Trebuchet MS"/>
                <a:cs typeface="Trebuchet MS"/>
                <a:sym typeface="Trebuchet MS"/>
              </a:rPr>
              <a:t>The dataset used for training has data from CrisisNLP.org and kaggle 1.6M dataset</a:t>
            </a:r>
            <a:endParaRPr b="0" i="0" sz="1800" u="none" cap="none" strike="noStrike">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33CC"/>
                </a:solidFill>
                <a:latin typeface="Trebuchet MS"/>
                <a:ea typeface="Trebuchet MS"/>
                <a:cs typeface="Trebuchet MS"/>
                <a:sym typeface="Trebuchet MS"/>
              </a:rPr>
              <a:t>We then apply the same text preprocessing function to all our data (training, testing) and an unique text vectorization for each different model</a:t>
            </a:r>
            <a:endParaRPr b="0" i="0" sz="1800" u="none" cap="none" strike="noStrike">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33CC"/>
                </a:solidFill>
                <a:latin typeface="Trebuchet MS"/>
                <a:ea typeface="Trebuchet MS"/>
                <a:cs typeface="Trebuchet MS"/>
                <a:sym typeface="Trebuchet MS"/>
              </a:rPr>
              <a:t>The implementation of all the 4 algorithms for training, testing are coded in Python. Based on the results obtained, fine tuned logistic regression was observed to perform the best.</a:t>
            </a:r>
            <a:endParaRPr b="0" i="0" sz="1800" u="none" cap="none" strike="noStrike">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33CC"/>
                </a:solidFill>
                <a:latin typeface="Trebuchet MS"/>
                <a:ea typeface="Trebuchet MS"/>
                <a:cs typeface="Trebuchet MS"/>
                <a:sym typeface="Trebuchet MS"/>
              </a:rPr>
              <a:t>We chose this model for the implementation of our product</a:t>
            </a:r>
            <a:endParaRPr b="0" i="0" sz="18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7"/>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 name="Google Shape;236;p27"/>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Project Completion</a:t>
            </a:r>
            <a:endParaRPr b="0" i="0" sz="1800" u="none" cap="none" strike="noStrike">
              <a:solidFill>
                <a:schemeClr val="dk1"/>
              </a:solidFill>
              <a:latin typeface="Arial"/>
              <a:ea typeface="Arial"/>
              <a:cs typeface="Arial"/>
              <a:sym typeface="Arial"/>
            </a:endParaRPr>
          </a:p>
        </p:txBody>
      </p:sp>
      <p:sp>
        <p:nvSpPr>
          <p:cNvPr id="237" name="Google Shape;237;p27"/>
          <p:cNvSpPr txBox="1"/>
          <p:nvPr/>
        </p:nvSpPr>
        <p:spPr>
          <a:xfrm>
            <a:off x="256475" y="2010073"/>
            <a:ext cx="6863700" cy="38226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33CC"/>
                </a:solidFill>
                <a:latin typeface="Trebuchet MS"/>
                <a:ea typeface="Trebuchet MS"/>
                <a:cs typeface="Trebuchet MS"/>
                <a:sym typeface="Trebuchet MS"/>
              </a:rPr>
              <a:t>The project is complete with respect to implementation and displaying a simple front end. We will still need to get the UI to display the different categories. It does it for label 0</a:t>
            </a:r>
            <a:endParaRPr b="0" i="0" sz="1800" u="none" cap="none" strike="noStrike">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33CC"/>
                </a:solidFill>
                <a:latin typeface="Trebuchet MS"/>
                <a:ea typeface="Trebuchet MS"/>
                <a:cs typeface="Trebuchet MS"/>
                <a:sym typeface="Trebuchet MS"/>
              </a:rPr>
              <a:t>The output displayed for each label can be manually verified. There are a few wrongly classified labels as the model we’re using isn’t very intelligent. Using smarter algorithms like CNNs and RNNs with LSTM will generate better results. </a:t>
            </a:r>
            <a:endParaRPr b="0" i="0" sz="18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8"/>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 name="Google Shape;244;p28"/>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Project Results</a:t>
            </a:r>
            <a:endParaRPr b="0" i="0" sz="1800" u="none" cap="none" strike="noStrike">
              <a:solidFill>
                <a:schemeClr val="dk1"/>
              </a:solidFill>
              <a:latin typeface="Arial"/>
              <a:ea typeface="Arial"/>
              <a:cs typeface="Arial"/>
              <a:sym typeface="Arial"/>
            </a:endParaRPr>
          </a:p>
        </p:txBody>
      </p:sp>
      <p:sp>
        <p:nvSpPr>
          <p:cNvPr id="245" name="Google Shape;245;p28"/>
          <p:cNvSpPr txBox="1"/>
          <p:nvPr/>
        </p:nvSpPr>
        <p:spPr>
          <a:xfrm>
            <a:off x="533400" y="2368448"/>
            <a:ext cx="6863700" cy="3822492"/>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30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Logistic Regression is one of the most used Machine Learning algorithms for binary classification. It is a simple Algorithm that you can use as a performance baseline, it is easy to implement and it will do well enough in many tasks.</a:t>
            </a:r>
            <a:endParaRPr b="0" i="0" sz="1800" u="none" cap="none" strike="noStrike">
              <a:solidFill>
                <a:srgbClr val="0000FF"/>
              </a:solidFill>
              <a:latin typeface="Trebuchet MS"/>
              <a:ea typeface="Trebuchet MS"/>
              <a:cs typeface="Trebuchet MS"/>
              <a:sym typeface="Trebuchet MS"/>
            </a:endParaRPr>
          </a:p>
          <a:p>
            <a:pPr indent="0" lvl="0" marL="0" marR="0" rtl="0" algn="just">
              <a:lnSpc>
                <a:spcPct val="150000"/>
              </a:lnSpc>
              <a:spcBef>
                <a:spcPts val="300"/>
              </a:spcBef>
              <a:spcAft>
                <a:spcPts val="0"/>
              </a:spcAft>
              <a:buClr>
                <a:schemeClr val="dk1"/>
              </a:buClr>
              <a:buSzPts val="1100"/>
              <a:buFont typeface="Arial"/>
              <a:buNone/>
            </a:pPr>
            <a:r>
              <a:t/>
            </a:r>
            <a:endParaRPr b="0" i="0" sz="1800" u="none" cap="none" strike="noStrike">
              <a:solidFill>
                <a:srgbClr val="0000FF"/>
              </a:solidFill>
              <a:latin typeface="Trebuchet MS"/>
              <a:ea typeface="Trebuchet MS"/>
              <a:cs typeface="Trebuchet MS"/>
              <a:sym typeface="Trebuchet MS"/>
            </a:endParaRPr>
          </a:p>
          <a:p>
            <a:pPr indent="0" lvl="0" marL="0" marR="0" rtl="0" algn="just">
              <a:lnSpc>
                <a:spcPct val="150000"/>
              </a:lnSpc>
              <a:spcBef>
                <a:spcPts val="300"/>
              </a:spcBef>
              <a:spcAft>
                <a:spcPts val="30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After choosing Logistic Regression as our final model, we fine tune it using GridSearchCV and finding the best parameters. After running this model on our test data we get outputs for each label which is clearly seen in the test outputs displayed. </a:t>
            </a:r>
            <a:endParaRPr b="0" i="0" sz="18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9"/>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 name="Google Shape;252;p29"/>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Project Results</a:t>
            </a:r>
            <a:endParaRPr b="0" i="0" sz="1800" u="none" cap="none" strike="noStrike">
              <a:solidFill>
                <a:schemeClr val="dk1"/>
              </a:solidFill>
              <a:latin typeface="Arial"/>
              <a:ea typeface="Arial"/>
              <a:cs typeface="Arial"/>
              <a:sym typeface="Arial"/>
            </a:endParaRPr>
          </a:p>
        </p:txBody>
      </p:sp>
      <p:sp>
        <p:nvSpPr>
          <p:cNvPr id="253" name="Google Shape;253;p29"/>
          <p:cNvSpPr txBox="1"/>
          <p:nvPr/>
        </p:nvSpPr>
        <p:spPr>
          <a:xfrm>
            <a:off x="533400" y="1845800"/>
            <a:ext cx="3588000" cy="4719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rgbClr val="0000FF"/>
                </a:solidFill>
                <a:latin typeface="Trebuchet MS"/>
                <a:ea typeface="Trebuchet MS"/>
                <a:cs typeface="Trebuchet MS"/>
                <a:sym typeface="Trebuchet MS"/>
              </a:rPr>
              <a:t>1. Multinomial Naive Bayes:</a:t>
            </a:r>
            <a:endParaRPr b="1"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With count vectorization</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0.9408424041646948</a:t>
            </a:r>
            <a:endParaRPr b="0" i="0" sz="1800" u="none" cap="none" strike="noStrike">
              <a:solidFill>
                <a:srgbClr val="0000FF"/>
              </a:solidFill>
              <a:latin typeface="Trebuchet MS"/>
              <a:ea typeface="Trebuchet MS"/>
              <a:cs typeface="Trebuchet MS"/>
              <a:sym typeface="Trebuchet MS"/>
            </a:endParaRPr>
          </a:p>
          <a:p>
            <a:pPr indent="0" lvl="0" marL="0" marR="0" rtl="0" algn="just">
              <a:lnSpc>
                <a:spcPct val="100000"/>
              </a:lnSpc>
              <a:spcBef>
                <a:spcPts val="300"/>
              </a:spcBef>
              <a:spcAft>
                <a:spcPts val="0"/>
              </a:spcAft>
              <a:buClr>
                <a:schemeClr val="dk1"/>
              </a:buClr>
              <a:buSzPts val="1100"/>
              <a:buFont typeface="Arial"/>
              <a:buNone/>
            </a:pPr>
            <a:r>
              <a:t/>
            </a:r>
            <a:endParaRPr b="0" i="0" sz="1800" u="none" cap="none" strike="noStrike">
              <a:solidFill>
                <a:srgbClr val="0000FF"/>
              </a:solidFill>
              <a:latin typeface="Trebuchet MS"/>
              <a:ea typeface="Trebuchet MS"/>
              <a:cs typeface="Trebuchet MS"/>
              <a:sym typeface="Trebuchet MS"/>
            </a:endParaRPr>
          </a:p>
          <a:p>
            <a:pPr indent="0" lvl="0" marL="0" marR="0" rtl="0" algn="just">
              <a:lnSpc>
                <a:spcPct val="100000"/>
              </a:lnSpc>
              <a:spcBef>
                <a:spcPts val="30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Confusion Matrix :</a:t>
            </a:r>
            <a:endParaRPr b="0" i="0" sz="1800" u="none" cap="none" strike="noStrike">
              <a:solidFill>
                <a:srgbClr val="0000FF"/>
              </a:solidFill>
              <a:latin typeface="Trebuchet MS"/>
              <a:ea typeface="Trebuchet MS"/>
              <a:cs typeface="Trebuchet MS"/>
              <a:sym typeface="Trebuchet MS"/>
            </a:endParaRPr>
          </a:p>
          <a:p>
            <a:pPr indent="0" lvl="0" marL="0" marR="0" rtl="0" algn="just">
              <a:lnSpc>
                <a:spcPct val="100000"/>
              </a:lnSpc>
              <a:spcBef>
                <a:spcPts val="30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[[375 12 20 2 5]</a:t>
            </a:r>
            <a:endParaRPr b="0" i="0" sz="1800" u="none" cap="none" strike="noStrike">
              <a:solidFill>
                <a:srgbClr val="0000FF"/>
              </a:solidFill>
              <a:latin typeface="Trebuchet MS"/>
              <a:ea typeface="Trebuchet MS"/>
              <a:cs typeface="Trebuchet MS"/>
              <a:sym typeface="Trebuchet MS"/>
            </a:endParaRPr>
          </a:p>
          <a:p>
            <a:pPr indent="0" lvl="0" marL="0" marR="0" rtl="0" algn="just">
              <a:lnSpc>
                <a:spcPct val="100000"/>
              </a:lnSpc>
              <a:spcBef>
                <a:spcPts val="30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[ 1 753 0 0 1]</a:t>
            </a:r>
            <a:endParaRPr b="0" i="0" sz="1800" u="none" cap="none" strike="noStrike">
              <a:solidFill>
                <a:srgbClr val="0000FF"/>
              </a:solidFill>
              <a:latin typeface="Trebuchet MS"/>
              <a:ea typeface="Trebuchet MS"/>
              <a:cs typeface="Trebuchet MS"/>
              <a:sym typeface="Trebuchet MS"/>
            </a:endParaRPr>
          </a:p>
          <a:p>
            <a:pPr indent="0" lvl="0" marL="0" marR="0" rtl="0" algn="just">
              <a:lnSpc>
                <a:spcPct val="100000"/>
              </a:lnSpc>
              <a:spcBef>
                <a:spcPts val="30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[ 8 0 831 0 1]</a:t>
            </a:r>
            <a:endParaRPr b="0" i="0" sz="1800" u="none" cap="none" strike="noStrike">
              <a:solidFill>
                <a:srgbClr val="0000FF"/>
              </a:solidFill>
              <a:latin typeface="Trebuchet MS"/>
              <a:ea typeface="Trebuchet MS"/>
              <a:cs typeface="Trebuchet MS"/>
              <a:sym typeface="Trebuchet MS"/>
            </a:endParaRPr>
          </a:p>
          <a:p>
            <a:pPr indent="0" lvl="0" marL="0" marR="0" rtl="0" algn="just">
              <a:lnSpc>
                <a:spcPct val="100000"/>
              </a:lnSpc>
              <a:spcBef>
                <a:spcPts val="30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[ 0 0 0 174 0]</a:t>
            </a:r>
            <a:endParaRPr b="0" i="0" sz="1800" u="none" cap="none" strike="noStrike">
              <a:solidFill>
                <a:srgbClr val="0000FF"/>
              </a:solidFill>
              <a:latin typeface="Trebuchet MS"/>
              <a:ea typeface="Trebuchet MS"/>
              <a:cs typeface="Trebuchet MS"/>
              <a:sym typeface="Trebuchet MS"/>
            </a:endParaRPr>
          </a:p>
          <a:p>
            <a:pPr indent="0" lvl="0" marL="0" marR="0" rtl="0" algn="just">
              <a:lnSpc>
                <a:spcPct val="100000"/>
              </a:lnSpc>
              <a:spcBef>
                <a:spcPts val="30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[ 40 21 17 0 316]]</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30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 </a:t>
            </a:r>
            <a:endParaRPr b="0" i="0" sz="1800" u="none" cap="none" strike="noStrike">
              <a:solidFill>
                <a:srgbClr val="0000FF"/>
              </a:solidFill>
              <a:latin typeface="Trebuchet MS"/>
              <a:ea typeface="Trebuchet MS"/>
              <a:cs typeface="Trebuchet MS"/>
              <a:sym typeface="Trebuchet MS"/>
            </a:endParaRPr>
          </a:p>
        </p:txBody>
      </p:sp>
      <p:sp>
        <p:nvSpPr>
          <p:cNvPr id="254" name="Google Shape;254;p29"/>
          <p:cNvSpPr txBox="1"/>
          <p:nvPr/>
        </p:nvSpPr>
        <p:spPr>
          <a:xfrm>
            <a:off x="4121400" y="1581150"/>
            <a:ext cx="3420900" cy="515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rgbClr val="0000FF"/>
                </a:solidFill>
                <a:latin typeface="Trebuchet MS"/>
                <a:ea typeface="Trebuchet MS"/>
                <a:cs typeface="Trebuchet MS"/>
                <a:sym typeface="Trebuchet MS"/>
              </a:rPr>
              <a:t>2. Logistic regression:</a:t>
            </a:r>
            <a:endParaRPr b="1"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With tfidf vectorization</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0.9642995731470703</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Confusion Matrix :</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[[411 0 0 0 3]</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[ 5 750 0 0 0]</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[ 11 0 829 0 0]</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[ 1 0 0 173 0]</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[ 62 7 3 0 322]]</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 name="Shape 47"/>
        <p:cNvGrpSpPr/>
        <p:nvPr/>
      </p:nvGrpSpPr>
      <p:grpSpPr>
        <a:xfrm>
          <a:off x="0" y="0"/>
          <a:ext cx="0" cy="0"/>
          <a:chOff x="0" y="0"/>
          <a:chExt cx="0" cy="0"/>
        </a:xfrm>
      </p:grpSpPr>
      <p:sp>
        <p:nvSpPr>
          <p:cNvPr id="48" name="Google Shape;48;p3"/>
          <p:cNvSpPr txBox="1"/>
          <p:nvPr/>
        </p:nvSpPr>
        <p:spPr>
          <a:xfrm>
            <a:off x="142575" y="1977950"/>
            <a:ext cx="7334100" cy="3535800"/>
          </a:xfrm>
          <a:prstGeom prst="rect">
            <a:avLst/>
          </a:prstGeom>
          <a:noFill/>
          <a:ln>
            <a:noFill/>
          </a:ln>
        </p:spPr>
        <p:txBody>
          <a:bodyPr anchorCtr="0" anchor="t" bIns="91425" lIns="91425" spcFirstLastPara="1" rIns="91425" wrap="square" tIns="91425">
            <a:noAutofit/>
          </a:bodyPr>
          <a:lstStyle/>
          <a:p>
            <a:pPr indent="-368300" lvl="0" marL="457200" marR="0" rtl="0" algn="just">
              <a:lnSpc>
                <a:spcPct val="100000"/>
              </a:lnSpc>
              <a:spcBef>
                <a:spcPts val="0"/>
              </a:spcBef>
              <a:spcAft>
                <a:spcPts val="0"/>
              </a:spcAft>
              <a:buClr>
                <a:srgbClr val="0000FF"/>
              </a:buClr>
              <a:buSzPts val="2200"/>
              <a:buFont typeface="Trebuchet MS"/>
              <a:buAutoNum type="arabicPeriod" startAt="4"/>
            </a:pPr>
            <a:r>
              <a:rPr b="0" i="0" lang="en-US" sz="2200" u="none" cap="none" strike="noStrike">
                <a:solidFill>
                  <a:srgbClr val="0000FF"/>
                </a:solidFill>
                <a:latin typeface="Trebuchet MS"/>
                <a:ea typeface="Trebuchet MS"/>
                <a:cs typeface="Trebuchet MS"/>
                <a:sym typeface="Trebuchet MS"/>
              </a:rPr>
              <a:t>Users can often learn about trending and emerging events via displayed topics that are being discussed amongst tweeple on the internet</a:t>
            </a:r>
            <a:endParaRPr b="0" i="0" sz="2200" u="none" cap="none" strike="noStrike">
              <a:solidFill>
                <a:srgbClr val="0000FF"/>
              </a:solidFill>
              <a:latin typeface="Trebuchet MS"/>
              <a:ea typeface="Trebuchet MS"/>
              <a:cs typeface="Trebuchet MS"/>
              <a:sym typeface="Trebuchet MS"/>
            </a:endParaRPr>
          </a:p>
          <a:p>
            <a:pPr indent="-368300" lvl="0" marL="457200" marR="0" rtl="0" algn="just">
              <a:lnSpc>
                <a:spcPct val="100000"/>
              </a:lnSpc>
              <a:spcBef>
                <a:spcPts val="0"/>
              </a:spcBef>
              <a:spcAft>
                <a:spcPts val="0"/>
              </a:spcAft>
              <a:buClr>
                <a:srgbClr val="0000FF"/>
              </a:buClr>
              <a:buSzPts val="2200"/>
              <a:buFont typeface="Trebuchet MS"/>
              <a:buAutoNum type="arabicPeriod" startAt="4"/>
            </a:pPr>
            <a:r>
              <a:rPr b="0" i="0" lang="en-US" sz="2200" u="none" cap="none" strike="noStrike">
                <a:solidFill>
                  <a:srgbClr val="0000FF"/>
                </a:solidFill>
                <a:latin typeface="Trebuchet MS"/>
                <a:ea typeface="Trebuchet MS"/>
                <a:cs typeface="Trebuchet MS"/>
                <a:sym typeface="Trebuchet MS"/>
              </a:rPr>
              <a:t>Detecting events and trending topics from these hashtags in a way so as to make a user’s feed more enriching and optimal is the primary goal of this project.</a:t>
            </a:r>
            <a:endParaRPr b="0" i="0" sz="2200" u="none" cap="none" strike="noStrike">
              <a:solidFill>
                <a:srgbClr val="0000FF"/>
              </a:solidFill>
              <a:latin typeface="Trebuchet MS"/>
              <a:ea typeface="Trebuchet MS"/>
              <a:cs typeface="Trebuchet MS"/>
              <a:sym typeface="Trebuchet MS"/>
            </a:endParaRPr>
          </a:p>
          <a:p>
            <a:pPr indent="-368300" lvl="0" marL="457200" marR="0" rtl="0" algn="just">
              <a:lnSpc>
                <a:spcPct val="100000"/>
              </a:lnSpc>
              <a:spcBef>
                <a:spcPts val="0"/>
              </a:spcBef>
              <a:spcAft>
                <a:spcPts val="0"/>
              </a:spcAft>
              <a:buClr>
                <a:srgbClr val="0000FF"/>
              </a:buClr>
              <a:buSzPts val="2200"/>
              <a:buFont typeface="Trebuchet MS"/>
              <a:buAutoNum type="arabicPeriod" startAt="4"/>
            </a:pPr>
            <a:r>
              <a:rPr b="0" i="0" lang="en-US" sz="2200" u="none" cap="none" strike="noStrike">
                <a:solidFill>
                  <a:srgbClr val="0000FF"/>
                </a:solidFill>
                <a:latin typeface="Trebuchet MS"/>
                <a:ea typeface="Trebuchet MS"/>
                <a:cs typeface="Trebuchet MS"/>
                <a:sym typeface="Trebuchet MS"/>
              </a:rPr>
              <a:t>A holistic comparison of the different methods in which to detect these events and trending topics is also included in the ambit of this project.</a:t>
            </a:r>
            <a:endParaRPr b="0" i="0" sz="22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0"/>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1" name="Google Shape;261;p30"/>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Project Results</a:t>
            </a:r>
            <a:endParaRPr b="0" i="0" sz="1800" u="none" cap="none" strike="noStrike">
              <a:solidFill>
                <a:schemeClr val="dk1"/>
              </a:solidFill>
              <a:latin typeface="Arial"/>
              <a:ea typeface="Arial"/>
              <a:cs typeface="Arial"/>
              <a:sym typeface="Arial"/>
            </a:endParaRPr>
          </a:p>
        </p:txBody>
      </p:sp>
      <p:sp>
        <p:nvSpPr>
          <p:cNvPr id="262" name="Google Shape;262;p30"/>
          <p:cNvSpPr txBox="1"/>
          <p:nvPr/>
        </p:nvSpPr>
        <p:spPr>
          <a:xfrm>
            <a:off x="533400" y="1894675"/>
            <a:ext cx="3588000" cy="4719900"/>
          </a:xfrm>
          <a:prstGeom prst="rect">
            <a:avLst/>
          </a:prstGeom>
          <a:noFill/>
          <a:ln>
            <a:noFill/>
          </a:ln>
        </p:spPr>
        <p:txBody>
          <a:bodyPr anchorCtr="0" anchor="ctr" bIns="45700" lIns="91425" spcFirstLastPara="1" rIns="91425" wrap="square" tIns="45700">
            <a:noAutofit/>
          </a:bodyPr>
          <a:lstStyle/>
          <a:p>
            <a:pPr indent="0" lvl="0" marL="0" marR="0" rtl="0" algn="l">
              <a:lnSpc>
                <a:spcPct val="114000"/>
              </a:lnSpc>
              <a:spcBef>
                <a:spcPts val="0"/>
              </a:spcBef>
              <a:spcAft>
                <a:spcPts val="0"/>
              </a:spcAft>
              <a:buClr>
                <a:schemeClr val="dk1"/>
              </a:buClr>
              <a:buSzPts val="1100"/>
              <a:buFont typeface="Arial"/>
              <a:buNone/>
            </a:pPr>
            <a:r>
              <a:rPr b="1" i="0" lang="en-US" sz="1800" u="none" cap="none" strike="noStrike">
                <a:solidFill>
                  <a:srgbClr val="0000FF"/>
                </a:solidFill>
                <a:latin typeface="Trebuchet MS"/>
                <a:ea typeface="Trebuchet MS"/>
                <a:cs typeface="Trebuchet MS"/>
                <a:sym typeface="Trebuchet MS"/>
              </a:rPr>
              <a:t>3. Random Forest classifier</a:t>
            </a:r>
            <a:endParaRPr b="1" i="0" sz="1800" u="none" cap="none" strike="noStrike">
              <a:solidFill>
                <a:srgbClr val="0000FF"/>
              </a:solidFill>
              <a:latin typeface="Trebuchet MS"/>
              <a:ea typeface="Trebuchet MS"/>
              <a:cs typeface="Trebuchet MS"/>
              <a:sym typeface="Trebuchet MS"/>
            </a:endParaRPr>
          </a:p>
          <a:p>
            <a:pPr indent="0" lvl="0" marL="0" marR="0" rtl="0" algn="l">
              <a:lnSpc>
                <a:spcPct val="114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With word2vec vectorization</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15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0.9654519640321817</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Confusion Matrix :</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[[407 0 1 0 6]</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[ 1 753 0 0 1]</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[ 4 0 834 0 2]</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[ 0 0 0 174 0]</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[ 40 2 0 0 352]]</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200" u="none" cap="none" strike="noStrike">
                <a:solidFill>
                  <a:srgbClr val="0000FF"/>
                </a:solidFill>
                <a:latin typeface="Trebuchet MS"/>
                <a:ea typeface="Trebuchet MS"/>
                <a:cs typeface="Trebuchet MS"/>
                <a:sym typeface="Trebuchet MS"/>
              </a:rPr>
              <a:t> </a:t>
            </a:r>
            <a:endParaRPr b="0" i="0" sz="12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 </a:t>
            </a:r>
            <a:endParaRPr b="0" i="0" sz="1800" u="none" cap="none" strike="noStrike">
              <a:solidFill>
                <a:srgbClr val="0000FF"/>
              </a:solidFill>
              <a:latin typeface="Trebuchet MS"/>
              <a:ea typeface="Trebuchet MS"/>
              <a:cs typeface="Trebuchet MS"/>
              <a:sym typeface="Trebuchet MS"/>
            </a:endParaRPr>
          </a:p>
        </p:txBody>
      </p:sp>
      <p:sp>
        <p:nvSpPr>
          <p:cNvPr id="263" name="Google Shape;263;p30"/>
          <p:cNvSpPr txBox="1"/>
          <p:nvPr/>
        </p:nvSpPr>
        <p:spPr>
          <a:xfrm>
            <a:off x="4121400" y="1581150"/>
            <a:ext cx="3420900" cy="515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rgbClr val="0000FF"/>
                </a:solidFill>
                <a:latin typeface="Trebuchet MS"/>
                <a:ea typeface="Trebuchet MS"/>
                <a:cs typeface="Trebuchet MS"/>
                <a:sym typeface="Trebuchet MS"/>
              </a:rPr>
              <a:t>4. Artificial Neural Networks</a:t>
            </a:r>
            <a:endParaRPr b="1"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With Text Tokenizer</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FF"/>
                </a:solidFill>
                <a:highlight>
                  <a:srgbClr val="FFFFFF"/>
                </a:highlight>
                <a:latin typeface="Trebuchet MS"/>
                <a:ea typeface="Trebuchet MS"/>
                <a:cs typeface="Trebuchet MS"/>
                <a:sym typeface="Trebuchet MS"/>
              </a:rPr>
              <a:t>0.9657610718273167</a:t>
            </a:r>
            <a:endParaRPr b="0" i="0" sz="1800" u="none" cap="none" strike="noStrike">
              <a:solidFill>
                <a:srgbClr val="0000FF"/>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FF"/>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highlight>
                  <a:srgbClr val="FFFFFF"/>
                </a:highlight>
                <a:latin typeface="Trebuchet MS"/>
                <a:ea typeface="Trebuchet MS"/>
                <a:cs typeface="Trebuchet MS"/>
                <a:sym typeface="Trebuchet MS"/>
              </a:rPr>
              <a:t>Confusion Matrix :</a:t>
            </a:r>
            <a:endParaRPr b="0" i="0" sz="1800" u="none" cap="none" strike="noStrike">
              <a:solidFill>
                <a:srgbClr val="0000FF"/>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highlight>
                  <a:srgbClr val="FFFFFF"/>
                </a:highlight>
                <a:latin typeface="Trebuchet MS"/>
                <a:ea typeface="Trebuchet MS"/>
                <a:cs typeface="Trebuchet MS"/>
                <a:sym typeface="Trebuchet MS"/>
              </a:rPr>
              <a:t> [[399   0   1   1  16]</a:t>
            </a:r>
            <a:endParaRPr b="0" i="0" sz="1800" u="none" cap="none" strike="noStrike">
              <a:solidFill>
                <a:srgbClr val="0000FF"/>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highlight>
                  <a:srgbClr val="FFFFFF"/>
                </a:highlight>
                <a:latin typeface="Trebuchet MS"/>
                <a:ea typeface="Trebuchet MS"/>
                <a:cs typeface="Trebuchet MS"/>
                <a:sym typeface="Trebuchet MS"/>
              </a:rPr>
              <a:t> [  3 759   1   0  10]</a:t>
            </a:r>
            <a:endParaRPr b="0" i="0" sz="1800" u="none" cap="none" strike="noStrike">
              <a:solidFill>
                <a:srgbClr val="0000FF"/>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highlight>
                  <a:srgbClr val="FFFFFF"/>
                </a:highlight>
                <a:latin typeface="Trebuchet MS"/>
                <a:ea typeface="Trebuchet MS"/>
                <a:cs typeface="Trebuchet MS"/>
                <a:sym typeface="Trebuchet MS"/>
              </a:rPr>
              <a:t> [  4   0 835   0   5]</a:t>
            </a:r>
            <a:endParaRPr b="0" i="0" sz="1800" u="none" cap="none" strike="noStrike">
              <a:solidFill>
                <a:srgbClr val="0000FF"/>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highlight>
                  <a:srgbClr val="FFFFFF"/>
                </a:highlight>
                <a:latin typeface="Trebuchet MS"/>
                <a:ea typeface="Trebuchet MS"/>
                <a:cs typeface="Trebuchet MS"/>
                <a:sym typeface="Trebuchet MS"/>
              </a:rPr>
              <a:t> [  4   0   0 267   2]</a:t>
            </a:r>
            <a:endParaRPr b="0" i="0" sz="1800" u="none" cap="none" strike="noStrike">
              <a:solidFill>
                <a:srgbClr val="0000FF"/>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highlight>
                  <a:srgbClr val="FFFFFF"/>
                </a:highlight>
                <a:latin typeface="Trebuchet MS"/>
                <a:ea typeface="Trebuchet MS"/>
                <a:cs typeface="Trebuchet MS"/>
                <a:sym typeface="Trebuchet MS"/>
              </a:rPr>
              <a:t> [ 38   2   3   2 335]]</a:t>
            </a:r>
            <a:endParaRPr b="0" i="0" sz="1800" u="none" cap="none" strike="noStrike">
              <a:solidFill>
                <a:srgbClr val="0000FF"/>
              </a:solidFill>
              <a:highlight>
                <a:srgbClr val="FFFFFF"/>
              </a:highlight>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1"/>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0" name="Google Shape;270;p31"/>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Project Results</a:t>
            </a:r>
            <a:endParaRPr b="0" i="0" sz="1800" u="none" cap="none" strike="noStrike">
              <a:solidFill>
                <a:schemeClr val="dk1"/>
              </a:solidFill>
              <a:latin typeface="Arial"/>
              <a:ea typeface="Arial"/>
              <a:cs typeface="Arial"/>
              <a:sym typeface="Arial"/>
            </a:endParaRPr>
          </a:p>
        </p:txBody>
      </p:sp>
      <p:sp>
        <p:nvSpPr>
          <p:cNvPr id="271" name="Google Shape;271;p31"/>
          <p:cNvSpPr txBox="1"/>
          <p:nvPr/>
        </p:nvSpPr>
        <p:spPr>
          <a:xfrm>
            <a:off x="533400" y="1894675"/>
            <a:ext cx="6568800" cy="4719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The results of the best model:</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rgbClr val="0000FF"/>
                </a:solidFill>
                <a:latin typeface="Trebuchet MS"/>
                <a:ea typeface="Trebuchet MS"/>
                <a:cs typeface="Trebuchet MS"/>
                <a:sym typeface="Trebuchet MS"/>
              </a:rPr>
              <a:t>5. Pipeline - gridsearchCV- logistic regression</a:t>
            </a:r>
            <a:endParaRPr b="1"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With Tfidf Tokenizer</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0.9736127279782693</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The best parameter set is : </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 {'lr__C': 10, 'tfidf__max_features': None, 'tfidf__min_df': 3, 'tfidf__ngram_range': (1, 2), 'tfidf__stop_words': None}</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Confusion Matrix :</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[[402 0 1 0 11]</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[ 4 750 0 0 1]</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[ 6 0 834 0 0]</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 [ 0 0 0 174 0]</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[ 43 2 0 0 349]]</a:t>
            </a:r>
            <a:endParaRPr b="0" i="0" sz="18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2"/>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8" name="Google Shape;278;p32"/>
          <p:cNvSpPr txBox="1"/>
          <p:nvPr/>
        </p:nvSpPr>
        <p:spPr>
          <a:xfrm>
            <a:off x="1371600" y="1143000"/>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Planned Effort Vs Actual Effort</a:t>
            </a:r>
            <a:endParaRPr b="0" i="0" sz="2400" u="none" cap="none" strike="noStrike">
              <a:solidFill>
                <a:srgbClr val="FF0000"/>
              </a:solidFill>
              <a:latin typeface="Trebuchet MS"/>
              <a:ea typeface="Trebuchet MS"/>
              <a:cs typeface="Trebuchet MS"/>
              <a:sym typeface="Trebuchet MS"/>
            </a:endParaRPr>
          </a:p>
        </p:txBody>
      </p:sp>
      <p:sp>
        <p:nvSpPr>
          <p:cNvPr id="279" name="Google Shape;279;p32"/>
          <p:cNvSpPr txBox="1"/>
          <p:nvPr/>
        </p:nvSpPr>
        <p:spPr>
          <a:xfrm>
            <a:off x="533400" y="1828800"/>
            <a:ext cx="8458200" cy="4724400"/>
          </a:xfrm>
          <a:prstGeom prst="rect">
            <a:avLst/>
          </a:prstGeom>
          <a:noFill/>
          <a:ln>
            <a:noFill/>
          </a:ln>
        </p:spPr>
        <p:txBody>
          <a:bodyPr anchorCtr="0" anchor="t" bIns="45700" lIns="91425" spcFirstLastPara="1" rIns="91425" wrap="square" tIns="45700">
            <a:noAutofit/>
          </a:bodyPr>
          <a:lstStyle/>
          <a:p>
            <a:pPr indent="-265430" lvl="1" marL="1078230" marR="0" rtl="0" algn="just">
              <a:lnSpc>
                <a:spcPct val="100000"/>
              </a:lnSpc>
              <a:spcBef>
                <a:spcPts val="480"/>
              </a:spcBef>
              <a:spcAft>
                <a:spcPts val="0"/>
              </a:spcAft>
              <a:buClr>
                <a:srgbClr val="000000"/>
              </a:buClr>
              <a:buSzPts val="2400"/>
              <a:buFont typeface="Arial"/>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p:txBody>
      </p:sp>
      <p:sp>
        <p:nvSpPr>
          <p:cNvPr id="280" name="Google Shape;280;p32"/>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1" name="Google Shape;281;p32"/>
          <p:cNvSpPr txBox="1"/>
          <p:nvPr/>
        </p:nvSpPr>
        <p:spPr>
          <a:xfrm>
            <a:off x="533400" y="1828800"/>
            <a:ext cx="8458200" cy="472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400"/>
              </a:spcBef>
              <a:spcAft>
                <a:spcPts val="0"/>
              </a:spcAft>
              <a:buClr>
                <a:srgbClr val="000000"/>
              </a:buClr>
              <a:buSzPts val="2000"/>
              <a:buFont typeface="Arial"/>
              <a:buNone/>
            </a:pPr>
            <a:r>
              <a:t/>
            </a:r>
            <a:endParaRPr b="0" i="0" sz="2000" u="none" cap="none" strike="noStrike">
              <a:solidFill>
                <a:srgbClr val="000000"/>
              </a:solidFill>
              <a:latin typeface="Trebuchet MS"/>
              <a:ea typeface="Trebuchet MS"/>
              <a:cs typeface="Trebuchet MS"/>
              <a:sym typeface="Trebuchet MS"/>
            </a:endParaRPr>
          </a:p>
        </p:txBody>
      </p:sp>
      <p:graphicFrame>
        <p:nvGraphicFramePr>
          <p:cNvPr id="282" name="Google Shape;282;p32"/>
          <p:cNvGraphicFramePr/>
          <p:nvPr/>
        </p:nvGraphicFramePr>
        <p:xfrm>
          <a:off x="609600" y="2012880"/>
          <a:ext cx="3000000" cy="3000000"/>
        </p:xfrm>
        <a:graphic>
          <a:graphicData uri="http://schemas.openxmlformats.org/drawingml/2006/table">
            <a:tbl>
              <a:tblPr>
                <a:noFill/>
                <a:tableStyleId>{1BF5AEC9-432C-450E-A38B-94F870C119B2}</a:tableStyleId>
              </a:tblPr>
              <a:tblGrid>
                <a:gridCol w="2413000"/>
                <a:gridCol w="2413000"/>
                <a:gridCol w="24130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Effort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Hours/Person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Actual hours/person</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Feasibility Study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Literature Survey</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Requirement Specification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High Level Design/Documentation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Coding and Implementation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77</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Testing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89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Report Writing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Buffer for Risks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Total</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250</a:t>
                      </a:r>
                      <a:endParaRPr sz="1400" u="none" cap="none" strike="noStrike"/>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3"/>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8" name="Google Shape;288;p33"/>
          <p:cNvSpPr txBox="1"/>
          <p:nvPr/>
        </p:nvSpPr>
        <p:spPr>
          <a:xfrm>
            <a:off x="2667000" y="1143000"/>
            <a:ext cx="64770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Lessons Learnt</a:t>
            </a:r>
            <a:endParaRPr b="0" i="0" sz="1800" u="none" cap="none" strike="noStrike">
              <a:solidFill>
                <a:schemeClr val="dk1"/>
              </a:solidFill>
              <a:latin typeface="Arial"/>
              <a:ea typeface="Arial"/>
              <a:cs typeface="Arial"/>
              <a:sym typeface="Arial"/>
            </a:endParaRPr>
          </a:p>
        </p:txBody>
      </p:sp>
      <p:sp>
        <p:nvSpPr>
          <p:cNvPr id="289" name="Google Shape;289;p33"/>
          <p:cNvSpPr txBox="1"/>
          <p:nvPr/>
        </p:nvSpPr>
        <p:spPr>
          <a:xfrm>
            <a:off x="359764" y="2068643"/>
            <a:ext cx="6970426" cy="4273432"/>
          </a:xfrm>
          <a:prstGeom prst="rect">
            <a:avLst/>
          </a:prstGeom>
          <a:noFill/>
          <a:ln>
            <a:noFill/>
          </a:ln>
        </p:spPr>
        <p:txBody>
          <a:bodyPr anchorCtr="0" anchor="ctr" bIns="45700" lIns="91425" spcFirstLastPara="1" rIns="91425" wrap="square" tIns="45700">
            <a:noAutofit/>
          </a:bodyPr>
          <a:lstStyle/>
          <a:p>
            <a:pPr indent="-342900" lvl="0" marL="457200" marR="0" rtl="0" algn="just">
              <a:lnSpc>
                <a:spcPct val="100000"/>
              </a:lnSpc>
              <a:spcBef>
                <a:spcPts val="480"/>
              </a:spcBef>
              <a:spcAft>
                <a:spcPts val="0"/>
              </a:spcAft>
              <a:buClr>
                <a:srgbClr val="0033CC"/>
              </a:buClr>
              <a:buSzPts val="1800"/>
              <a:buFont typeface="Trebuchet MS"/>
              <a:buAutoNum type="arabicPeriod"/>
            </a:pPr>
            <a:r>
              <a:rPr b="0" i="0" lang="en-US" sz="1800" u="none" cap="none" strike="noStrike">
                <a:solidFill>
                  <a:srgbClr val="0033CC"/>
                </a:solidFill>
                <a:latin typeface="Trebuchet MS"/>
                <a:ea typeface="Trebuchet MS"/>
                <a:cs typeface="Trebuchet MS"/>
                <a:sym typeface="Trebuchet MS"/>
              </a:rPr>
              <a:t>Tweepy module: We learned about the Python module called tweepy meant to access the Twitter API using the hashtags</a:t>
            </a:r>
            <a:endParaRPr b="0" i="0" sz="1800" u="none" cap="none" strike="noStrike">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AutoNum type="arabicPeriod"/>
            </a:pPr>
            <a:r>
              <a:rPr b="0" i="0" lang="en-US" sz="1800" u="none" cap="none" strike="noStrike">
                <a:solidFill>
                  <a:srgbClr val="0033CC"/>
                </a:solidFill>
                <a:latin typeface="Trebuchet MS"/>
                <a:ea typeface="Trebuchet MS"/>
                <a:cs typeface="Trebuchet MS"/>
                <a:sym typeface="Trebuchet MS"/>
              </a:rPr>
              <a:t>We learned how simple algorithms like logistic regression can perform better compared to complex time consuming models like neural networks or random forests. </a:t>
            </a:r>
            <a:endParaRPr b="0" i="0" sz="1800" u="none" cap="none" strike="noStrike">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AutoNum type="arabicPeriod"/>
            </a:pPr>
            <a:r>
              <a:rPr b="0" i="0" lang="en-US" sz="1800" u="none" cap="none" strike="noStrike">
                <a:solidFill>
                  <a:srgbClr val="0033CC"/>
                </a:solidFill>
                <a:latin typeface="Trebuchet MS"/>
                <a:ea typeface="Trebuchet MS"/>
                <a:cs typeface="Trebuchet MS"/>
                <a:sym typeface="Trebuchet MS"/>
              </a:rPr>
              <a:t>We faced a lot of challenges getting data from various sources. Terror attacks data was almost impossible to find. Only hashtag based results were available or the Tweet IDs were given.</a:t>
            </a:r>
            <a:endParaRPr b="0" i="0" sz="1800" u="none" cap="none" strike="noStrike">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AutoNum type="arabicPeriod"/>
            </a:pPr>
            <a:r>
              <a:rPr b="0" i="0" lang="en-US" sz="1800" u="none" cap="none" strike="noStrike">
                <a:solidFill>
                  <a:srgbClr val="0033CC"/>
                </a:solidFill>
                <a:latin typeface="Trebuchet MS"/>
                <a:ea typeface="Trebuchet MS"/>
                <a:cs typeface="Trebuchet MS"/>
                <a:sym typeface="Trebuchet MS"/>
              </a:rPr>
              <a:t>But overall after text processing and vectorization, we realized that numbers are all we need to get predictions</a:t>
            </a:r>
            <a:endParaRPr b="0" i="0" sz="1800" u="none" cap="none" strike="noStrike">
              <a:solidFill>
                <a:srgbClr val="0033CC"/>
              </a:solidFill>
              <a:latin typeface="Trebuchet MS"/>
              <a:ea typeface="Trebuchet MS"/>
              <a:cs typeface="Trebuchet MS"/>
              <a:sym typeface="Trebuchet MS"/>
            </a:endParaRPr>
          </a:p>
          <a:p>
            <a:pPr indent="-342900" lvl="0" marL="457200" marR="0" rtl="0" algn="just">
              <a:lnSpc>
                <a:spcPct val="100000"/>
              </a:lnSpc>
              <a:spcBef>
                <a:spcPts val="0"/>
              </a:spcBef>
              <a:spcAft>
                <a:spcPts val="0"/>
              </a:spcAft>
              <a:buClr>
                <a:srgbClr val="0033CC"/>
              </a:buClr>
              <a:buSzPts val="1800"/>
              <a:buFont typeface="Trebuchet MS"/>
              <a:buAutoNum type="arabicPeriod"/>
            </a:pPr>
            <a:r>
              <a:rPr b="0" i="0" lang="en-US" sz="1800" u="none" cap="none" strike="noStrike">
                <a:solidFill>
                  <a:srgbClr val="0033CC"/>
                </a:solidFill>
                <a:latin typeface="Trebuchet MS"/>
                <a:ea typeface="Trebuchet MS"/>
                <a:cs typeface="Trebuchet MS"/>
                <a:sym typeface="Trebuchet MS"/>
              </a:rPr>
              <a:t>We also observed how some tweets are classified wrongly because of the model generalizing certain keywords to be associated with a label without intelligence.</a:t>
            </a:r>
            <a:endParaRPr b="0" i="0" sz="18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4"/>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5" name="Google Shape;295;p34"/>
          <p:cNvSpPr txBox="1"/>
          <p:nvPr/>
        </p:nvSpPr>
        <p:spPr>
          <a:xfrm>
            <a:off x="2667000" y="1156050"/>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Lessons Learnt</a:t>
            </a:r>
            <a:endParaRPr b="0" i="0" sz="1800" u="none" cap="none" strike="noStrike">
              <a:solidFill>
                <a:schemeClr val="dk1"/>
              </a:solidFill>
              <a:latin typeface="Arial"/>
              <a:ea typeface="Arial"/>
              <a:cs typeface="Arial"/>
              <a:sym typeface="Arial"/>
            </a:endParaRPr>
          </a:p>
        </p:txBody>
      </p:sp>
      <p:sp>
        <p:nvSpPr>
          <p:cNvPr id="296" name="Google Shape;296;p34"/>
          <p:cNvSpPr txBox="1"/>
          <p:nvPr/>
        </p:nvSpPr>
        <p:spPr>
          <a:xfrm>
            <a:off x="424925" y="1988400"/>
            <a:ext cx="7231200" cy="4761000"/>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300"/>
              </a:spcBef>
              <a:spcAft>
                <a:spcPts val="0"/>
              </a:spcAft>
              <a:buClr>
                <a:srgbClr val="000000"/>
              </a:buClr>
              <a:buSzPts val="1800"/>
              <a:buFont typeface="Arial"/>
              <a:buNone/>
            </a:pPr>
            <a:r>
              <a:rPr b="1" i="0" lang="en-US" sz="1800" u="none" cap="none" strike="noStrike">
                <a:solidFill>
                  <a:srgbClr val="0000FF"/>
                </a:solidFill>
                <a:latin typeface="Trebuchet MS"/>
                <a:ea typeface="Trebuchet MS"/>
                <a:cs typeface="Trebuchet MS"/>
                <a:sym typeface="Trebuchet MS"/>
              </a:rPr>
              <a:t>CONCLUSION</a:t>
            </a:r>
            <a:endParaRPr b="1" i="0" sz="1800" u="none" cap="none" strike="noStrike">
              <a:solidFill>
                <a:srgbClr val="0000FF"/>
              </a:solidFill>
              <a:latin typeface="Trebuchet MS"/>
              <a:ea typeface="Trebuchet MS"/>
              <a:cs typeface="Trebuchet MS"/>
              <a:sym typeface="Trebuchet MS"/>
            </a:endParaRPr>
          </a:p>
          <a:p>
            <a:pPr indent="0" lvl="0" marL="0" marR="0" rtl="0" algn="just">
              <a:lnSpc>
                <a:spcPct val="150000"/>
              </a:lnSpc>
              <a:spcBef>
                <a:spcPts val="30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To conclude. we aimed at building a model that analyses Twitter data (Tweets) and categorizes haphazard tweets into 4 categories: natural disasters, disease outbreaks, terror attacks and extreme weather. We believe that this news is essential and should be prioritized over other irrelevant tweets (like about a celebrity’s wedding). We achieved this by a Python backend that uses 4 algorithms- Multinomial Naive Bayes, Logistic Regression, Random Forests and Artificial Neural Networks. They train on our labeled dataset and achieved good validation results. We also had a front end that displays the data according to the option chosen by the user to display.</a:t>
            </a:r>
            <a:endParaRPr b="0" i="0" sz="1800" u="none" cap="none" strike="noStrike">
              <a:solidFill>
                <a:srgbClr val="0000FF"/>
              </a:solidFill>
              <a:latin typeface="Trebuchet MS"/>
              <a:ea typeface="Trebuchet MS"/>
              <a:cs typeface="Trebuchet MS"/>
              <a:sym typeface="Trebuchet MS"/>
            </a:endParaRPr>
          </a:p>
          <a:p>
            <a:pPr indent="0" lvl="0" marL="0" marR="0" rtl="0" algn="just">
              <a:lnSpc>
                <a:spcPct val="100000"/>
              </a:lnSpc>
              <a:spcBef>
                <a:spcPts val="480"/>
              </a:spcBef>
              <a:spcAft>
                <a:spcPts val="0"/>
              </a:spcAft>
              <a:buClr>
                <a:srgbClr val="000000"/>
              </a:buClr>
              <a:buSzPts val="1800"/>
              <a:buFont typeface="Arial"/>
              <a:buNone/>
            </a:pPr>
            <a:r>
              <a:t/>
            </a:r>
            <a:endParaRPr b="0" i="0" sz="18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5"/>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2" name="Google Shape;302;p35"/>
          <p:cNvSpPr txBox="1"/>
          <p:nvPr/>
        </p:nvSpPr>
        <p:spPr>
          <a:xfrm>
            <a:off x="2667000" y="1156050"/>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FF0000"/>
              </a:buClr>
              <a:buSzPts val="2400"/>
              <a:buFont typeface="Trebuchet MS"/>
              <a:buNone/>
            </a:pPr>
            <a:r>
              <a:rPr b="0" i="0" lang="en-US" sz="2400" u="none" cap="none" strike="noStrike">
                <a:solidFill>
                  <a:srgbClr val="FF0000"/>
                </a:solidFill>
                <a:latin typeface="Trebuchet MS"/>
                <a:ea typeface="Trebuchet MS"/>
                <a:cs typeface="Trebuchet MS"/>
                <a:sym typeface="Trebuchet MS"/>
              </a:rPr>
              <a:t>Lessons Learnt</a:t>
            </a:r>
            <a:endParaRPr b="0" i="0" sz="1800" u="none" cap="none" strike="noStrike">
              <a:solidFill>
                <a:schemeClr val="dk1"/>
              </a:solidFill>
              <a:latin typeface="Arial"/>
              <a:ea typeface="Arial"/>
              <a:cs typeface="Arial"/>
              <a:sym typeface="Arial"/>
            </a:endParaRPr>
          </a:p>
        </p:txBody>
      </p:sp>
      <p:sp>
        <p:nvSpPr>
          <p:cNvPr id="303" name="Google Shape;303;p35"/>
          <p:cNvSpPr txBox="1"/>
          <p:nvPr/>
        </p:nvSpPr>
        <p:spPr>
          <a:xfrm>
            <a:off x="359775" y="1581150"/>
            <a:ext cx="7084500" cy="4761000"/>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300"/>
              </a:spcBef>
              <a:spcAft>
                <a:spcPts val="0"/>
              </a:spcAft>
              <a:buClr>
                <a:schemeClr val="dk1"/>
              </a:buClr>
              <a:buSzPts val="1100"/>
              <a:buFont typeface="Arial"/>
              <a:buNone/>
            </a:pPr>
            <a:r>
              <a:rPr b="1" i="0" lang="en-US" sz="1800" u="none" cap="none" strike="noStrike">
                <a:solidFill>
                  <a:srgbClr val="0000FF"/>
                </a:solidFill>
                <a:latin typeface="Trebuchet MS"/>
                <a:ea typeface="Trebuchet MS"/>
                <a:cs typeface="Trebuchet MS"/>
                <a:sym typeface="Trebuchet MS"/>
              </a:rPr>
              <a:t>Further Enhancements</a:t>
            </a:r>
            <a:endParaRPr b="1" i="0" sz="1800" u="none" cap="none" strike="noStrike">
              <a:solidFill>
                <a:srgbClr val="0000FF"/>
              </a:solidFill>
              <a:latin typeface="Trebuchet MS"/>
              <a:ea typeface="Trebuchet MS"/>
              <a:cs typeface="Trebuchet MS"/>
              <a:sym typeface="Trebuchet MS"/>
            </a:endParaRPr>
          </a:p>
          <a:p>
            <a:pPr indent="0" lvl="0" marL="0" marR="0" rtl="0" algn="just">
              <a:lnSpc>
                <a:spcPct val="150000"/>
              </a:lnSpc>
              <a:spcBef>
                <a:spcPts val="300"/>
              </a:spcBef>
              <a:spcAft>
                <a:spcPts val="0"/>
              </a:spcAft>
              <a:buClr>
                <a:schemeClr val="dk1"/>
              </a:buClr>
              <a:buSzPts val="1100"/>
              <a:buFont typeface="Arial"/>
              <a:buNone/>
            </a:pPr>
            <a:r>
              <a:rPr b="0" i="0" lang="en-US" sz="1800" u="none" cap="none" strike="noStrike">
                <a:solidFill>
                  <a:srgbClr val="0000FF"/>
                </a:solidFill>
                <a:latin typeface="Trebuchet MS"/>
                <a:ea typeface="Trebuchet MS"/>
                <a:cs typeface="Trebuchet MS"/>
                <a:sym typeface="Trebuchet MS"/>
              </a:rPr>
              <a:t>We intend to further take this project further and convert it into a full fledged news reporting site that not only analyses data from Twitter.com but also from Facebook status updates, inshorts, etc and possibly have more categories than the 4 we have now. We could have a UI with a lot more features where the user can also tweet or comment on the tweet along with repost and like features. Social media is always evolving and having a specific site only for urgent important news display will become quickly popular among the masses.</a:t>
            </a:r>
            <a:endParaRPr b="0" i="0" sz="1800" u="none" cap="none" strike="noStrike">
              <a:solidFill>
                <a:srgbClr val="0000FF"/>
              </a:solidFill>
              <a:latin typeface="Trebuchet MS"/>
              <a:ea typeface="Trebuchet MS"/>
              <a:cs typeface="Trebuchet MS"/>
              <a:sym typeface="Trebuchet MS"/>
            </a:endParaRPr>
          </a:p>
          <a:p>
            <a:pPr indent="0" lvl="0" marL="0" marR="0" rtl="0" algn="just">
              <a:lnSpc>
                <a:spcPct val="100000"/>
              </a:lnSpc>
              <a:spcBef>
                <a:spcPts val="480"/>
              </a:spcBef>
              <a:spcAft>
                <a:spcPts val="0"/>
              </a:spcAft>
              <a:buClr>
                <a:srgbClr val="000000"/>
              </a:buClr>
              <a:buSzPts val="1800"/>
              <a:buFont typeface="Arial"/>
              <a:buNone/>
            </a:pPr>
            <a:r>
              <a:t/>
            </a:r>
            <a:endParaRPr b="0" i="0" sz="18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6"/>
          <p:cNvSpPr/>
          <p:nvPr/>
        </p:nvSpPr>
        <p:spPr>
          <a:xfrm>
            <a:off x="2847484" y="3352800"/>
            <a:ext cx="2506584" cy="707886"/>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4000"/>
              <a:buFont typeface="Arial"/>
              <a:buNone/>
            </a:pPr>
            <a:r>
              <a:rPr b="0" i="0" lang="en-US" sz="4000" u="none" cap="none" strike="noStrike">
                <a:solidFill>
                  <a:srgbClr val="FF0000"/>
                </a:solidFill>
                <a:latin typeface="Trebuchet MS"/>
                <a:ea typeface="Trebuchet MS"/>
                <a:cs typeface="Trebuchet MS"/>
                <a:sym typeface="Trebuchet MS"/>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 name="Shape 52"/>
        <p:cNvGrpSpPr/>
        <p:nvPr/>
      </p:nvGrpSpPr>
      <p:grpSpPr>
        <a:xfrm>
          <a:off x="0" y="0"/>
          <a:ext cx="0" cy="0"/>
          <a:chOff x="0" y="0"/>
          <a:chExt cx="0" cy="0"/>
        </a:xfrm>
      </p:grpSpPr>
      <p:sp>
        <p:nvSpPr>
          <p:cNvPr id="53" name="Google Shape;53;p4"/>
          <p:cNvSpPr/>
          <p:nvPr/>
        </p:nvSpPr>
        <p:spPr>
          <a:xfrm>
            <a:off x="1524000" y="158115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 name="Google Shape;54;p4"/>
          <p:cNvSpPr txBox="1"/>
          <p:nvPr/>
        </p:nvSpPr>
        <p:spPr>
          <a:xfrm>
            <a:off x="1371600" y="1143000"/>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User Profile</a:t>
            </a:r>
            <a:endParaRPr b="0" i="0" sz="1400" u="none" cap="none" strike="noStrike">
              <a:solidFill>
                <a:srgbClr val="000000"/>
              </a:solidFill>
              <a:latin typeface="Arial"/>
              <a:ea typeface="Arial"/>
              <a:cs typeface="Arial"/>
              <a:sym typeface="Arial"/>
            </a:endParaRPr>
          </a:p>
        </p:txBody>
      </p:sp>
      <p:sp>
        <p:nvSpPr>
          <p:cNvPr id="55" name="Google Shape;55;p4"/>
          <p:cNvSpPr txBox="1"/>
          <p:nvPr/>
        </p:nvSpPr>
        <p:spPr>
          <a:xfrm>
            <a:off x="405075" y="2427625"/>
            <a:ext cx="8458200" cy="4724400"/>
          </a:xfrm>
          <a:prstGeom prst="rect">
            <a:avLst/>
          </a:prstGeom>
          <a:noFill/>
          <a:ln>
            <a:noFill/>
          </a:ln>
        </p:spPr>
        <p:txBody>
          <a:bodyPr anchorCtr="0" anchor="t" bIns="45700" lIns="91425" spcFirstLastPara="1" rIns="91425" wrap="square" tIns="45700">
            <a:noAutofit/>
          </a:bodyPr>
          <a:lstStyle/>
          <a:p>
            <a:pPr indent="12700" lvl="0" marL="342900" marR="0" rtl="0" algn="just">
              <a:lnSpc>
                <a:spcPct val="100000"/>
              </a:lnSpc>
              <a:spcBef>
                <a:spcPts val="0"/>
              </a:spcBef>
              <a:spcAft>
                <a:spcPts val="0"/>
              </a:spcAft>
              <a:buClr>
                <a:srgbClr val="0000FF"/>
              </a:buClr>
              <a:buSzPts val="2400"/>
              <a:buFont typeface="Trebuchet MS"/>
              <a:buNone/>
            </a:pPr>
            <a:r>
              <a:rPr b="0" i="0" lang="en-US" sz="2400" u="none" cap="none" strike="noStrike">
                <a:solidFill>
                  <a:srgbClr val="0000FF"/>
                </a:solidFill>
                <a:latin typeface="Trebuchet MS"/>
                <a:ea typeface="Trebuchet MS"/>
                <a:cs typeface="Trebuchet MS"/>
                <a:sym typeface="Trebuchet MS"/>
              </a:rPr>
              <a:t>Distinct users who are facing this problem:</a:t>
            </a:r>
            <a:endParaRPr b="0" i="0" sz="2400" u="none" cap="none" strike="noStrike">
              <a:solidFill>
                <a:srgbClr val="0000FF"/>
              </a:solidFill>
              <a:latin typeface="Trebuchet MS"/>
              <a:ea typeface="Trebuchet MS"/>
              <a:cs typeface="Trebuchet MS"/>
              <a:sym typeface="Trebuchet MS"/>
            </a:endParaRPr>
          </a:p>
          <a:p>
            <a:pPr indent="12700" lvl="0" marL="342900" marR="0" rtl="0" algn="just">
              <a:lnSpc>
                <a:spcPct val="100000"/>
              </a:lnSpc>
              <a:spcBef>
                <a:spcPts val="0"/>
              </a:spcBef>
              <a:spcAft>
                <a:spcPts val="0"/>
              </a:spcAft>
              <a:buClr>
                <a:srgbClr val="0000FF"/>
              </a:buClr>
              <a:buSzPts val="2400"/>
              <a:buFont typeface="Trebuchet MS"/>
              <a:buNone/>
            </a:pPr>
            <a:r>
              <a:t/>
            </a:r>
            <a:endParaRPr b="0" i="0" sz="2400" u="none" cap="none" strike="noStrike">
              <a:solidFill>
                <a:srgbClr val="0000FF"/>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00FF"/>
              </a:buClr>
              <a:buSzPts val="2400"/>
              <a:buFont typeface="Trebuchet MS"/>
              <a:buAutoNum type="arabicPeriod"/>
            </a:pPr>
            <a:r>
              <a:rPr b="0" i="0" lang="en-US" sz="2400" u="none" cap="none" strike="noStrike">
                <a:solidFill>
                  <a:srgbClr val="0000FF"/>
                </a:solidFill>
                <a:latin typeface="Trebuchet MS"/>
                <a:ea typeface="Trebuchet MS"/>
                <a:cs typeface="Trebuchet MS"/>
                <a:sym typeface="Trebuchet MS"/>
              </a:rPr>
              <a:t>Twitter users</a:t>
            </a:r>
            <a:endParaRPr b="0" i="0" sz="2400" u="none" cap="none" strike="noStrike">
              <a:solidFill>
                <a:srgbClr val="0000FF"/>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00FF"/>
              </a:buClr>
              <a:buSzPts val="2400"/>
              <a:buFont typeface="Trebuchet MS"/>
              <a:buAutoNum type="arabicPeriod"/>
            </a:pPr>
            <a:r>
              <a:rPr b="0" i="0" lang="en-US" sz="2400" u="none" cap="none" strike="noStrike">
                <a:solidFill>
                  <a:srgbClr val="0000FF"/>
                </a:solidFill>
                <a:latin typeface="Trebuchet MS"/>
                <a:ea typeface="Trebuchet MS"/>
                <a:cs typeface="Trebuchet MS"/>
                <a:sym typeface="Trebuchet MS"/>
              </a:rPr>
              <a:t>Facebook users</a:t>
            </a:r>
            <a:endParaRPr b="0" i="0" sz="2400" u="none" cap="none" strike="noStrike">
              <a:solidFill>
                <a:srgbClr val="0000FF"/>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00FF"/>
              </a:buClr>
              <a:buSzPts val="2400"/>
              <a:buFont typeface="Trebuchet MS"/>
              <a:buAutoNum type="arabicPeriod"/>
            </a:pPr>
            <a:r>
              <a:rPr b="0" i="0" lang="en-US" sz="2400" u="none" cap="none" strike="noStrike">
                <a:solidFill>
                  <a:srgbClr val="0000FF"/>
                </a:solidFill>
                <a:latin typeface="Trebuchet MS"/>
                <a:ea typeface="Trebuchet MS"/>
                <a:cs typeface="Trebuchet MS"/>
                <a:sym typeface="Trebuchet MS"/>
              </a:rPr>
              <a:t>Instagram users</a:t>
            </a:r>
            <a:endParaRPr b="0" i="0" sz="2400" u="none" cap="none" strike="noStrike">
              <a:solidFill>
                <a:srgbClr val="0000FF"/>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00FF"/>
              </a:buClr>
              <a:buSzPts val="2400"/>
              <a:buFont typeface="Trebuchet MS"/>
              <a:buAutoNum type="arabicPeriod"/>
            </a:pPr>
            <a:r>
              <a:rPr b="0" i="0" lang="en-US" sz="2400" u="none" cap="none" strike="noStrike">
                <a:solidFill>
                  <a:srgbClr val="0000FF"/>
                </a:solidFill>
                <a:latin typeface="Trebuchet MS"/>
                <a:ea typeface="Trebuchet MS"/>
                <a:cs typeface="Trebuchet MS"/>
                <a:sym typeface="Trebuchet MS"/>
              </a:rPr>
              <a:t>InShorts users</a:t>
            </a:r>
            <a:endParaRPr b="0" i="0" sz="2400" u="none" cap="none" strike="noStrike">
              <a:solidFill>
                <a:srgbClr val="0000FF"/>
              </a:solidFill>
              <a:latin typeface="Trebuchet MS"/>
              <a:ea typeface="Trebuchet MS"/>
              <a:cs typeface="Trebuchet MS"/>
              <a:sym typeface="Trebuchet MS"/>
            </a:endParaRPr>
          </a:p>
          <a:p>
            <a:pPr indent="-381000" lvl="0" marL="457200" marR="0" rtl="0" algn="just">
              <a:lnSpc>
                <a:spcPct val="100000"/>
              </a:lnSpc>
              <a:spcBef>
                <a:spcPts val="0"/>
              </a:spcBef>
              <a:spcAft>
                <a:spcPts val="0"/>
              </a:spcAft>
              <a:buClr>
                <a:srgbClr val="0000FF"/>
              </a:buClr>
              <a:buSzPts val="2400"/>
              <a:buFont typeface="Trebuchet MS"/>
              <a:buAutoNum type="arabicPeriod"/>
            </a:pPr>
            <a:r>
              <a:rPr b="0" i="0" lang="en-US" sz="2400" u="none" cap="none" strike="noStrike">
                <a:solidFill>
                  <a:srgbClr val="0000FF"/>
                </a:solidFill>
                <a:latin typeface="Trebuchet MS"/>
                <a:ea typeface="Trebuchet MS"/>
                <a:cs typeface="Trebuchet MS"/>
                <a:sym typeface="Trebuchet MS"/>
              </a:rPr>
              <a:t>Other online news and article platforms</a:t>
            </a:r>
            <a:endParaRPr b="0" i="0" sz="24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5"/>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 name="Google Shape;62;p5"/>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sp>
        <p:nvSpPr>
          <p:cNvPr id="63" name="Google Shape;63;p5"/>
          <p:cNvSpPr txBox="1"/>
          <p:nvPr/>
        </p:nvSpPr>
        <p:spPr>
          <a:xfrm>
            <a:off x="453500" y="1617750"/>
            <a:ext cx="6830700" cy="50370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FF"/>
              </a:buClr>
              <a:buSzPts val="2400"/>
              <a:buFont typeface="Trebuchet MS"/>
              <a:buNone/>
            </a:pPr>
            <a:r>
              <a:rPr b="0" i="0" lang="en-US" sz="2000" u="sng" cap="none" strike="noStrike">
                <a:solidFill>
                  <a:srgbClr val="0000FF"/>
                </a:solidFill>
                <a:latin typeface="Trebuchet MS"/>
                <a:ea typeface="Trebuchet MS"/>
                <a:cs typeface="Trebuchet MS"/>
                <a:sym typeface="Trebuchet MS"/>
              </a:rPr>
              <a:t>Catching the Long-Tail: Extracting Local News Events from Twitter [1]</a:t>
            </a:r>
            <a:endParaRPr b="0" i="0" sz="2000" u="sng" cap="none" strike="noStrike">
              <a:solidFill>
                <a:srgbClr val="0000FF"/>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FF"/>
              </a:buClr>
              <a:buSzPts val="2400"/>
              <a:buFont typeface="Trebuchet MS"/>
              <a:buNone/>
            </a:pPr>
            <a:r>
              <a:t/>
            </a:r>
            <a:endParaRPr b="0" i="0" sz="2200" u="none" cap="none" strike="noStrike">
              <a:solidFill>
                <a:srgbClr val="0000FF"/>
              </a:solidFill>
              <a:latin typeface="Trebuchet MS"/>
              <a:ea typeface="Trebuchet MS"/>
              <a:cs typeface="Trebuchet MS"/>
              <a:sym typeface="Trebuchet MS"/>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00FF"/>
                </a:solidFill>
                <a:latin typeface="Trebuchet MS"/>
                <a:ea typeface="Trebuchet MS"/>
                <a:cs typeface="Trebuchet MS"/>
                <a:sym typeface="Trebuchet MS"/>
              </a:rPr>
              <a:t>To detect the messages that report occurrence of an event, they have used a two step process. In the first step they reject tweets that follow a specific pattern using regular expressions, and the second step is supervised classification and boosting.</a:t>
            </a:r>
            <a:endParaRPr b="0" i="0" sz="2000" u="none" cap="none" strike="noStrike">
              <a:solidFill>
                <a:srgbClr val="0000FF"/>
              </a:solidFill>
              <a:latin typeface="Trebuchet MS"/>
              <a:ea typeface="Trebuchet MS"/>
              <a:cs typeface="Trebuchet MS"/>
              <a:sym typeface="Trebuchet MS"/>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00FF"/>
                </a:solidFill>
                <a:latin typeface="Trebuchet MS"/>
                <a:ea typeface="Trebuchet MS"/>
                <a:cs typeface="Trebuchet MS"/>
                <a:sym typeface="Trebuchet MS"/>
              </a:rPr>
              <a:t>For detection of relevant tweets, the approach using supervised classification of individual tweets is able to catch the sparsely reported events in the ‘long-tail’.</a:t>
            </a:r>
            <a:endParaRPr b="0" i="0" sz="2000" u="none" cap="none" strike="noStrike">
              <a:solidFill>
                <a:srgbClr val="0000FF"/>
              </a:solidFill>
              <a:latin typeface="Trebuchet MS"/>
              <a:ea typeface="Trebuchet MS"/>
              <a:cs typeface="Trebuchet MS"/>
              <a:sym typeface="Trebuchet MS"/>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00FF"/>
                </a:solidFill>
                <a:latin typeface="Trebuchet MS"/>
                <a:ea typeface="Trebuchet MS"/>
                <a:cs typeface="Trebuchet MS"/>
                <a:sym typeface="Trebuchet MS"/>
              </a:rPr>
              <a:t>Improvised standard NLP techniques are also used so that they work on the informal language often used in Twitter.</a:t>
            </a:r>
            <a:endParaRPr b="0" i="0" sz="2000" u="none" cap="none" strike="noStrike">
              <a:solidFill>
                <a:srgbClr val="0000FF"/>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FF"/>
              </a:buClr>
              <a:buSzPts val="2400"/>
              <a:buFont typeface="Trebuchet MS"/>
              <a:buNone/>
            </a:pPr>
            <a:r>
              <a:t/>
            </a:r>
            <a:endParaRPr b="0" i="0" sz="2200" u="none" cap="none" strike="noStrike">
              <a:solidFill>
                <a:srgbClr val="0000FF"/>
              </a:solidFill>
              <a:latin typeface="Trebuchet MS"/>
              <a:ea typeface="Trebuchet MS"/>
              <a:cs typeface="Trebuchet MS"/>
              <a:sym typeface="Trebuchet MS"/>
            </a:endParaRPr>
          </a:p>
          <a:p>
            <a:pPr indent="0" lvl="0" marL="0" marR="0" rtl="0" algn="just">
              <a:lnSpc>
                <a:spcPct val="100000"/>
              </a:lnSpc>
              <a:spcBef>
                <a:spcPts val="480"/>
              </a:spcBef>
              <a:spcAft>
                <a:spcPts val="0"/>
              </a:spcAft>
              <a:buClr>
                <a:schemeClr val="dk1"/>
              </a:buClr>
              <a:buSzPts val="2400"/>
              <a:buFont typeface="Arial"/>
              <a:buNone/>
            </a:pPr>
            <a:r>
              <a:t/>
            </a:r>
            <a:endParaRPr b="0" i="0" sz="22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2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6"/>
          <p:cNvSpPr txBox="1"/>
          <p:nvPr/>
        </p:nvSpPr>
        <p:spPr>
          <a:xfrm>
            <a:off x="199750" y="1558025"/>
            <a:ext cx="5246700" cy="432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6"/>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 name="Google Shape;71;p6"/>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sp>
        <p:nvSpPr>
          <p:cNvPr id="72" name="Google Shape;72;p6"/>
          <p:cNvSpPr txBox="1"/>
          <p:nvPr/>
        </p:nvSpPr>
        <p:spPr>
          <a:xfrm>
            <a:off x="253025" y="1617750"/>
            <a:ext cx="7031100" cy="5394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FF"/>
              </a:buClr>
              <a:buSzPts val="2400"/>
              <a:buFont typeface="Trebuchet MS"/>
              <a:buNone/>
            </a:pPr>
            <a:r>
              <a:rPr b="0" i="0" lang="en-US" sz="2000" u="sng" cap="none" strike="noStrike">
                <a:solidFill>
                  <a:srgbClr val="0000FF"/>
                </a:solidFill>
                <a:latin typeface="Trebuchet MS"/>
                <a:ea typeface="Trebuchet MS"/>
                <a:cs typeface="Trebuchet MS"/>
                <a:sym typeface="Trebuchet MS"/>
              </a:rPr>
              <a:t>Topic Extraction from News Archive Using TF*PDF Algorithm [2]</a:t>
            </a:r>
            <a:endParaRPr b="0" i="0" sz="2000" u="sng" cap="none" strike="noStrike">
              <a:solidFill>
                <a:srgbClr val="0000FF"/>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FF"/>
              </a:buClr>
              <a:buSzPts val="2400"/>
              <a:buFont typeface="Trebuchet MS"/>
              <a:buNone/>
            </a:pPr>
            <a:r>
              <a:t/>
            </a:r>
            <a:endParaRPr b="0" i="0" sz="2200" u="none" cap="none" strike="noStrike">
              <a:solidFill>
                <a:srgbClr val="0000FF"/>
              </a:solidFill>
              <a:latin typeface="Trebuchet MS"/>
              <a:ea typeface="Trebuchet MS"/>
              <a:cs typeface="Trebuchet MS"/>
              <a:sym typeface="Trebuchet MS"/>
            </a:endParaRPr>
          </a:p>
          <a:p>
            <a:pPr indent="0" lvl="0" marL="0" marR="0" rtl="0" algn="just">
              <a:lnSpc>
                <a:spcPct val="100000"/>
              </a:lnSpc>
              <a:spcBef>
                <a:spcPts val="0"/>
              </a:spcBef>
              <a:spcAft>
                <a:spcPts val="0"/>
              </a:spcAft>
              <a:buClr>
                <a:schemeClr val="dk1"/>
              </a:buClr>
              <a:buSzPts val="1100"/>
              <a:buFont typeface="Arial"/>
              <a:buNone/>
            </a:pPr>
            <a:r>
              <a:rPr b="0" i="0" lang="en-US" sz="2000" u="none" cap="none" strike="noStrike">
                <a:solidFill>
                  <a:srgbClr val="0000FF"/>
                </a:solidFill>
                <a:latin typeface="Trebuchet MS"/>
                <a:ea typeface="Trebuchet MS"/>
                <a:cs typeface="Trebuchet MS"/>
                <a:sym typeface="Trebuchet MS"/>
              </a:rPr>
              <a:t>Uses the novel TF*PDF algorithm to recognize the terms that try to explain the main topics. These would be the terms that appear frequently in many documents from many newswire sources concurrently. TF*PDF algorithm is designed in a way that it would assign heavy term weight to these kind of terms and thus reveal the main topics. TF*PDF algorithm performs well in extracting the terms explaining the main topics, by taking advantage on the concept that whenever there is a hot topic on air, the terms that explain the hot topics will appear frequently in many documents from multiple newswire sources.</a:t>
            </a:r>
            <a:endParaRPr b="0" i="0" sz="20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2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7"/>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9" name="Google Shape;79;p7"/>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sp>
        <p:nvSpPr>
          <p:cNvPr id="80" name="Google Shape;80;p7"/>
          <p:cNvSpPr txBox="1"/>
          <p:nvPr/>
        </p:nvSpPr>
        <p:spPr>
          <a:xfrm>
            <a:off x="186425" y="1617750"/>
            <a:ext cx="7097700" cy="536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2000" u="sng" cap="none" strike="noStrike">
                <a:solidFill>
                  <a:srgbClr val="0000FF"/>
                </a:solidFill>
                <a:latin typeface="Trebuchet MS"/>
                <a:ea typeface="Trebuchet MS"/>
                <a:cs typeface="Trebuchet MS"/>
                <a:sym typeface="Trebuchet MS"/>
              </a:rPr>
              <a:t>A SURVEY OF TECHNIQUES FOR EVENT DETECTION IN TWITTER [3]</a:t>
            </a:r>
            <a:endParaRPr b="0" i="0" sz="2000" u="sng"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t/>
            </a:r>
            <a:endParaRPr b="0" i="0" sz="22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2200"/>
              <a:buFont typeface="Arial"/>
              <a:buNone/>
            </a:pPr>
            <a:r>
              <a:rPr b="0" i="0" lang="en-US" sz="2000" u="none" cap="none" strike="noStrike">
                <a:solidFill>
                  <a:srgbClr val="0000FF"/>
                </a:solidFill>
                <a:latin typeface="Trebuchet MS"/>
                <a:ea typeface="Trebuchet MS"/>
                <a:cs typeface="Trebuchet MS"/>
                <a:sym typeface="Trebuchet MS"/>
              </a:rPr>
              <a:t>This paper discusses event detection techniques unique to Twitter data and classifies it according to event type, detection task, and detection method. It also includes a brief description of event detection as applicable to traditional media outlets in which some of them have been adapted to suit Twitter data. This is further classified into detection based on document or temporal features. For Twitter data specifically, unsupervised and supervised detection approaches have been elaborated upon, along with an explanation of sub-classification based on event type and detection methods.</a:t>
            </a:r>
            <a:endParaRPr b="0" i="0" sz="20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t/>
            </a:r>
            <a:endParaRPr b="0" i="0" sz="22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2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8"/>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7" name="Google Shape;87;p8"/>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sp>
        <p:nvSpPr>
          <p:cNvPr id="88" name="Google Shape;88;p8"/>
          <p:cNvSpPr txBox="1"/>
          <p:nvPr/>
        </p:nvSpPr>
        <p:spPr>
          <a:xfrm>
            <a:off x="173125" y="1697650"/>
            <a:ext cx="7151100" cy="5580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480"/>
              </a:spcBef>
              <a:spcAft>
                <a:spcPts val="0"/>
              </a:spcAft>
              <a:buClr>
                <a:schemeClr val="dk1"/>
              </a:buClr>
              <a:buSzPts val="2400"/>
              <a:buFont typeface="Arial"/>
              <a:buNone/>
            </a:pPr>
            <a:r>
              <a:rPr b="0" i="0" lang="en-US" sz="2000" u="sng" cap="none" strike="noStrike">
                <a:solidFill>
                  <a:srgbClr val="0000FF"/>
                </a:solidFill>
                <a:latin typeface="Trebuchet MS"/>
                <a:ea typeface="Trebuchet MS"/>
                <a:cs typeface="Trebuchet MS"/>
                <a:sym typeface="Trebuchet MS"/>
              </a:rPr>
              <a:t>Sentiment-Based Event Detection in Twitter [4]</a:t>
            </a:r>
            <a:endParaRPr b="0" i="0" sz="2000" u="sng" cap="none" strike="noStrike">
              <a:solidFill>
                <a:srgbClr val="0000FF"/>
              </a:solidFill>
              <a:latin typeface="Trebuchet MS"/>
              <a:ea typeface="Trebuchet MS"/>
              <a:cs typeface="Trebuchet MS"/>
              <a:sym typeface="Trebuchet MS"/>
            </a:endParaRPr>
          </a:p>
          <a:p>
            <a:pPr indent="0" lvl="0" marL="0" marR="0" rtl="0" algn="just">
              <a:lnSpc>
                <a:spcPct val="100000"/>
              </a:lnSpc>
              <a:spcBef>
                <a:spcPts val="480"/>
              </a:spcBef>
              <a:spcAft>
                <a:spcPts val="0"/>
              </a:spcAft>
              <a:buClr>
                <a:schemeClr val="dk1"/>
              </a:buClr>
              <a:buSzPts val="2400"/>
              <a:buFont typeface="Arial"/>
              <a:buNone/>
            </a:pPr>
            <a:r>
              <a:t/>
            </a:r>
            <a:endParaRPr b="0" i="0" sz="2000" u="sng" cap="none" strike="noStrike">
              <a:solidFill>
                <a:srgbClr val="0000FF"/>
              </a:solidFill>
              <a:latin typeface="Trebuchet MS"/>
              <a:ea typeface="Trebuchet MS"/>
              <a:cs typeface="Trebuchet MS"/>
              <a:sym typeface="Trebuchet MS"/>
            </a:endParaRPr>
          </a:p>
          <a:p>
            <a:pPr indent="0" lvl="0" marL="0" marR="0" rtl="0" algn="just">
              <a:lnSpc>
                <a:spcPct val="100000"/>
              </a:lnSpc>
              <a:spcBef>
                <a:spcPts val="480"/>
              </a:spcBef>
              <a:spcAft>
                <a:spcPts val="0"/>
              </a:spcAft>
              <a:buClr>
                <a:srgbClr val="000000"/>
              </a:buClr>
              <a:buSzPts val="2000"/>
              <a:buFont typeface="Arial"/>
              <a:buNone/>
            </a:pPr>
            <a:r>
              <a:rPr b="0" i="0" lang="en-US" sz="2000" u="none" cap="none" strike="noStrike">
                <a:solidFill>
                  <a:srgbClr val="0000FF"/>
                </a:solidFill>
                <a:latin typeface="Trebuchet MS"/>
                <a:ea typeface="Trebuchet MS"/>
                <a:cs typeface="Trebuchet MS"/>
                <a:sym typeface="Trebuchet MS"/>
              </a:rPr>
              <a:t>This article aims to determine whether sentiment analysis can be used as a method to detect significant events occurring around the world.</a:t>
            </a:r>
            <a:endParaRPr b="0" i="0" sz="2000" u="none" cap="none" strike="noStrike">
              <a:solidFill>
                <a:srgbClr val="0000FF"/>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FF"/>
                </a:solidFill>
                <a:latin typeface="Trebuchet MS"/>
                <a:ea typeface="Trebuchet MS"/>
                <a:cs typeface="Trebuchet MS"/>
                <a:sym typeface="Trebuchet MS"/>
              </a:rPr>
              <a:t>Most methods for event detection concentrate solely on the increasing frequency of terms used in social media in event detection.</a:t>
            </a:r>
            <a:endParaRPr b="0" i="0" sz="2000" u="none" cap="none" strike="noStrike">
              <a:solidFill>
                <a:srgbClr val="0000FF"/>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FF"/>
                </a:solidFill>
                <a:latin typeface="Trebuchet MS"/>
                <a:ea typeface="Trebuchet MS"/>
                <a:cs typeface="Trebuchet MS"/>
                <a:sym typeface="Trebuchet MS"/>
              </a:rPr>
              <a:t>The results, the paper observes, tell us that sentiment-based solutions produce comparable performance with frequency-based approaches and are more effective in detecting them within a 1-day period.</a:t>
            </a:r>
            <a:endParaRPr b="0" i="0" sz="20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4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9"/>
          <p:cNvSpPr/>
          <p:nvPr/>
        </p:nvSpPr>
        <p:spPr>
          <a:xfrm>
            <a:off x="1524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5" name="Google Shape;95;p9"/>
          <p:cNvSpPr txBox="1"/>
          <p:nvPr/>
        </p:nvSpPr>
        <p:spPr>
          <a:xfrm>
            <a:off x="1371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Trebuchet MS"/>
                <a:ea typeface="Trebuchet MS"/>
                <a:cs typeface="Trebuchet MS"/>
                <a:sym typeface="Trebuchet MS"/>
              </a:rPr>
              <a:t>Literature Survey</a:t>
            </a:r>
            <a:endParaRPr b="0" i="0" sz="1400" u="none" cap="none" strike="noStrike">
              <a:solidFill>
                <a:srgbClr val="000000"/>
              </a:solidFill>
              <a:latin typeface="Arial"/>
              <a:ea typeface="Arial"/>
              <a:cs typeface="Arial"/>
              <a:sym typeface="Arial"/>
            </a:endParaRPr>
          </a:p>
        </p:txBody>
      </p:sp>
      <p:sp>
        <p:nvSpPr>
          <p:cNvPr id="96" name="Google Shape;96;p9"/>
          <p:cNvSpPr txBox="1"/>
          <p:nvPr/>
        </p:nvSpPr>
        <p:spPr>
          <a:xfrm>
            <a:off x="346225" y="1581150"/>
            <a:ext cx="6232200" cy="5172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400"/>
              </a:spcBef>
              <a:spcAft>
                <a:spcPts val="0"/>
              </a:spcAft>
              <a:buClr>
                <a:schemeClr val="dk1"/>
              </a:buClr>
              <a:buSzPts val="1100"/>
              <a:buFont typeface="Arial"/>
              <a:buNone/>
            </a:pPr>
            <a:r>
              <a:rPr b="0" i="0" lang="en-US" sz="2000" u="sng" cap="none" strike="noStrike">
                <a:solidFill>
                  <a:srgbClr val="0000FF"/>
                </a:solidFill>
                <a:latin typeface="Trebuchet MS"/>
                <a:ea typeface="Trebuchet MS"/>
                <a:cs typeface="Trebuchet MS"/>
                <a:sym typeface="Trebuchet MS"/>
              </a:rPr>
              <a:t>Tweet Analysis for Real-Time Event Detection and Earthquake Reporting System Development [5]</a:t>
            </a:r>
            <a:endParaRPr b="0" i="0" sz="2000" u="sng" cap="none" strike="noStrike">
              <a:solidFill>
                <a:srgbClr val="0000FF"/>
              </a:solidFill>
              <a:latin typeface="Trebuchet MS"/>
              <a:ea typeface="Trebuchet MS"/>
              <a:cs typeface="Trebuchet MS"/>
              <a:sym typeface="Trebuchet MS"/>
            </a:endParaRPr>
          </a:p>
          <a:p>
            <a:pPr indent="0" lvl="0" marL="0" marR="0" rtl="0" algn="l">
              <a:lnSpc>
                <a:spcPct val="100000"/>
              </a:lnSpc>
              <a:spcBef>
                <a:spcPts val="400"/>
              </a:spcBef>
              <a:spcAft>
                <a:spcPts val="0"/>
              </a:spcAft>
              <a:buClr>
                <a:srgbClr val="000000"/>
              </a:buClr>
              <a:buSzPts val="2000"/>
              <a:buFont typeface="Arial"/>
              <a:buNone/>
            </a:pPr>
            <a:r>
              <a:rPr b="0" i="0" lang="en-US" sz="2000" u="none" cap="none" strike="noStrike">
                <a:solidFill>
                  <a:srgbClr val="0000FF"/>
                </a:solidFill>
                <a:latin typeface="Trebuchet MS"/>
                <a:ea typeface="Trebuchet MS"/>
                <a:cs typeface="Trebuchet MS"/>
                <a:sym typeface="Trebuchet MS"/>
              </a:rPr>
              <a:t>This paper attempts to do an analysis/monitoring of tweets in order to be able to detect earthquakes in real time.</a:t>
            </a:r>
            <a:endParaRPr b="0" i="0" sz="20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400"/>
              </a:spcBef>
              <a:spcAft>
                <a:spcPts val="0"/>
              </a:spcAft>
              <a:buClr>
                <a:srgbClr val="000000"/>
              </a:buClr>
              <a:buSzPts val="2000"/>
              <a:buFont typeface="Arial"/>
              <a:buNone/>
            </a:pPr>
            <a:r>
              <a:rPr b="0" i="0" lang="en-US" sz="2000" u="none" cap="none" strike="noStrike">
                <a:solidFill>
                  <a:srgbClr val="0000FF"/>
                </a:solidFill>
                <a:latin typeface="Trebuchet MS"/>
                <a:ea typeface="Trebuchet MS"/>
                <a:cs typeface="Trebuchet MS"/>
                <a:sym typeface="Trebuchet MS"/>
              </a:rPr>
              <a:t>The approach taken is one of the classification of tweets by putting them through a Naive Bayes classifier, based on features as keywords, sentiment, number of words, and context. Post this classification, a probabilistic value is associated with the tweets under consideration which signifies the occurrence or non-occurrence of the earthquake.</a:t>
            </a:r>
            <a:endParaRPr b="0" i="0" sz="20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400"/>
              </a:spcBef>
              <a:spcAft>
                <a:spcPts val="0"/>
              </a:spcAft>
              <a:buClr>
                <a:srgbClr val="000000"/>
              </a:buClr>
              <a:buSzPts val="2000"/>
              <a:buFont typeface="Arial"/>
              <a:buNone/>
            </a:pPr>
            <a:r>
              <a:rPr b="0" i="0" lang="en-US" sz="2000" u="none" cap="none" strike="noStrike">
                <a:solidFill>
                  <a:srgbClr val="0000FF"/>
                </a:solidFill>
                <a:latin typeface="Trebuchet MS"/>
                <a:ea typeface="Trebuchet MS"/>
                <a:cs typeface="Trebuchet MS"/>
                <a:sym typeface="Trebuchet MS"/>
              </a:rPr>
              <a:t>The study hopes to further the results obtained to create an application to alert users of the disaster based on their geo-location.</a:t>
            </a:r>
            <a:endParaRPr b="0" i="0" sz="20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1100"/>
              <a:buFont typeface="Arial"/>
              <a:buNone/>
            </a:pPr>
            <a:r>
              <a:t/>
            </a:r>
            <a:endParaRPr b="0" i="0" sz="2000" u="none" cap="none" strike="noStrike">
              <a:solidFill>
                <a:srgbClr val="0000FF"/>
              </a:solidFill>
              <a:latin typeface="Trebuchet MS"/>
              <a:ea typeface="Trebuchet MS"/>
              <a:cs typeface="Trebuchet MS"/>
              <a:sym typeface="Trebuchet MS"/>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rgbClr val="0000FF"/>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2019-04-30T04:02:21Z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