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3" autoAdjust="0"/>
    <p:restoredTop sz="94660"/>
  </p:normalViewPr>
  <p:slideViewPr>
    <p:cSldViewPr snapToGrid="0">
      <p:cViewPr varScale="1">
        <p:scale>
          <a:sx n="62" d="100"/>
          <a:sy n="62" d="100"/>
        </p:scale>
        <p:origin x="85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E96451-FD09-455C-93CC-0F208DB460ED}" type="datetimeFigureOut">
              <a:rPr lang="en-IN" smtClean="0"/>
              <a:t>06-05-2024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80B983-C832-4AC0-B827-FBAA5350012F}" type="slidenum">
              <a:rPr lang="en-IN" smtClean="0"/>
              <a:t>‹#›</a:t>
            </a:fld>
            <a:endParaRPr lang="en-IN"/>
          </a:p>
        </p:txBody>
      </p:sp>
    </p:spTree>
    <p:extLst>
      <p:ext uri="{BB962C8B-B14F-4D97-AF65-F5344CB8AC3E}">
        <p14:creationId xmlns:p14="http://schemas.microsoft.com/office/powerpoint/2010/main" val="3641097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80B983-C832-4AC0-B827-FBAA5350012F}" type="slidenum">
              <a:rPr lang="en-IN" smtClean="0"/>
              <a:t>3</a:t>
            </a:fld>
            <a:endParaRPr lang="en-IN"/>
          </a:p>
        </p:txBody>
      </p:sp>
    </p:spTree>
    <p:extLst>
      <p:ext uri="{BB962C8B-B14F-4D97-AF65-F5344CB8AC3E}">
        <p14:creationId xmlns:p14="http://schemas.microsoft.com/office/powerpoint/2010/main" val="2516572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77C5955-E48D-49B2-BDBE-B48A86E65566}" type="datetimeFigureOut">
              <a:rPr lang="en-IN" smtClean="0"/>
              <a:t>06-05-2024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3308EE-2156-49DF-A34A-62BD60CFFB44}" type="slidenum">
              <a:rPr lang="en-IN" smtClean="0"/>
              <a:t>‹#›</a:t>
            </a:fld>
            <a:endParaRPr lang="en-IN"/>
          </a:p>
        </p:txBody>
      </p:sp>
    </p:spTree>
    <p:extLst>
      <p:ext uri="{BB962C8B-B14F-4D97-AF65-F5344CB8AC3E}">
        <p14:creationId xmlns:p14="http://schemas.microsoft.com/office/powerpoint/2010/main" val="30880938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7C5955-E48D-49B2-BDBE-B48A86E65566}" type="datetimeFigureOut">
              <a:rPr lang="en-IN" smtClean="0"/>
              <a:t>06-05-2024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3308EE-2156-49DF-A34A-62BD60CFFB44}" type="slidenum">
              <a:rPr lang="en-IN" smtClean="0"/>
              <a:t>‹#›</a:t>
            </a:fld>
            <a:endParaRPr lang="en-IN"/>
          </a:p>
        </p:txBody>
      </p:sp>
    </p:spTree>
    <p:extLst>
      <p:ext uri="{BB962C8B-B14F-4D97-AF65-F5344CB8AC3E}">
        <p14:creationId xmlns:p14="http://schemas.microsoft.com/office/powerpoint/2010/main" val="9286946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7C5955-E48D-49B2-BDBE-B48A86E65566}" type="datetimeFigureOut">
              <a:rPr lang="en-IN" smtClean="0"/>
              <a:t>06-05-2024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3308EE-2156-49DF-A34A-62BD60CFFB44}" type="slidenum">
              <a:rPr lang="en-IN" smtClean="0"/>
              <a:t>‹#›</a:t>
            </a:fld>
            <a:endParaRPr lang="en-IN"/>
          </a:p>
        </p:txBody>
      </p:sp>
    </p:spTree>
    <p:extLst>
      <p:ext uri="{BB962C8B-B14F-4D97-AF65-F5344CB8AC3E}">
        <p14:creationId xmlns:p14="http://schemas.microsoft.com/office/powerpoint/2010/main" val="39038457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7C5955-E48D-49B2-BDBE-B48A86E65566}" type="datetimeFigureOut">
              <a:rPr lang="en-IN" smtClean="0"/>
              <a:t>06-05-2024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3308EE-2156-49DF-A34A-62BD60CFFB44}"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601087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7C5955-E48D-49B2-BDBE-B48A86E65566}" type="datetimeFigureOut">
              <a:rPr lang="en-IN" smtClean="0"/>
              <a:t>06-05-2024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3308EE-2156-49DF-A34A-62BD60CFFB44}" type="slidenum">
              <a:rPr lang="en-IN" smtClean="0"/>
              <a:t>‹#›</a:t>
            </a:fld>
            <a:endParaRPr lang="en-IN"/>
          </a:p>
        </p:txBody>
      </p:sp>
    </p:spTree>
    <p:extLst>
      <p:ext uri="{BB962C8B-B14F-4D97-AF65-F5344CB8AC3E}">
        <p14:creationId xmlns:p14="http://schemas.microsoft.com/office/powerpoint/2010/main" val="31819908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77C5955-E48D-49B2-BDBE-B48A86E65566}" type="datetimeFigureOut">
              <a:rPr lang="en-IN" smtClean="0"/>
              <a:t>06-05-2024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3308EE-2156-49DF-A34A-62BD60CFFB44}" type="slidenum">
              <a:rPr lang="en-IN" smtClean="0"/>
              <a:t>‹#›</a:t>
            </a:fld>
            <a:endParaRPr lang="en-IN"/>
          </a:p>
        </p:txBody>
      </p:sp>
    </p:spTree>
    <p:extLst>
      <p:ext uri="{BB962C8B-B14F-4D97-AF65-F5344CB8AC3E}">
        <p14:creationId xmlns:p14="http://schemas.microsoft.com/office/powerpoint/2010/main" val="27877316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77C5955-E48D-49B2-BDBE-B48A86E65566}" type="datetimeFigureOut">
              <a:rPr lang="en-IN" smtClean="0"/>
              <a:t>06-05-2024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3308EE-2156-49DF-A34A-62BD60CFFB44}" type="slidenum">
              <a:rPr lang="en-IN" smtClean="0"/>
              <a:t>‹#›</a:t>
            </a:fld>
            <a:endParaRPr lang="en-IN"/>
          </a:p>
        </p:txBody>
      </p:sp>
    </p:spTree>
    <p:extLst>
      <p:ext uri="{BB962C8B-B14F-4D97-AF65-F5344CB8AC3E}">
        <p14:creationId xmlns:p14="http://schemas.microsoft.com/office/powerpoint/2010/main" val="26259704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7C5955-E48D-49B2-BDBE-B48A86E65566}"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3308EE-2156-49DF-A34A-62BD60CFFB44}" type="slidenum">
              <a:rPr lang="en-IN" smtClean="0"/>
              <a:t>‹#›</a:t>
            </a:fld>
            <a:endParaRPr lang="en-IN"/>
          </a:p>
        </p:txBody>
      </p:sp>
    </p:spTree>
    <p:extLst>
      <p:ext uri="{BB962C8B-B14F-4D97-AF65-F5344CB8AC3E}">
        <p14:creationId xmlns:p14="http://schemas.microsoft.com/office/powerpoint/2010/main" val="41951734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7C5955-E48D-49B2-BDBE-B48A86E65566}"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3308EE-2156-49DF-A34A-62BD60CFFB44}" type="slidenum">
              <a:rPr lang="en-IN" smtClean="0"/>
              <a:t>‹#›</a:t>
            </a:fld>
            <a:endParaRPr lang="en-IN"/>
          </a:p>
        </p:txBody>
      </p:sp>
    </p:spTree>
    <p:extLst>
      <p:ext uri="{BB962C8B-B14F-4D97-AF65-F5344CB8AC3E}">
        <p14:creationId xmlns:p14="http://schemas.microsoft.com/office/powerpoint/2010/main" val="26898563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7C5955-E48D-49B2-BDBE-B48A86E65566}"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3308EE-2156-49DF-A34A-62BD60CFFB44}" type="slidenum">
              <a:rPr lang="en-IN" smtClean="0"/>
              <a:t>‹#›</a:t>
            </a:fld>
            <a:endParaRPr lang="en-IN"/>
          </a:p>
        </p:txBody>
      </p:sp>
    </p:spTree>
    <p:extLst>
      <p:ext uri="{BB962C8B-B14F-4D97-AF65-F5344CB8AC3E}">
        <p14:creationId xmlns:p14="http://schemas.microsoft.com/office/powerpoint/2010/main" val="10903631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7C5955-E48D-49B2-BDBE-B48A86E65566}" type="datetimeFigureOut">
              <a:rPr lang="en-IN" smtClean="0"/>
              <a:t>06-05-2024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3308EE-2156-49DF-A34A-62BD60CFFB44}" type="slidenum">
              <a:rPr lang="en-IN" smtClean="0"/>
              <a:t>‹#›</a:t>
            </a:fld>
            <a:endParaRPr lang="en-IN"/>
          </a:p>
        </p:txBody>
      </p:sp>
    </p:spTree>
    <p:extLst>
      <p:ext uri="{BB962C8B-B14F-4D97-AF65-F5344CB8AC3E}">
        <p14:creationId xmlns:p14="http://schemas.microsoft.com/office/powerpoint/2010/main" val="27232240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7C5955-E48D-49B2-BDBE-B48A86E65566}" type="datetimeFigureOut">
              <a:rPr lang="en-IN" smtClean="0"/>
              <a:t>06-05-2024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3308EE-2156-49DF-A34A-62BD60CFFB44}" type="slidenum">
              <a:rPr lang="en-IN" smtClean="0"/>
              <a:t>‹#›</a:t>
            </a:fld>
            <a:endParaRPr lang="en-IN"/>
          </a:p>
        </p:txBody>
      </p:sp>
    </p:spTree>
    <p:extLst>
      <p:ext uri="{BB962C8B-B14F-4D97-AF65-F5344CB8AC3E}">
        <p14:creationId xmlns:p14="http://schemas.microsoft.com/office/powerpoint/2010/main" val="4664946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7C5955-E48D-49B2-BDBE-B48A86E65566}" type="datetimeFigureOut">
              <a:rPr lang="en-IN" smtClean="0"/>
              <a:t>06-05-2024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3308EE-2156-49DF-A34A-62BD60CFFB44}" type="slidenum">
              <a:rPr lang="en-IN" smtClean="0"/>
              <a:t>‹#›</a:t>
            </a:fld>
            <a:endParaRPr lang="en-IN"/>
          </a:p>
        </p:txBody>
      </p:sp>
    </p:spTree>
    <p:extLst>
      <p:ext uri="{BB962C8B-B14F-4D97-AF65-F5344CB8AC3E}">
        <p14:creationId xmlns:p14="http://schemas.microsoft.com/office/powerpoint/2010/main" val="4267793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7C5955-E48D-49B2-BDBE-B48A86E65566}" type="datetimeFigureOut">
              <a:rPr lang="en-IN" smtClean="0"/>
              <a:t>06-05-2024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3308EE-2156-49DF-A34A-62BD60CFFB44}" type="slidenum">
              <a:rPr lang="en-IN" smtClean="0"/>
              <a:t>‹#›</a:t>
            </a:fld>
            <a:endParaRPr lang="en-IN"/>
          </a:p>
        </p:txBody>
      </p:sp>
    </p:spTree>
    <p:extLst>
      <p:ext uri="{BB962C8B-B14F-4D97-AF65-F5344CB8AC3E}">
        <p14:creationId xmlns:p14="http://schemas.microsoft.com/office/powerpoint/2010/main" val="15306167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7C5955-E48D-49B2-BDBE-B48A86E65566}" type="datetimeFigureOut">
              <a:rPr lang="en-IN" smtClean="0"/>
              <a:t>06-05-2024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3308EE-2156-49DF-A34A-62BD60CFFB44}" type="slidenum">
              <a:rPr lang="en-IN" smtClean="0"/>
              <a:t>‹#›</a:t>
            </a:fld>
            <a:endParaRPr lang="en-IN"/>
          </a:p>
        </p:txBody>
      </p:sp>
    </p:spTree>
    <p:extLst>
      <p:ext uri="{BB962C8B-B14F-4D97-AF65-F5344CB8AC3E}">
        <p14:creationId xmlns:p14="http://schemas.microsoft.com/office/powerpoint/2010/main" val="33665373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7C5955-E48D-49B2-BDBE-B48A86E65566}" type="datetimeFigureOut">
              <a:rPr lang="en-IN" smtClean="0"/>
              <a:t>06-05-2024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3308EE-2156-49DF-A34A-62BD60CFFB44}" type="slidenum">
              <a:rPr lang="en-IN" smtClean="0"/>
              <a:t>‹#›</a:t>
            </a:fld>
            <a:endParaRPr lang="en-IN"/>
          </a:p>
        </p:txBody>
      </p:sp>
    </p:spTree>
    <p:extLst>
      <p:ext uri="{BB962C8B-B14F-4D97-AF65-F5344CB8AC3E}">
        <p14:creationId xmlns:p14="http://schemas.microsoft.com/office/powerpoint/2010/main" val="34968158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7C5955-E48D-49B2-BDBE-B48A86E65566}" type="datetimeFigureOut">
              <a:rPr lang="en-IN" smtClean="0"/>
              <a:t>06-05-2024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3308EE-2156-49DF-A34A-62BD60CFFB44}" type="slidenum">
              <a:rPr lang="en-IN" smtClean="0"/>
              <a:t>‹#›</a:t>
            </a:fld>
            <a:endParaRPr lang="en-IN"/>
          </a:p>
        </p:txBody>
      </p:sp>
    </p:spTree>
    <p:extLst>
      <p:ext uri="{BB962C8B-B14F-4D97-AF65-F5344CB8AC3E}">
        <p14:creationId xmlns:p14="http://schemas.microsoft.com/office/powerpoint/2010/main" val="26286603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extLst>
              <a:ext uri="{BEBA8EAE-BF5A-486C-A8C5-ECC9F3942E4B}">
                <a14:imgProps xmlns:a14="http://schemas.microsoft.com/office/drawing/2010/main">
                  <a14:imgLayer r:embed="rId20">
                    <a14:imgEffect>
                      <a14:sharpenSoften amount="82000"/>
                    </a14:imgEffect>
                    <a14:imgEffect>
                      <a14:brightnessContrast bright="-20000" contrast="2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77C5955-E48D-49B2-BDBE-B48A86E65566}" type="datetimeFigureOut">
              <a:rPr lang="en-IN" smtClean="0"/>
              <a:t>06-05-2024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93308EE-2156-49DF-A34A-62BD60CFFB44}" type="slidenum">
              <a:rPr lang="en-IN" smtClean="0"/>
              <a:t>‹#›</a:t>
            </a:fld>
            <a:endParaRPr lang="en-IN"/>
          </a:p>
        </p:txBody>
      </p:sp>
    </p:spTree>
    <p:extLst>
      <p:ext uri="{BB962C8B-B14F-4D97-AF65-F5344CB8AC3E}">
        <p14:creationId xmlns:p14="http://schemas.microsoft.com/office/powerpoint/2010/main" val="223554486"/>
      </p:ext>
    </p:extLst>
  </p:cSld>
  <p:clrMap bg1="dk1" tx1="lt1" bg2="dk2" tx2="lt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 id="2147483899"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EC0F30-235D-5530-A40F-6FEADCBE05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22790" cy="7484724"/>
          </a:xfrm>
          <a:prstGeom prst="rect">
            <a:avLst/>
          </a:prstGeom>
        </p:spPr>
      </p:pic>
      <p:sp>
        <p:nvSpPr>
          <p:cNvPr id="2" name="Title 1">
            <a:extLst>
              <a:ext uri="{FF2B5EF4-FFF2-40B4-BE49-F238E27FC236}">
                <a16:creationId xmlns:a16="http://schemas.microsoft.com/office/drawing/2014/main" id="{10B094AE-04BE-A26B-1807-34908F9BB3D6}"/>
              </a:ext>
            </a:extLst>
          </p:cNvPr>
          <p:cNvSpPr>
            <a:spLocks noGrp="1"/>
          </p:cNvSpPr>
          <p:nvPr>
            <p:ph type="ctrTitle"/>
          </p:nvPr>
        </p:nvSpPr>
        <p:spPr>
          <a:xfrm flipV="1">
            <a:off x="1832224" y="4722970"/>
            <a:ext cx="6839165" cy="1307959"/>
          </a:xfrm>
        </p:spPr>
        <p:txBody>
          <a:bodyPr>
            <a:normAutofit fontScale="90000"/>
          </a:bodyPr>
          <a:lstStyle/>
          <a:p>
            <a:endParaRPr lang="en-IN" dirty="0"/>
          </a:p>
        </p:txBody>
      </p:sp>
      <p:sp>
        <p:nvSpPr>
          <p:cNvPr id="3" name="Subtitle 2">
            <a:extLst>
              <a:ext uri="{FF2B5EF4-FFF2-40B4-BE49-F238E27FC236}">
                <a16:creationId xmlns:a16="http://schemas.microsoft.com/office/drawing/2014/main" id="{C858505B-20B3-C734-2771-BD5F4CDAA3F4}"/>
              </a:ext>
            </a:extLst>
          </p:cNvPr>
          <p:cNvSpPr>
            <a:spLocks noGrp="1"/>
          </p:cNvSpPr>
          <p:nvPr>
            <p:ph type="subTitle" idx="1"/>
          </p:nvPr>
        </p:nvSpPr>
        <p:spPr>
          <a:xfrm flipV="1">
            <a:off x="1524000" y="5257799"/>
            <a:ext cx="3633627" cy="916969"/>
          </a:xfrm>
        </p:spPr>
        <p:txBody>
          <a:bodyPr/>
          <a:lstStyle/>
          <a:p>
            <a:endParaRPr lang="en-IN" dirty="0"/>
          </a:p>
        </p:txBody>
      </p:sp>
      <p:sp>
        <p:nvSpPr>
          <p:cNvPr id="6" name="Rectangle 5">
            <a:extLst>
              <a:ext uri="{FF2B5EF4-FFF2-40B4-BE49-F238E27FC236}">
                <a16:creationId xmlns:a16="http://schemas.microsoft.com/office/drawing/2014/main" id="{0F585BCA-570B-7918-1473-D2BC7024A8BA}"/>
              </a:ext>
            </a:extLst>
          </p:cNvPr>
          <p:cNvSpPr/>
          <p:nvPr/>
        </p:nvSpPr>
        <p:spPr>
          <a:xfrm>
            <a:off x="332619" y="1809124"/>
            <a:ext cx="6324611" cy="1764288"/>
          </a:xfrm>
          <a:prstGeom prst="rect">
            <a:avLst/>
          </a:prstGeom>
          <a:noFill/>
        </p:spPr>
        <p:txBody>
          <a:bodyPr wrap="square" lIns="91440" tIns="45720" rIns="91440" bIns="45720">
            <a:spAutoFit/>
          </a:bodyPr>
          <a:lstStyle/>
          <a:p>
            <a:pPr algn="ctr"/>
            <a:r>
              <a:rPr lang="en-US" sz="5400" b="1" dirty="0">
                <a:ln w="0"/>
                <a:effectLst>
                  <a:reflection blurRad="6350" stA="53000" endA="300" endPos="35500" dir="5400000" sy="-90000" algn="bl" rotWithShape="0"/>
                </a:effectLst>
                <a:latin typeface="Book Antiqua" panose="02040602050305030304" pitchFamily="18" charset="0"/>
              </a:rPr>
              <a:t>SMART ENERGY METER</a:t>
            </a:r>
            <a:endParaRPr lang="en-US" sz="5400" b="1" cap="none" spc="0" dirty="0">
              <a:ln w="0"/>
              <a:effectLst>
                <a:reflection blurRad="6350" stA="53000" endA="300" endPos="35500" dir="5400000" sy="-90000" algn="bl" rotWithShape="0"/>
              </a:effectLst>
              <a:latin typeface="Book Antiqua" panose="02040602050305030304" pitchFamily="18" charset="0"/>
            </a:endParaRPr>
          </a:p>
        </p:txBody>
      </p:sp>
      <p:sp>
        <p:nvSpPr>
          <p:cNvPr id="8" name="TextBox 7">
            <a:extLst>
              <a:ext uri="{FF2B5EF4-FFF2-40B4-BE49-F238E27FC236}">
                <a16:creationId xmlns:a16="http://schemas.microsoft.com/office/drawing/2014/main" id="{75AA8ED0-BB47-507D-0541-86AF2C3EB196}"/>
              </a:ext>
            </a:extLst>
          </p:cNvPr>
          <p:cNvSpPr txBox="1"/>
          <p:nvPr/>
        </p:nvSpPr>
        <p:spPr>
          <a:xfrm>
            <a:off x="7387180" y="2322459"/>
            <a:ext cx="6215864" cy="1200329"/>
          </a:xfrm>
          <a:prstGeom prst="rect">
            <a:avLst/>
          </a:prstGeom>
          <a:noFill/>
        </p:spPr>
        <p:txBody>
          <a:bodyPr wrap="square">
            <a:spAutoFit/>
          </a:bodyPr>
          <a:lstStyle/>
          <a:p>
            <a:r>
              <a:rPr lang="en-US" sz="1800" b="1" dirty="0">
                <a:ln w="0"/>
                <a:effectLst>
                  <a:reflection blurRad="6350" stA="53000" endA="300" endPos="35500" dir="5400000" sy="-90000" algn="bl" rotWithShape="0"/>
                </a:effectLst>
                <a:latin typeface="Book Antiqua" panose="02040602050305030304" pitchFamily="18" charset="0"/>
              </a:rPr>
              <a:t>BY:</a:t>
            </a:r>
          </a:p>
          <a:p>
            <a:pPr marL="285750" indent="-285750">
              <a:buFont typeface="Arial" panose="020B0604020202020204" pitchFamily="34" charset="0"/>
              <a:buChar char="•"/>
            </a:pPr>
            <a:r>
              <a:rPr lang="en-US" b="1" cap="none" spc="0" dirty="0">
                <a:ln w="0"/>
                <a:effectLst>
                  <a:reflection blurRad="6350" stA="53000" endA="300" endPos="35500" dir="5400000" sy="-90000" algn="bl" rotWithShape="0"/>
                </a:effectLst>
                <a:latin typeface="Book Antiqua" panose="02040602050305030304" pitchFamily="18" charset="0"/>
              </a:rPr>
              <a:t>S.VARSHA</a:t>
            </a:r>
            <a:r>
              <a:rPr lang="en-US" b="1" dirty="0">
                <a:ln w="0"/>
                <a:effectLst>
                  <a:reflection blurRad="6350" stA="53000" endA="300" endPos="35500" dir="5400000" sy="-90000" algn="bl" rotWithShape="0"/>
                </a:effectLst>
                <a:latin typeface="Book Antiqua" panose="02040602050305030304" pitchFamily="18" charset="0"/>
              </a:rPr>
              <a:t> -23011102082</a:t>
            </a:r>
          </a:p>
          <a:p>
            <a:pPr marL="285750" indent="-285750">
              <a:buFont typeface="Arial" panose="020B0604020202020204" pitchFamily="34" charset="0"/>
              <a:buChar char="•"/>
            </a:pPr>
            <a:r>
              <a:rPr lang="en-US" sz="1800" b="1" cap="none" spc="0" dirty="0">
                <a:ln w="0"/>
                <a:effectLst>
                  <a:reflection blurRad="6350" stA="53000" endA="300" endPos="35500" dir="5400000" sy="-90000" algn="bl" rotWithShape="0"/>
                </a:effectLst>
                <a:latin typeface="Book Antiqua" panose="02040602050305030304" pitchFamily="18" charset="0"/>
              </a:rPr>
              <a:t>SANJANA</a:t>
            </a:r>
            <a:r>
              <a:rPr lang="en-US" b="1" dirty="0">
                <a:ln w="0"/>
                <a:effectLst>
                  <a:reflection blurRad="6350" stA="53000" endA="300" endPos="35500" dir="5400000" sy="-90000" algn="bl" rotWithShape="0"/>
                </a:effectLst>
                <a:latin typeface="Book Antiqua" panose="02040602050305030304" pitchFamily="18" charset="0"/>
              </a:rPr>
              <a:t> S – 23011102087</a:t>
            </a:r>
          </a:p>
          <a:p>
            <a:pPr marL="285750" indent="-285750">
              <a:buFont typeface="Arial" panose="020B0604020202020204" pitchFamily="34" charset="0"/>
              <a:buChar char="•"/>
            </a:pPr>
            <a:r>
              <a:rPr lang="en-US" sz="1800" b="1" cap="none" spc="0" dirty="0">
                <a:ln w="0"/>
                <a:effectLst>
                  <a:reflection blurRad="6350" stA="53000" endA="300" endPos="35500" dir="5400000" sy="-90000" algn="bl" rotWithShape="0"/>
                </a:effectLst>
                <a:latin typeface="Book Antiqua" panose="02040602050305030304" pitchFamily="18" charset="0"/>
              </a:rPr>
              <a:t>SANJANAA SHREE </a:t>
            </a:r>
            <a:r>
              <a:rPr lang="en-US" b="1" dirty="0">
                <a:ln w="0"/>
                <a:effectLst>
                  <a:reflection blurRad="6350" stA="53000" endA="300" endPos="35500" dir="5400000" sy="-90000" algn="bl" rotWithShape="0"/>
                </a:effectLst>
                <a:latin typeface="Book Antiqua" panose="02040602050305030304" pitchFamily="18" charset="0"/>
              </a:rPr>
              <a:t>- 23011102088</a:t>
            </a:r>
            <a:endParaRPr lang="en-US" sz="1800" b="1" cap="none" spc="0" dirty="0">
              <a:ln w="0"/>
              <a:effectLst>
                <a:reflection blurRad="6350" stA="53000" endA="300" endPos="35500" dir="5400000" sy="-90000" algn="bl" rotWithShape="0"/>
              </a:effectLst>
              <a:latin typeface="Book Antiqua" panose="02040602050305030304" pitchFamily="18" charset="0"/>
            </a:endParaRPr>
          </a:p>
        </p:txBody>
      </p:sp>
    </p:spTree>
    <p:extLst>
      <p:ext uri="{BB962C8B-B14F-4D97-AF65-F5344CB8AC3E}">
        <p14:creationId xmlns:p14="http://schemas.microsoft.com/office/powerpoint/2010/main" val="4962441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1+#ppt_w/2"/>
                                          </p:val>
                                        </p:tav>
                                        <p:tav tm="100000">
                                          <p:val>
                                            <p:strVal val="#ppt_x"/>
                                          </p:val>
                                        </p:tav>
                                      </p:tavLst>
                                    </p:anim>
                                    <p:anim calcmode="lin" valueType="num">
                                      <p:cBhvr additive="base">
                                        <p:cTn id="8" dur="125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250" fill="hold"/>
                                        <p:tgtEl>
                                          <p:spTgt spid="6"/>
                                        </p:tgtEl>
                                        <p:attrNameLst>
                                          <p:attrName>ppt_x</p:attrName>
                                        </p:attrNameLst>
                                      </p:cBhvr>
                                      <p:tavLst>
                                        <p:tav tm="0">
                                          <p:val>
                                            <p:strVal val="0-#ppt_w/2"/>
                                          </p:val>
                                        </p:tav>
                                        <p:tav tm="100000">
                                          <p:val>
                                            <p:strVal val="#ppt_x"/>
                                          </p:val>
                                        </p:tav>
                                      </p:tavLst>
                                    </p:anim>
                                    <p:anim calcmode="lin" valueType="num">
                                      <p:cBhvr additive="base">
                                        <p:cTn id="12" dur="125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85A61A-2136-6B90-60AF-B8D56610D25E}"/>
              </a:ext>
            </a:extLst>
          </p:cNvPr>
          <p:cNvSpPr txBox="1"/>
          <p:nvPr/>
        </p:nvSpPr>
        <p:spPr>
          <a:xfrm>
            <a:off x="511139" y="590848"/>
            <a:ext cx="6097712" cy="731547"/>
          </a:xfrm>
          <a:prstGeom prst="rect">
            <a:avLst/>
          </a:prstGeom>
          <a:noFill/>
        </p:spPr>
        <p:txBody>
          <a:bodyPr wrap="square">
            <a:spAutoFit/>
          </a:bodyPr>
          <a:lstStyle/>
          <a:p>
            <a:pPr>
              <a:lnSpc>
                <a:spcPct val="107000"/>
              </a:lnSpc>
              <a:spcAft>
                <a:spcPts val="800"/>
              </a:spcAft>
            </a:pPr>
            <a:r>
              <a:rPr lang="en-IN" sz="4000" b="1" kern="100" dirty="0">
                <a:solidFill>
                  <a:schemeClr val="accent2"/>
                </a:solidFill>
                <a:latin typeface="Bell MT" panose="02020503060305020303" pitchFamily="18" charset="0"/>
                <a:ea typeface="Calibri" panose="020F0502020204030204" pitchFamily="34" charset="0"/>
                <a:cs typeface="Times New Roman" panose="02020603050405020304" pitchFamily="18" charset="0"/>
              </a:rPr>
              <a:t>CONCLUSION :</a:t>
            </a:r>
            <a:endParaRPr lang="en-IN" sz="4000" b="1" kern="100" dirty="0">
              <a:solidFill>
                <a:schemeClr val="accent2"/>
              </a:solidFill>
              <a:effectLst/>
              <a:latin typeface="Bell MT" panose="02020503060305020303"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900F74DB-FBDA-4787-FC52-3D3412B5D370}"/>
              </a:ext>
            </a:extLst>
          </p:cNvPr>
          <p:cNvSpPr txBox="1"/>
          <p:nvPr/>
        </p:nvSpPr>
        <p:spPr>
          <a:xfrm>
            <a:off x="511139" y="1517603"/>
            <a:ext cx="11037013" cy="2389500"/>
          </a:xfrm>
          <a:prstGeom prst="rect">
            <a:avLst/>
          </a:prstGeom>
          <a:noFill/>
        </p:spPr>
        <p:txBody>
          <a:bodyPr wrap="square">
            <a:spAutoFit/>
          </a:bodyPr>
          <a:lstStyle/>
          <a:p>
            <a:pPr>
              <a:lnSpc>
                <a:spcPct val="107000"/>
              </a:lnSpc>
              <a:spcAft>
                <a:spcPts val="800"/>
              </a:spcAft>
            </a:pPr>
            <a:r>
              <a:rPr lang="en-IN" sz="2000" kern="100" dirty="0">
                <a:effectLst/>
                <a:latin typeface="Bell MT" panose="02020503060305020303" pitchFamily="18" charset="0"/>
                <a:ea typeface="Calibri" panose="020F0502020204030204" pitchFamily="34" charset="0"/>
                <a:cs typeface="Times New Roman" panose="02020603050405020304" pitchFamily="18" charset="0"/>
              </a:rPr>
              <a:t>The Smart Energy Conservation Meter IoT project presents a comprehensive solution for efficient energy management and conservation. By leveraging IoT technology and integrating hardware components such as the PZEM-004T module, CT sensor, and ESP8266 microcontroller, the system enables real-time monitoring, analysis, and control of energy usage. The development of a user-friendly web interface enhances accessibility and usability, empowering users to make informed decisions to reduce wastage and promote sustainability. Through this project, we have demonstrated the potential of IoT in addressing the challenges of energy management and contributing to a more sustainable future.</a:t>
            </a:r>
          </a:p>
        </p:txBody>
      </p:sp>
    </p:spTree>
    <p:extLst>
      <p:ext uri="{BB962C8B-B14F-4D97-AF65-F5344CB8AC3E}">
        <p14:creationId xmlns:p14="http://schemas.microsoft.com/office/powerpoint/2010/main" val="27634439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435">
                                          <p:stCondLst>
                                            <p:cond delay="0"/>
                                          </p:stCondLst>
                                        </p:cTn>
                                        <p:tgtEl>
                                          <p:spTgt spid="3"/>
                                        </p:tgtEl>
                                      </p:cBhvr>
                                    </p:animEffect>
                                    <p:anim calcmode="lin" valueType="num">
                                      <p:cBhvr>
                                        <p:cTn id="8" dur="1367"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3"/>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3"/>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3"/>
                                        </p:tgtEl>
                                        <p:attrNameLst>
                                          <p:attrName>ppt_y</p:attrName>
                                        </p:attrNameLst>
                                      </p:cBhvr>
                                      <p:tavLst>
                                        <p:tav tm="0" fmla="#ppt_y-sin(pi*$)/81">
                                          <p:val>
                                            <p:fltVal val="0"/>
                                          </p:val>
                                        </p:tav>
                                        <p:tav tm="100000">
                                          <p:val>
                                            <p:fltVal val="1"/>
                                          </p:val>
                                        </p:tav>
                                      </p:tavLst>
                                    </p:anim>
                                    <p:animScale>
                                      <p:cBhvr>
                                        <p:cTn id="13" dur="20">
                                          <p:stCondLst>
                                            <p:cond delay="487"/>
                                          </p:stCondLst>
                                        </p:cTn>
                                        <p:tgtEl>
                                          <p:spTgt spid="3"/>
                                        </p:tgtEl>
                                      </p:cBhvr>
                                      <p:to x="100000" y="60000"/>
                                    </p:animScale>
                                    <p:animScale>
                                      <p:cBhvr>
                                        <p:cTn id="14" dur="124" decel="50000">
                                          <p:stCondLst>
                                            <p:cond delay="507"/>
                                          </p:stCondLst>
                                        </p:cTn>
                                        <p:tgtEl>
                                          <p:spTgt spid="3"/>
                                        </p:tgtEl>
                                      </p:cBhvr>
                                      <p:to x="100000" y="100000"/>
                                    </p:animScale>
                                    <p:animScale>
                                      <p:cBhvr>
                                        <p:cTn id="15" dur="20">
                                          <p:stCondLst>
                                            <p:cond delay="984"/>
                                          </p:stCondLst>
                                        </p:cTn>
                                        <p:tgtEl>
                                          <p:spTgt spid="3"/>
                                        </p:tgtEl>
                                      </p:cBhvr>
                                      <p:to x="100000" y="80000"/>
                                    </p:animScale>
                                    <p:animScale>
                                      <p:cBhvr>
                                        <p:cTn id="16" dur="124" decel="50000">
                                          <p:stCondLst>
                                            <p:cond delay="1004"/>
                                          </p:stCondLst>
                                        </p:cTn>
                                        <p:tgtEl>
                                          <p:spTgt spid="3"/>
                                        </p:tgtEl>
                                      </p:cBhvr>
                                      <p:to x="100000" y="100000"/>
                                    </p:animScale>
                                    <p:animScale>
                                      <p:cBhvr>
                                        <p:cTn id="17" dur="20">
                                          <p:stCondLst>
                                            <p:cond delay="1231"/>
                                          </p:stCondLst>
                                        </p:cTn>
                                        <p:tgtEl>
                                          <p:spTgt spid="3"/>
                                        </p:tgtEl>
                                      </p:cBhvr>
                                      <p:to x="100000" y="90000"/>
                                    </p:animScale>
                                    <p:animScale>
                                      <p:cBhvr>
                                        <p:cTn id="18" dur="124" decel="50000">
                                          <p:stCondLst>
                                            <p:cond delay="1251"/>
                                          </p:stCondLst>
                                        </p:cTn>
                                        <p:tgtEl>
                                          <p:spTgt spid="3"/>
                                        </p:tgtEl>
                                      </p:cBhvr>
                                      <p:to x="100000" y="100000"/>
                                    </p:animScale>
                                    <p:animScale>
                                      <p:cBhvr>
                                        <p:cTn id="19" dur="20">
                                          <p:stCondLst>
                                            <p:cond delay="1356"/>
                                          </p:stCondLst>
                                        </p:cTn>
                                        <p:tgtEl>
                                          <p:spTgt spid="3"/>
                                        </p:tgtEl>
                                      </p:cBhvr>
                                      <p:to x="100000" y="95000"/>
                                    </p:animScale>
                                    <p:animScale>
                                      <p:cBhvr>
                                        <p:cTn id="20" dur="124" decel="50000">
                                          <p:stCondLst>
                                            <p:cond delay="1376"/>
                                          </p:stCondLst>
                                        </p:cTn>
                                        <p:tgtEl>
                                          <p:spTgt spid="3"/>
                                        </p:tgtEl>
                                      </p:cBhvr>
                                      <p:to x="100000" y="100000"/>
                                    </p:animScale>
                                  </p:childTnLst>
                                </p:cTn>
                              </p:par>
                              <p:par>
                                <p:cTn id="21" presetID="42"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A1CB1-F6D7-35B3-58E0-41B40CE80A0A}"/>
              </a:ext>
            </a:extLst>
          </p:cNvPr>
          <p:cNvSpPr txBox="1"/>
          <p:nvPr/>
        </p:nvSpPr>
        <p:spPr>
          <a:xfrm>
            <a:off x="387849" y="220978"/>
            <a:ext cx="7780106" cy="731547"/>
          </a:xfrm>
          <a:prstGeom prst="rect">
            <a:avLst/>
          </a:prstGeom>
          <a:noFill/>
        </p:spPr>
        <p:txBody>
          <a:bodyPr wrap="square">
            <a:spAutoFit/>
          </a:bodyPr>
          <a:lstStyle/>
          <a:p>
            <a:pPr>
              <a:lnSpc>
                <a:spcPct val="107000"/>
              </a:lnSpc>
              <a:spcAft>
                <a:spcPts val="800"/>
              </a:spcAft>
            </a:pPr>
            <a:r>
              <a:rPr lang="en-IN" sz="4000" b="1" kern="100" dirty="0">
                <a:solidFill>
                  <a:schemeClr val="accent2"/>
                </a:solidFill>
                <a:latin typeface="Bell MT" panose="02020503060305020303" pitchFamily="18" charset="0"/>
                <a:ea typeface="Calibri" panose="020F0502020204030204" pitchFamily="34" charset="0"/>
                <a:cs typeface="Times New Roman" panose="02020603050405020304" pitchFamily="18" charset="0"/>
              </a:rPr>
              <a:t>FURTHER DEVLOPMENT:</a:t>
            </a:r>
            <a:endParaRPr lang="en-IN" sz="4000" b="1" kern="100" dirty="0">
              <a:solidFill>
                <a:schemeClr val="accent2"/>
              </a:solidFill>
              <a:effectLst/>
              <a:latin typeface="Bell MT" panose="02020503060305020303"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18DB358A-6DAA-0B64-7256-98D39CDC150D}"/>
              </a:ext>
            </a:extLst>
          </p:cNvPr>
          <p:cNvSpPr txBox="1"/>
          <p:nvPr/>
        </p:nvSpPr>
        <p:spPr>
          <a:xfrm>
            <a:off x="315930" y="966039"/>
            <a:ext cx="10687692" cy="1015663"/>
          </a:xfrm>
          <a:prstGeom prst="rect">
            <a:avLst/>
          </a:prstGeom>
          <a:noFill/>
        </p:spPr>
        <p:txBody>
          <a:bodyPr wrap="square">
            <a:spAutoFit/>
          </a:bodyPr>
          <a:lstStyle/>
          <a:p>
            <a:pPr marL="342900" indent="-342900">
              <a:buFont typeface="Arial" panose="020B0604020202020204" pitchFamily="34" charset="0"/>
              <a:buChar char="•"/>
            </a:pPr>
            <a:r>
              <a:rPr lang="en-IN" sz="2000" kern="100" dirty="0">
                <a:latin typeface="Bell MT" panose="02020503060305020303" pitchFamily="18" charset="0"/>
                <a:ea typeface="Calibri" panose="020F0502020204030204" pitchFamily="34" charset="0"/>
                <a:cs typeface="Times New Roman" panose="02020603050405020304" pitchFamily="18" charset="0"/>
              </a:rPr>
              <a:t>Developing an user-friendly dashboard for the user the to monitor the power consumption pattern.</a:t>
            </a:r>
          </a:p>
          <a:p>
            <a:pPr marL="342900" indent="-342900">
              <a:buFont typeface="Arial" panose="020B0604020202020204" pitchFamily="34" charset="0"/>
              <a:buChar char="•"/>
            </a:pPr>
            <a:r>
              <a:rPr lang="en-IN" sz="2000" kern="100" dirty="0">
                <a:latin typeface="Bell MT" panose="02020503060305020303" pitchFamily="18" charset="0"/>
                <a:ea typeface="Calibri" panose="020F0502020204030204" pitchFamily="34" charset="0"/>
                <a:cs typeface="Times New Roman" panose="02020603050405020304" pitchFamily="18" charset="0"/>
              </a:rPr>
              <a:t>To obtain historic data of the device. </a:t>
            </a:r>
            <a:endParaRPr lang="en-IN" sz="2000" dirty="0"/>
          </a:p>
        </p:txBody>
      </p:sp>
    </p:spTree>
    <p:extLst>
      <p:ext uri="{BB962C8B-B14F-4D97-AF65-F5344CB8AC3E}">
        <p14:creationId xmlns:p14="http://schemas.microsoft.com/office/powerpoint/2010/main" val="9359523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9E7819-B490-C775-F92C-552F8239BFC4}"/>
              </a:ext>
            </a:extLst>
          </p:cNvPr>
          <p:cNvSpPr txBox="1"/>
          <p:nvPr/>
        </p:nvSpPr>
        <p:spPr>
          <a:xfrm>
            <a:off x="246580" y="1309236"/>
            <a:ext cx="11301572" cy="3787832"/>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IN" sz="2000" b="1" kern="100" dirty="0">
                <a:effectLst/>
                <a:latin typeface="Bell MT" panose="02020503060305020303" pitchFamily="18" charset="0"/>
                <a:ea typeface="Calibri" panose="020F0502020204030204" pitchFamily="34" charset="0"/>
                <a:cs typeface="Times New Roman" panose="02020603050405020304" pitchFamily="18" charset="0"/>
              </a:rPr>
              <a:t>Enhanced Analytics</a:t>
            </a:r>
            <a:r>
              <a:rPr lang="en-IN" sz="2000" kern="100" dirty="0">
                <a:effectLst/>
                <a:latin typeface="Bell MT" panose="02020503060305020303" pitchFamily="18" charset="0"/>
                <a:ea typeface="Calibri" panose="020F0502020204030204" pitchFamily="34" charset="0"/>
                <a:cs typeface="Times New Roman" panose="02020603050405020304" pitchFamily="18" charset="0"/>
              </a:rPr>
              <a:t>: Develop advanced analytics algorithms to provide deeper insights into energy consumption patterns and trends, enabling more proactive conservation measures.</a:t>
            </a:r>
          </a:p>
          <a:p>
            <a:pPr marL="285750" indent="-285750">
              <a:lnSpc>
                <a:spcPct val="107000"/>
              </a:lnSpc>
              <a:spcAft>
                <a:spcPts val="800"/>
              </a:spcAft>
              <a:buFont typeface="Arial" panose="020B0604020202020204" pitchFamily="34" charset="0"/>
              <a:buChar char="•"/>
            </a:pPr>
            <a:r>
              <a:rPr lang="en-IN" sz="2000" b="1" kern="100" dirty="0">
                <a:effectLst/>
                <a:latin typeface="Bell MT" panose="02020503060305020303" pitchFamily="18" charset="0"/>
                <a:ea typeface="Calibri" panose="020F0502020204030204" pitchFamily="34" charset="0"/>
                <a:cs typeface="Times New Roman" panose="02020603050405020304" pitchFamily="18" charset="0"/>
              </a:rPr>
              <a:t>Integration with Smart Grids</a:t>
            </a:r>
            <a:r>
              <a:rPr lang="en-IN" sz="2000" kern="100" dirty="0">
                <a:effectLst/>
                <a:latin typeface="Bell MT" panose="02020503060305020303" pitchFamily="18" charset="0"/>
                <a:ea typeface="Calibri" panose="020F0502020204030204" pitchFamily="34" charset="0"/>
                <a:cs typeface="Times New Roman" panose="02020603050405020304" pitchFamily="18" charset="0"/>
              </a:rPr>
              <a:t>: Explore integration opportunities with smart grid technologies for better coordination of energy distribution and optimization of renewable energy integration.</a:t>
            </a:r>
          </a:p>
          <a:p>
            <a:pPr marL="285750" indent="-285750">
              <a:lnSpc>
                <a:spcPct val="107000"/>
              </a:lnSpc>
              <a:spcAft>
                <a:spcPts val="800"/>
              </a:spcAft>
              <a:buFont typeface="Arial" panose="020B0604020202020204" pitchFamily="34" charset="0"/>
              <a:buChar char="•"/>
            </a:pPr>
            <a:r>
              <a:rPr lang="en-IN" sz="2000" b="1" kern="100" dirty="0">
                <a:effectLst/>
                <a:latin typeface="Bell MT" panose="02020503060305020303" pitchFamily="18" charset="0"/>
                <a:ea typeface="Calibri" panose="020F0502020204030204" pitchFamily="34" charset="0"/>
                <a:cs typeface="Times New Roman" panose="02020603050405020304" pitchFamily="18" charset="0"/>
              </a:rPr>
              <a:t>Machine Learning Applications</a:t>
            </a:r>
            <a:r>
              <a:rPr lang="en-IN" sz="2000" kern="100" dirty="0">
                <a:effectLst/>
                <a:latin typeface="Bell MT" panose="02020503060305020303" pitchFamily="18" charset="0"/>
                <a:ea typeface="Calibri" panose="020F0502020204030204" pitchFamily="34" charset="0"/>
                <a:cs typeface="Times New Roman" panose="02020603050405020304" pitchFamily="18" charset="0"/>
              </a:rPr>
              <a:t>: Incorporate machine learning techniques to predict energy demand, optimize energy usage, and personalize recommendations based on user </a:t>
            </a:r>
            <a:r>
              <a:rPr lang="en-IN" sz="2000" kern="100" dirty="0" err="1">
                <a:effectLst/>
                <a:latin typeface="Bell MT" panose="02020503060305020303" pitchFamily="18" charset="0"/>
                <a:ea typeface="Calibri" panose="020F0502020204030204" pitchFamily="34" charset="0"/>
                <a:cs typeface="Times New Roman" panose="02020603050405020304" pitchFamily="18" charset="0"/>
              </a:rPr>
              <a:t>behavior</a:t>
            </a:r>
            <a:r>
              <a:rPr lang="en-IN" sz="2000" kern="100" dirty="0">
                <a:effectLst/>
                <a:latin typeface="Bell MT" panose="02020503060305020303" pitchFamily="18" charset="0"/>
                <a:ea typeface="Calibri" panose="020F0502020204030204" pitchFamily="34" charset="0"/>
                <a:cs typeface="Times New Roman" panose="02020603050405020304" pitchFamily="18" charset="0"/>
              </a:rPr>
              <a:t> and preferences.</a:t>
            </a:r>
          </a:p>
          <a:p>
            <a:pPr marL="285750" indent="-285750">
              <a:lnSpc>
                <a:spcPct val="107000"/>
              </a:lnSpc>
              <a:spcAft>
                <a:spcPts val="800"/>
              </a:spcAft>
              <a:buFont typeface="Arial" panose="020B0604020202020204" pitchFamily="34" charset="0"/>
              <a:buChar char="•"/>
            </a:pPr>
            <a:r>
              <a:rPr lang="en-IN" sz="2000" b="1" kern="100" dirty="0">
                <a:effectLst/>
                <a:latin typeface="Bell MT" panose="02020503060305020303" pitchFamily="18" charset="0"/>
                <a:ea typeface="Calibri" panose="020F0502020204030204" pitchFamily="34" charset="0"/>
                <a:cs typeface="Times New Roman" panose="02020603050405020304" pitchFamily="18" charset="0"/>
              </a:rPr>
              <a:t>Sensor Fusion:</a:t>
            </a:r>
            <a:r>
              <a:rPr lang="en-IN" sz="2000" kern="100" dirty="0">
                <a:effectLst/>
                <a:latin typeface="Bell MT" panose="02020503060305020303" pitchFamily="18" charset="0"/>
                <a:ea typeface="Calibri" panose="020F0502020204030204" pitchFamily="34" charset="0"/>
                <a:cs typeface="Times New Roman" panose="02020603050405020304" pitchFamily="18" charset="0"/>
              </a:rPr>
              <a:t> Investigate the fusion of data from multiple sensors, such as temperature and humidity sensors, to provide a more holistic view of energy usage and environmental conditions.</a:t>
            </a:r>
          </a:p>
          <a:p>
            <a:pPr marL="285750" indent="-285750">
              <a:lnSpc>
                <a:spcPct val="107000"/>
              </a:lnSpc>
              <a:spcAft>
                <a:spcPts val="800"/>
              </a:spcAft>
              <a:buFont typeface="Arial" panose="020B0604020202020204" pitchFamily="34" charset="0"/>
              <a:buChar char="•"/>
            </a:pPr>
            <a:r>
              <a:rPr lang="en-IN" sz="2000" b="1" kern="100" dirty="0">
                <a:effectLst/>
                <a:latin typeface="Bell MT" panose="02020503060305020303" pitchFamily="18" charset="0"/>
                <a:ea typeface="Calibri" panose="020F0502020204030204" pitchFamily="34" charset="0"/>
                <a:cs typeface="Times New Roman" panose="02020603050405020304" pitchFamily="18" charset="0"/>
              </a:rPr>
              <a:t>Energy Trading Platforms:</a:t>
            </a:r>
            <a:r>
              <a:rPr lang="en-IN" sz="2000" kern="100" dirty="0">
                <a:effectLst/>
                <a:latin typeface="Bell MT" panose="02020503060305020303" pitchFamily="18" charset="0"/>
                <a:ea typeface="Calibri" panose="020F0502020204030204" pitchFamily="34" charset="0"/>
                <a:cs typeface="Times New Roman" panose="02020603050405020304" pitchFamily="18" charset="0"/>
              </a:rPr>
              <a:t> Explore the development of energy trading platforms based on blockchain technology, enabling peer-to-peer energy transactions and incentivizing renewable energy production.</a:t>
            </a:r>
          </a:p>
        </p:txBody>
      </p:sp>
      <p:sp>
        <p:nvSpPr>
          <p:cNvPr id="5" name="TextBox 4">
            <a:extLst>
              <a:ext uri="{FF2B5EF4-FFF2-40B4-BE49-F238E27FC236}">
                <a16:creationId xmlns:a16="http://schemas.microsoft.com/office/drawing/2014/main" id="{01AD0921-DA89-BA05-0AC8-C568744B5A7C}"/>
              </a:ext>
            </a:extLst>
          </p:cNvPr>
          <p:cNvSpPr txBox="1"/>
          <p:nvPr/>
        </p:nvSpPr>
        <p:spPr>
          <a:xfrm>
            <a:off x="246580" y="426461"/>
            <a:ext cx="6097712" cy="731547"/>
          </a:xfrm>
          <a:prstGeom prst="rect">
            <a:avLst/>
          </a:prstGeom>
          <a:noFill/>
        </p:spPr>
        <p:txBody>
          <a:bodyPr wrap="square">
            <a:spAutoFit/>
          </a:bodyPr>
          <a:lstStyle/>
          <a:p>
            <a:pPr>
              <a:lnSpc>
                <a:spcPct val="107000"/>
              </a:lnSpc>
              <a:spcAft>
                <a:spcPts val="800"/>
              </a:spcAft>
            </a:pPr>
            <a:r>
              <a:rPr lang="en-IN" sz="4000" b="1" kern="100" dirty="0">
                <a:solidFill>
                  <a:schemeClr val="accent2"/>
                </a:solidFill>
                <a:latin typeface="Bell MT" panose="02020503060305020303" pitchFamily="18" charset="0"/>
                <a:ea typeface="Calibri" panose="020F0502020204030204" pitchFamily="34" charset="0"/>
                <a:cs typeface="Times New Roman" panose="02020603050405020304" pitchFamily="18" charset="0"/>
              </a:rPr>
              <a:t>FUTURE WORK :</a:t>
            </a:r>
            <a:endParaRPr lang="en-IN" sz="4000" b="1" kern="100" dirty="0">
              <a:solidFill>
                <a:schemeClr val="accent2"/>
              </a:solidFill>
              <a:effectLst/>
              <a:latin typeface="Bell MT" panose="020205030603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10423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435">
                                          <p:stCondLst>
                                            <p:cond delay="0"/>
                                          </p:stCondLst>
                                        </p:cTn>
                                        <p:tgtEl>
                                          <p:spTgt spid="5"/>
                                        </p:tgtEl>
                                      </p:cBhvr>
                                    </p:animEffect>
                                    <p:anim calcmode="lin" valueType="num">
                                      <p:cBhvr>
                                        <p:cTn id="8" dur="1367"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5"/>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5"/>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5"/>
                                        </p:tgtEl>
                                        <p:attrNameLst>
                                          <p:attrName>ppt_y</p:attrName>
                                        </p:attrNameLst>
                                      </p:cBhvr>
                                      <p:tavLst>
                                        <p:tav tm="0" fmla="#ppt_y-sin(pi*$)/81">
                                          <p:val>
                                            <p:fltVal val="0"/>
                                          </p:val>
                                        </p:tav>
                                        <p:tav tm="100000">
                                          <p:val>
                                            <p:fltVal val="1"/>
                                          </p:val>
                                        </p:tav>
                                      </p:tavLst>
                                    </p:anim>
                                    <p:animScale>
                                      <p:cBhvr>
                                        <p:cTn id="13" dur="20">
                                          <p:stCondLst>
                                            <p:cond delay="487"/>
                                          </p:stCondLst>
                                        </p:cTn>
                                        <p:tgtEl>
                                          <p:spTgt spid="5"/>
                                        </p:tgtEl>
                                      </p:cBhvr>
                                      <p:to x="100000" y="60000"/>
                                    </p:animScale>
                                    <p:animScale>
                                      <p:cBhvr>
                                        <p:cTn id="14" dur="124" decel="50000">
                                          <p:stCondLst>
                                            <p:cond delay="507"/>
                                          </p:stCondLst>
                                        </p:cTn>
                                        <p:tgtEl>
                                          <p:spTgt spid="5"/>
                                        </p:tgtEl>
                                      </p:cBhvr>
                                      <p:to x="100000" y="100000"/>
                                    </p:animScale>
                                    <p:animScale>
                                      <p:cBhvr>
                                        <p:cTn id="15" dur="20">
                                          <p:stCondLst>
                                            <p:cond delay="984"/>
                                          </p:stCondLst>
                                        </p:cTn>
                                        <p:tgtEl>
                                          <p:spTgt spid="5"/>
                                        </p:tgtEl>
                                      </p:cBhvr>
                                      <p:to x="100000" y="80000"/>
                                    </p:animScale>
                                    <p:animScale>
                                      <p:cBhvr>
                                        <p:cTn id="16" dur="124" decel="50000">
                                          <p:stCondLst>
                                            <p:cond delay="1004"/>
                                          </p:stCondLst>
                                        </p:cTn>
                                        <p:tgtEl>
                                          <p:spTgt spid="5"/>
                                        </p:tgtEl>
                                      </p:cBhvr>
                                      <p:to x="100000" y="100000"/>
                                    </p:animScale>
                                    <p:animScale>
                                      <p:cBhvr>
                                        <p:cTn id="17" dur="20">
                                          <p:stCondLst>
                                            <p:cond delay="1231"/>
                                          </p:stCondLst>
                                        </p:cTn>
                                        <p:tgtEl>
                                          <p:spTgt spid="5"/>
                                        </p:tgtEl>
                                      </p:cBhvr>
                                      <p:to x="100000" y="90000"/>
                                    </p:animScale>
                                    <p:animScale>
                                      <p:cBhvr>
                                        <p:cTn id="18" dur="124" decel="50000">
                                          <p:stCondLst>
                                            <p:cond delay="1251"/>
                                          </p:stCondLst>
                                        </p:cTn>
                                        <p:tgtEl>
                                          <p:spTgt spid="5"/>
                                        </p:tgtEl>
                                      </p:cBhvr>
                                      <p:to x="100000" y="100000"/>
                                    </p:animScale>
                                    <p:animScale>
                                      <p:cBhvr>
                                        <p:cTn id="19" dur="20">
                                          <p:stCondLst>
                                            <p:cond delay="1356"/>
                                          </p:stCondLst>
                                        </p:cTn>
                                        <p:tgtEl>
                                          <p:spTgt spid="5"/>
                                        </p:tgtEl>
                                      </p:cBhvr>
                                      <p:to x="100000" y="95000"/>
                                    </p:animScale>
                                    <p:animScale>
                                      <p:cBhvr>
                                        <p:cTn id="20" dur="124" decel="50000">
                                          <p:stCondLst>
                                            <p:cond delay="1376"/>
                                          </p:stCondLst>
                                        </p:cTn>
                                        <p:tgtEl>
                                          <p:spTgt spid="5"/>
                                        </p:tgtEl>
                                      </p:cBhvr>
                                      <p:to x="100000" y="100000"/>
                                    </p:animScale>
                                  </p:childTnLst>
                                </p:cTn>
                              </p:par>
                              <p:par>
                                <p:cTn id="21" presetID="42"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1000"/>
                                        <p:tgtEl>
                                          <p:spTgt spid="3"/>
                                        </p:tgtEl>
                                      </p:cBhvr>
                                    </p:animEffect>
                                    <p:anim calcmode="lin" valueType="num">
                                      <p:cBhvr>
                                        <p:cTn id="24" dur="1000" fill="hold"/>
                                        <p:tgtEl>
                                          <p:spTgt spid="3"/>
                                        </p:tgtEl>
                                        <p:attrNameLst>
                                          <p:attrName>ppt_x</p:attrName>
                                        </p:attrNameLst>
                                      </p:cBhvr>
                                      <p:tavLst>
                                        <p:tav tm="0">
                                          <p:val>
                                            <p:strVal val="#ppt_x"/>
                                          </p:val>
                                        </p:tav>
                                        <p:tav tm="100000">
                                          <p:val>
                                            <p:strVal val="#ppt_x"/>
                                          </p:val>
                                        </p:tav>
                                      </p:tavLst>
                                    </p:anim>
                                    <p:anim calcmode="lin" valueType="num">
                                      <p:cBhvr>
                                        <p:cTn id="2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498C75-63F9-BBAD-DB2E-C91BC340EA67}"/>
              </a:ext>
            </a:extLst>
          </p:cNvPr>
          <p:cNvSpPr txBox="1"/>
          <p:nvPr/>
        </p:nvSpPr>
        <p:spPr>
          <a:xfrm>
            <a:off x="164386" y="1310706"/>
            <a:ext cx="11589249" cy="3787832"/>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IN" sz="2000" kern="100" dirty="0">
                <a:effectLst/>
                <a:latin typeface="Bell MT" panose="02020503060305020303" pitchFamily="18" charset="0"/>
                <a:ea typeface="Calibri" panose="020F0502020204030204" pitchFamily="34" charset="0"/>
                <a:cs typeface="Times New Roman" panose="02020603050405020304" pitchFamily="18" charset="0"/>
              </a:rPr>
              <a:t> Kaur, H., Sharma, M., &amp; Kumar, N. (2020). IoT-based energy management system: A review. Sustainable Energy Technologies and Assessments, 40, 100762.</a:t>
            </a:r>
          </a:p>
          <a:p>
            <a:pPr marL="285750" indent="-285750">
              <a:lnSpc>
                <a:spcPct val="107000"/>
              </a:lnSpc>
              <a:spcAft>
                <a:spcPts val="800"/>
              </a:spcAft>
              <a:buFont typeface="Arial" panose="020B0604020202020204" pitchFamily="34" charset="0"/>
              <a:buChar char="•"/>
            </a:pPr>
            <a:r>
              <a:rPr lang="en-IN" sz="2000" kern="100" dirty="0">
                <a:effectLst/>
                <a:latin typeface="Bell MT" panose="02020503060305020303" pitchFamily="18" charset="0"/>
                <a:ea typeface="Calibri" panose="020F0502020204030204" pitchFamily="34" charset="0"/>
                <a:cs typeface="Times New Roman" panose="02020603050405020304" pitchFamily="18" charset="0"/>
              </a:rPr>
              <a:t>Mahapatra, S., &amp; Mishra, D. (2021). A Review on IoT Based Smart Energy Management System. 2021 International Conference on Intelligent Sustainable Systems (ICISS), 932-936.</a:t>
            </a:r>
          </a:p>
          <a:p>
            <a:pPr marL="285750" indent="-285750">
              <a:lnSpc>
                <a:spcPct val="107000"/>
              </a:lnSpc>
              <a:spcAft>
                <a:spcPts val="800"/>
              </a:spcAft>
              <a:buFont typeface="Arial" panose="020B0604020202020204" pitchFamily="34" charset="0"/>
              <a:buChar char="•"/>
            </a:pPr>
            <a:r>
              <a:rPr lang="en-IN" sz="2000" kern="100" dirty="0">
                <a:effectLst/>
                <a:latin typeface="Bell MT" panose="02020503060305020303" pitchFamily="18" charset="0"/>
                <a:ea typeface="Calibri" panose="020F0502020204030204" pitchFamily="34" charset="0"/>
                <a:cs typeface="Times New Roman" panose="02020603050405020304" pitchFamily="18" charset="0"/>
              </a:rPr>
              <a:t>Pankaj, B., Mittal, A., &amp; Mathur, G. (2019). IoT based smart energy management system using renewable sources. 2019 2nd International Conference on Computing, Communication, and Automation (ICCCA), 1-5.</a:t>
            </a:r>
          </a:p>
          <a:p>
            <a:pPr marL="285750" indent="-285750">
              <a:lnSpc>
                <a:spcPct val="107000"/>
              </a:lnSpc>
              <a:spcAft>
                <a:spcPts val="800"/>
              </a:spcAft>
              <a:buFont typeface="Arial" panose="020B0604020202020204" pitchFamily="34" charset="0"/>
              <a:buChar char="•"/>
            </a:pPr>
            <a:r>
              <a:rPr lang="en-IN" sz="2000" kern="100" dirty="0">
                <a:effectLst/>
                <a:latin typeface="Bell MT" panose="02020503060305020303" pitchFamily="18" charset="0"/>
                <a:ea typeface="Calibri" panose="020F0502020204030204" pitchFamily="34" charset="0"/>
                <a:cs typeface="Times New Roman" panose="02020603050405020304" pitchFamily="18" charset="0"/>
              </a:rPr>
              <a:t>Singh, H., Raut, A., &amp; Saxena, V. (2020). Review on Internet of Things Based Smart Energy Management System. 2020 International Conference on Communication and Electronics Systems (ICCES), 1637-1642.</a:t>
            </a:r>
          </a:p>
          <a:p>
            <a:pPr marL="285750" indent="-285750">
              <a:lnSpc>
                <a:spcPct val="107000"/>
              </a:lnSpc>
              <a:spcAft>
                <a:spcPts val="800"/>
              </a:spcAft>
              <a:buFont typeface="Arial" panose="020B0604020202020204" pitchFamily="34" charset="0"/>
              <a:buChar char="•"/>
            </a:pPr>
            <a:r>
              <a:rPr lang="en-IN" sz="2000" kern="100" dirty="0">
                <a:effectLst/>
                <a:latin typeface="Bell MT" panose="02020503060305020303" pitchFamily="18" charset="0"/>
                <a:ea typeface="Calibri" panose="020F0502020204030204" pitchFamily="34" charset="0"/>
                <a:cs typeface="Times New Roman" panose="02020603050405020304" pitchFamily="18" charset="0"/>
              </a:rPr>
              <a:t>Vishal, V., &amp; Nayyar, A. (2020). Smart energy metering using IoT: A review. 2020 7th International Conference on Signal Processing and Integrated Networks (SPIN), 341-344.</a:t>
            </a:r>
          </a:p>
        </p:txBody>
      </p:sp>
      <p:sp>
        <p:nvSpPr>
          <p:cNvPr id="5" name="TextBox 4">
            <a:extLst>
              <a:ext uri="{FF2B5EF4-FFF2-40B4-BE49-F238E27FC236}">
                <a16:creationId xmlns:a16="http://schemas.microsoft.com/office/drawing/2014/main" id="{675C88EB-9083-85FC-D01F-EF08CC88E208}"/>
              </a:ext>
            </a:extLst>
          </p:cNvPr>
          <p:cNvSpPr txBox="1"/>
          <p:nvPr/>
        </p:nvSpPr>
        <p:spPr>
          <a:xfrm>
            <a:off x="274833" y="375090"/>
            <a:ext cx="6097712" cy="731547"/>
          </a:xfrm>
          <a:prstGeom prst="rect">
            <a:avLst/>
          </a:prstGeom>
          <a:noFill/>
        </p:spPr>
        <p:txBody>
          <a:bodyPr wrap="square">
            <a:spAutoFit/>
          </a:bodyPr>
          <a:lstStyle/>
          <a:p>
            <a:pPr>
              <a:lnSpc>
                <a:spcPct val="107000"/>
              </a:lnSpc>
              <a:spcAft>
                <a:spcPts val="800"/>
              </a:spcAft>
            </a:pPr>
            <a:r>
              <a:rPr lang="en-IN" sz="4000" b="1" kern="100" dirty="0">
                <a:solidFill>
                  <a:schemeClr val="accent2"/>
                </a:solidFill>
                <a:latin typeface="Bell MT" panose="02020503060305020303" pitchFamily="18" charset="0"/>
                <a:ea typeface="Calibri" panose="020F0502020204030204" pitchFamily="34" charset="0"/>
                <a:cs typeface="Times New Roman" panose="02020603050405020304" pitchFamily="18" charset="0"/>
              </a:rPr>
              <a:t>REFRENCES</a:t>
            </a:r>
            <a:r>
              <a:rPr lang="en-IN" sz="4000" b="1" kern="100" dirty="0">
                <a:latin typeface="Bell MT" panose="02020503060305020303" pitchFamily="18" charset="0"/>
                <a:ea typeface="Calibri" panose="020F0502020204030204" pitchFamily="34" charset="0"/>
                <a:cs typeface="Times New Roman" panose="02020603050405020304" pitchFamily="18" charset="0"/>
              </a:rPr>
              <a:t> :</a:t>
            </a:r>
            <a:endParaRPr lang="en-IN" sz="4000" b="1" kern="100" dirty="0">
              <a:effectLst/>
              <a:latin typeface="Bell MT" panose="020205030603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151905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435">
                                          <p:stCondLst>
                                            <p:cond delay="0"/>
                                          </p:stCondLst>
                                        </p:cTn>
                                        <p:tgtEl>
                                          <p:spTgt spid="5"/>
                                        </p:tgtEl>
                                      </p:cBhvr>
                                    </p:animEffect>
                                    <p:anim calcmode="lin" valueType="num">
                                      <p:cBhvr>
                                        <p:cTn id="8" dur="1367"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5"/>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5"/>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5"/>
                                        </p:tgtEl>
                                        <p:attrNameLst>
                                          <p:attrName>ppt_y</p:attrName>
                                        </p:attrNameLst>
                                      </p:cBhvr>
                                      <p:tavLst>
                                        <p:tav tm="0" fmla="#ppt_y-sin(pi*$)/81">
                                          <p:val>
                                            <p:fltVal val="0"/>
                                          </p:val>
                                        </p:tav>
                                        <p:tav tm="100000">
                                          <p:val>
                                            <p:fltVal val="1"/>
                                          </p:val>
                                        </p:tav>
                                      </p:tavLst>
                                    </p:anim>
                                    <p:animScale>
                                      <p:cBhvr>
                                        <p:cTn id="13" dur="20">
                                          <p:stCondLst>
                                            <p:cond delay="487"/>
                                          </p:stCondLst>
                                        </p:cTn>
                                        <p:tgtEl>
                                          <p:spTgt spid="5"/>
                                        </p:tgtEl>
                                      </p:cBhvr>
                                      <p:to x="100000" y="60000"/>
                                    </p:animScale>
                                    <p:animScale>
                                      <p:cBhvr>
                                        <p:cTn id="14" dur="124" decel="50000">
                                          <p:stCondLst>
                                            <p:cond delay="507"/>
                                          </p:stCondLst>
                                        </p:cTn>
                                        <p:tgtEl>
                                          <p:spTgt spid="5"/>
                                        </p:tgtEl>
                                      </p:cBhvr>
                                      <p:to x="100000" y="100000"/>
                                    </p:animScale>
                                    <p:animScale>
                                      <p:cBhvr>
                                        <p:cTn id="15" dur="20">
                                          <p:stCondLst>
                                            <p:cond delay="984"/>
                                          </p:stCondLst>
                                        </p:cTn>
                                        <p:tgtEl>
                                          <p:spTgt spid="5"/>
                                        </p:tgtEl>
                                      </p:cBhvr>
                                      <p:to x="100000" y="80000"/>
                                    </p:animScale>
                                    <p:animScale>
                                      <p:cBhvr>
                                        <p:cTn id="16" dur="124" decel="50000">
                                          <p:stCondLst>
                                            <p:cond delay="1004"/>
                                          </p:stCondLst>
                                        </p:cTn>
                                        <p:tgtEl>
                                          <p:spTgt spid="5"/>
                                        </p:tgtEl>
                                      </p:cBhvr>
                                      <p:to x="100000" y="100000"/>
                                    </p:animScale>
                                    <p:animScale>
                                      <p:cBhvr>
                                        <p:cTn id="17" dur="20">
                                          <p:stCondLst>
                                            <p:cond delay="1231"/>
                                          </p:stCondLst>
                                        </p:cTn>
                                        <p:tgtEl>
                                          <p:spTgt spid="5"/>
                                        </p:tgtEl>
                                      </p:cBhvr>
                                      <p:to x="100000" y="90000"/>
                                    </p:animScale>
                                    <p:animScale>
                                      <p:cBhvr>
                                        <p:cTn id="18" dur="124" decel="50000">
                                          <p:stCondLst>
                                            <p:cond delay="1251"/>
                                          </p:stCondLst>
                                        </p:cTn>
                                        <p:tgtEl>
                                          <p:spTgt spid="5"/>
                                        </p:tgtEl>
                                      </p:cBhvr>
                                      <p:to x="100000" y="100000"/>
                                    </p:animScale>
                                    <p:animScale>
                                      <p:cBhvr>
                                        <p:cTn id="19" dur="20">
                                          <p:stCondLst>
                                            <p:cond delay="1356"/>
                                          </p:stCondLst>
                                        </p:cTn>
                                        <p:tgtEl>
                                          <p:spTgt spid="5"/>
                                        </p:tgtEl>
                                      </p:cBhvr>
                                      <p:to x="100000" y="95000"/>
                                    </p:animScale>
                                    <p:animScale>
                                      <p:cBhvr>
                                        <p:cTn id="20" dur="124" decel="50000">
                                          <p:stCondLst>
                                            <p:cond delay="1376"/>
                                          </p:stCondLst>
                                        </p:cTn>
                                        <p:tgtEl>
                                          <p:spTgt spid="5"/>
                                        </p:tgtEl>
                                      </p:cBhvr>
                                      <p:to x="100000" y="100000"/>
                                    </p:animScale>
                                  </p:childTnLst>
                                </p:cTn>
                              </p:par>
                              <p:par>
                                <p:cTn id="21" presetID="42"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1000"/>
                                        <p:tgtEl>
                                          <p:spTgt spid="3"/>
                                        </p:tgtEl>
                                      </p:cBhvr>
                                    </p:animEffect>
                                    <p:anim calcmode="lin" valueType="num">
                                      <p:cBhvr>
                                        <p:cTn id="24" dur="1000" fill="hold"/>
                                        <p:tgtEl>
                                          <p:spTgt spid="3"/>
                                        </p:tgtEl>
                                        <p:attrNameLst>
                                          <p:attrName>ppt_x</p:attrName>
                                        </p:attrNameLst>
                                      </p:cBhvr>
                                      <p:tavLst>
                                        <p:tav tm="0">
                                          <p:val>
                                            <p:strVal val="#ppt_x"/>
                                          </p:val>
                                        </p:tav>
                                        <p:tav tm="100000">
                                          <p:val>
                                            <p:strVal val="#ppt_x"/>
                                          </p:val>
                                        </p:tav>
                                      </p:tavLst>
                                    </p:anim>
                                    <p:anim calcmode="lin" valueType="num">
                                      <p:cBhvr>
                                        <p:cTn id="2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A7CC18-6E64-AEA8-9AF0-6843C7279821}"/>
              </a:ext>
            </a:extLst>
          </p:cNvPr>
          <p:cNvSpPr txBox="1"/>
          <p:nvPr/>
        </p:nvSpPr>
        <p:spPr>
          <a:xfrm>
            <a:off x="623727" y="1174699"/>
            <a:ext cx="10389742" cy="1726563"/>
          </a:xfrm>
          <a:prstGeom prst="rect">
            <a:avLst/>
          </a:prstGeom>
          <a:noFill/>
        </p:spPr>
        <p:txBody>
          <a:bodyPr wrap="square">
            <a:spAutoFit/>
          </a:bodyPr>
          <a:lstStyle/>
          <a:p>
            <a:pPr>
              <a:lnSpc>
                <a:spcPct val="107000"/>
              </a:lnSpc>
              <a:spcAft>
                <a:spcPts val="800"/>
              </a:spcAft>
            </a:pPr>
            <a:r>
              <a:rPr lang="en-IN" sz="2000" kern="100" dirty="0">
                <a:effectLst/>
                <a:latin typeface="Baskerville Old Face" panose="02020602080505020303" pitchFamily="18" charset="0"/>
                <a:ea typeface="Calibri" panose="020F0502020204030204" pitchFamily="34" charset="0"/>
                <a:cs typeface="Times New Roman" panose="02020603050405020304" pitchFamily="18" charset="0"/>
              </a:rPr>
              <a:t>The Smart Energy Conservation Meter IoT project aims to develop a system that effectively monitors and manages energy consumption in households or industrial settings. This system utilizes components such as the PZEM-004T current voltage </a:t>
            </a:r>
            <a:r>
              <a:rPr lang="en-IN" sz="2000" kern="100" dirty="0" err="1">
                <a:effectLst/>
                <a:latin typeface="Baskerville Old Face" panose="02020602080505020303" pitchFamily="18" charset="0"/>
                <a:ea typeface="Calibri" panose="020F0502020204030204" pitchFamily="34" charset="0"/>
                <a:cs typeface="Times New Roman" panose="02020603050405020304" pitchFamily="18" charset="0"/>
              </a:rPr>
              <a:t>multimeter</a:t>
            </a:r>
            <a:r>
              <a:rPr lang="en-IN" sz="2000" kern="100" dirty="0">
                <a:effectLst/>
                <a:latin typeface="Baskerville Old Face" panose="02020602080505020303" pitchFamily="18" charset="0"/>
                <a:ea typeface="Calibri" panose="020F0502020204030204" pitchFamily="34" charset="0"/>
                <a:cs typeface="Times New Roman" panose="02020603050405020304" pitchFamily="18" charset="0"/>
              </a:rPr>
              <a:t> module, CT sensor, and ESP8266 microcontroller. By integrating these components with IoT technology, users can remotely monitor energy usage, </a:t>
            </a:r>
            <a:r>
              <a:rPr lang="en-IN" sz="2000" kern="100" dirty="0" err="1">
                <a:effectLst/>
                <a:latin typeface="Baskerville Old Face" panose="02020602080505020303" pitchFamily="18" charset="0"/>
                <a:ea typeface="Calibri" panose="020F0502020204030204" pitchFamily="34" charset="0"/>
                <a:cs typeface="Times New Roman" panose="02020603050405020304" pitchFamily="18" charset="0"/>
              </a:rPr>
              <a:t>analyze</a:t>
            </a:r>
            <a:r>
              <a:rPr lang="en-IN" sz="2000" kern="100" dirty="0">
                <a:effectLst/>
                <a:latin typeface="Baskerville Old Face" panose="02020602080505020303" pitchFamily="18" charset="0"/>
                <a:ea typeface="Calibri" panose="020F0502020204030204" pitchFamily="34" charset="0"/>
                <a:cs typeface="Times New Roman" panose="02020603050405020304" pitchFamily="18" charset="0"/>
              </a:rPr>
              <a:t> consumption patterns, and implement conservation measures.</a:t>
            </a:r>
          </a:p>
        </p:txBody>
      </p:sp>
      <p:pic>
        <p:nvPicPr>
          <p:cNvPr id="7" name="Picture 6">
            <a:extLst>
              <a:ext uri="{FF2B5EF4-FFF2-40B4-BE49-F238E27FC236}">
                <a16:creationId xmlns:a16="http://schemas.microsoft.com/office/drawing/2014/main" id="{F669FB6F-1F1F-6FD5-7B37-D4B56F90A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514" y="3368543"/>
            <a:ext cx="7143750" cy="2952750"/>
          </a:xfrm>
          <a:prstGeom prst="rect">
            <a:avLst/>
          </a:prstGeom>
        </p:spPr>
      </p:pic>
      <p:sp>
        <p:nvSpPr>
          <p:cNvPr id="9" name="TextBox 8">
            <a:extLst>
              <a:ext uri="{FF2B5EF4-FFF2-40B4-BE49-F238E27FC236}">
                <a16:creationId xmlns:a16="http://schemas.microsoft.com/office/drawing/2014/main" id="{A69A0448-55F5-CB0A-BBC5-621D9FEC931B}"/>
              </a:ext>
            </a:extLst>
          </p:cNvPr>
          <p:cNvSpPr txBox="1"/>
          <p:nvPr/>
        </p:nvSpPr>
        <p:spPr>
          <a:xfrm>
            <a:off x="551807" y="336338"/>
            <a:ext cx="6097712" cy="731547"/>
          </a:xfrm>
          <a:prstGeom prst="rect">
            <a:avLst/>
          </a:prstGeom>
          <a:noFill/>
        </p:spPr>
        <p:txBody>
          <a:bodyPr wrap="square">
            <a:spAutoFit/>
          </a:bodyPr>
          <a:lstStyle/>
          <a:p>
            <a:pPr>
              <a:lnSpc>
                <a:spcPct val="107000"/>
              </a:lnSpc>
              <a:spcAft>
                <a:spcPts val="800"/>
              </a:spcAft>
            </a:pPr>
            <a:r>
              <a:rPr lang="en-IN" sz="4000" b="1" kern="100" dirty="0">
                <a:solidFill>
                  <a:schemeClr val="accent2"/>
                </a:solidFill>
                <a:latin typeface="Bell MT" panose="02020503060305020303" pitchFamily="18" charset="0"/>
                <a:ea typeface="Calibri" panose="020F0502020204030204" pitchFamily="34" charset="0"/>
                <a:cs typeface="Times New Roman" panose="02020603050405020304" pitchFamily="18" charset="0"/>
              </a:rPr>
              <a:t>ABSTRACT :</a:t>
            </a:r>
            <a:endParaRPr lang="en-IN" sz="4000" b="1" kern="100" dirty="0">
              <a:solidFill>
                <a:schemeClr val="accent2"/>
              </a:solidFill>
              <a:effectLst/>
              <a:latin typeface="Bell MT" panose="020205030603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97104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435">
                                          <p:stCondLst>
                                            <p:cond delay="0"/>
                                          </p:stCondLst>
                                        </p:cTn>
                                        <p:tgtEl>
                                          <p:spTgt spid="9"/>
                                        </p:tgtEl>
                                      </p:cBhvr>
                                    </p:animEffect>
                                    <p:anim calcmode="lin" valueType="num">
                                      <p:cBhvr>
                                        <p:cTn id="8" dur="1367"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9"/>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9"/>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9"/>
                                        </p:tgtEl>
                                        <p:attrNameLst>
                                          <p:attrName>ppt_y</p:attrName>
                                        </p:attrNameLst>
                                      </p:cBhvr>
                                      <p:tavLst>
                                        <p:tav tm="0" fmla="#ppt_y-sin(pi*$)/81">
                                          <p:val>
                                            <p:fltVal val="0"/>
                                          </p:val>
                                        </p:tav>
                                        <p:tav tm="100000">
                                          <p:val>
                                            <p:fltVal val="1"/>
                                          </p:val>
                                        </p:tav>
                                      </p:tavLst>
                                    </p:anim>
                                    <p:animScale>
                                      <p:cBhvr>
                                        <p:cTn id="13" dur="20">
                                          <p:stCondLst>
                                            <p:cond delay="487"/>
                                          </p:stCondLst>
                                        </p:cTn>
                                        <p:tgtEl>
                                          <p:spTgt spid="9"/>
                                        </p:tgtEl>
                                      </p:cBhvr>
                                      <p:to x="100000" y="60000"/>
                                    </p:animScale>
                                    <p:animScale>
                                      <p:cBhvr>
                                        <p:cTn id="14" dur="124" decel="50000">
                                          <p:stCondLst>
                                            <p:cond delay="507"/>
                                          </p:stCondLst>
                                        </p:cTn>
                                        <p:tgtEl>
                                          <p:spTgt spid="9"/>
                                        </p:tgtEl>
                                      </p:cBhvr>
                                      <p:to x="100000" y="100000"/>
                                    </p:animScale>
                                    <p:animScale>
                                      <p:cBhvr>
                                        <p:cTn id="15" dur="20">
                                          <p:stCondLst>
                                            <p:cond delay="984"/>
                                          </p:stCondLst>
                                        </p:cTn>
                                        <p:tgtEl>
                                          <p:spTgt spid="9"/>
                                        </p:tgtEl>
                                      </p:cBhvr>
                                      <p:to x="100000" y="80000"/>
                                    </p:animScale>
                                    <p:animScale>
                                      <p:cBhvr>
                                        <p:cTn id="16" dur="124" decel="50000">
                                          <p:stCondLst>
                                            <p:cond delay="1004"/>
                                          </p:stCondLst>
                                        </p:cTn>
                                        <p:tgtEl>
                                          <p:spTgt spid="9"/>
                                        </p:tgtEl>
                                      </p:cBhvr>
                                      <p:to x="100000" y="100000"/>
                                    </p:animScale>
                                    <p:animScale>
                                      <p:cBhvr>
                                        <p:cTn id="17" dur="20">
                                          <p:stCondLst>
                                            <p:cond delay="1231"/>
                                          </p:stCondLst>
                                        </p:cTn>
                                        <p:tgtEl>
                                          <p:spTgt spid="9"/>
                                        </p:tgtEl>
                                      </p:cBhvr>
                                      <p:to x="100000" y="90000"/>
                                    </p:animScale>
                                    <p:animScale>
                                      <p:cBhvr>
                                        <p:cTn id="18" dur="124" decel="50000">
                                          <p:stCondLst>
                                            <p:cond delay="1251"/>
                                          </p:stCondLst>
                                        </p:cTn>
                                        <p:tgtEl>
                                          <p:spTgt spid="9"/>
                                        </p:tgtEl>
                                      </p:cBhvr>
                                      <p:to x="100000" y="100000"/>
                                    </p:animScale>
                                    <p:animScale>
                                      <p:cBhvr>
                                        <p:cTn id="19" dur="20">
                                          <p:stCondLst>
                                            <p:cond delay="1356"/>
                                          </p:stCondLst>
                                        </p:cTn>
                                        <p:tgtEl>
                                          <p:spTgt spid="9"/>
                                        </p:tgtEl>
                                      </p:cBhvr>
                                      <p:to x="100000" y="95000"/>
                                    </p:animScale>
                                    <p:animScale>
                                      <p:cBhvr>
                                        <p:cTn id="20" dur="124" decel="50000">
                                          <p:stCondLst>
                                            <p:cond delay="1376"/>
                                          </p:stCondLst>
                                        </p:cTn>
                                        <p:tgtEl>
                                          <p:spTgt spid="9"/>
                                        </p:tgtEl>
                                      </p:cBhvr>
                                      <p:to x="100000" y="100000"/>
                                    </p:animScale>
                                  </p:childTnLst>
                                </p:cTn>
                              </p:par>
                              <p:par>
                                <p:cTn id="21" presetID="42"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1000"/>
                                        <p:tgtEl>
                                          <p:spTgt spid="3"/>
                                        </p:tgtEl>
                                      </p:cBhvr>
                                    </p:animEffect>
                                    <p:anim calcmode="lin" valueType="num">
                                      <p:cBhvr>
                                        <p:cTn id="24" dur="1000" fill="hold"/>
                                        <p:tgtEl>
                                          <p:spTgt spid="3"/>
                                        </p:tgtEl>
                                        <p:attrNameLst>
                                          <p:attrName>ppt_x</p:attrName>
                                        </p:attrNameLst>
                                      </p:cBhvr>
                                      <p:tavLst>
                                        <p:tav tm="0">
                                          <p:val>
                                            <p:strVal val="#ppt_x"/>
                                          </p:val>
                                        </p:tav>
                                        <p:tav tm="100000">
                                          <p:val>
                                            <p:strVal val="#ppt_x"/>
                                          </p:val>
                                        </p:tav>
                                      </p:tavLst>
                                    </p:anim>
                                    <p:anim calcmode="lin" valueType="num">
                                      <p:cBhvr>
                                        <p:cTn id="25" dur="1000" fill="hold"/>
                                        <p:tgtEl>
                                          <p:spTgt spid="3"/>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CD4A0F-A78D-B52E-FDF1-92824EBBCE71}"/>
              </a:ext>
            </a:extLst>
          </p:cNvPr>
          <p:cNvSpPr txBox="1"/>
          <p:nvPr/>
        </p:nvSpPr>
        <p:spPr>
          <a:xfrm>
            <a:off x="272690" y="1014833"/>
            <a:ext cx="11627780" cy="1401538"/>
          </a:xfrm>
          <a:prstGeom prst="rect">
            <a:avLst/>
          </a:prstGeom>
          <a:noFill/>
        </p:spPr>
        <p:txBody>
          <a:bodyPr wrap="square">
            <a:spAutoFit/>
          </a:bodyPr>
          <a:lstStyle/>
          <a:p>
            <a:pPr>
              <a:lnSpc>
                <a:spcPct val="107000"/>
              </a:lnSpc>
              <a:spcAft>
                <a:spcPts val="800"/>
              </a:spcAft>
            </a:pPr>
            <a:r>
              <a:rPr lang="en-IN" sz="2000" kern="100" dirty="0">
                <a:effectLst/>
                <a:latin typeface="Bell MT" panose="02020503060305020303" pitchFamily="18" charset="0"/>
                <a:ea typeface="Calibri" panose="020F0502020204030204" pitchFamily="34" charset="0"/>
                <a:cs typeface="Times New Roman" panose="02020603050405020304" pitchFamily="18" charset="0"/>
              </a:rPr>
              <a:t>Energy conservation is becoming increasingly important in today's world due to rising energy costs and environmental concerns. Traditional energy meters lack the capability to provide real-time data and insights into consumption patterns. This project seeks to address these limitations by developing a smart energy metering system that leverages IoT technology for efficient monitoring and conservation of energy.</a:t>
            </a:r>
          </a:p>
        </p:txBody>
      </p:sp>
      <p:sp>
        <p:nvSpPr>
          <p:cNvPr id="5" name="TextBox 4">
            <a:extLst>
              <a:ext uri="{FF2B5EF4-FFF2-40B4-BE49-F238E27FC236}">
                <a16:creationId xmlns:a16="http://schemas.microsoft.com/office/drawing/2014/main" id="{4D277FE3-8531-CA1A-77EF-B3735BB3CB5A}"/>
              </a:ext>
            </a:extLst>
          </p:cNvPr>
          <p:cNvSpPr txBox="1"/>
          <p:nvPr/>
        </p:nvSpPr>
        <p:spPr>
          <a:xfrm>
            <a:off x="272690" y="208111"/>
            <a:ext cx="6097712" cy="731547"/>
          </a:xfrm>
          <a:prstGeom prst="rect">
            <a:avLst/>
          </a:prstGeom>
          <a:noFill/>
          <a:effectLst>
            <a:reflection stA="92000" endPos="65000" dist="50800" dir="5400000" sy="-100000" algn="bl" rotWithShape="0"/>
          </a:effectLst>
        </p:spPr>
        <p:txBody>
          <a:bodyPr wrap="square">
            <a:spAutoFit/>
          </a:bodyPr>
          <a:lstStyle/>
          <a:p>
            <a:pPr>
              <a:lnSpc>
                <a:spcPct val="107000"/>
              </a:lnSpc>
              <a:spcAft>
                <a:spcPts val="800"/>
              </a:spcAft>
            </a:pPr>
            <a:r>
              <a:rPr lang="en-IN" sz="4000" b="1" kern="100" dirty="0">
                <a:solidFill>
                  <a:schemeClr val="accent2"/>
                </a:solidFill>
                <a:latin typeface="Bell MT" panose="02020503060305020303" pitchFamily="18" charset="0"/>
                <a:ea typeface="Calibri" panose="020F0502020204030204" pitchFamily="34" charset="0"/>
                <a:cs typeface="Times New Roman" panose="02020603050405020304" pitchFamily="18" charset="0"/>
              </a:rPr>
              <a:t>INTRODUCTION</a:t>
            </a:r>
            <a:r>
              <a:rPr lang="en-IN" sz="4000" b="1" kern="100" dirty="0">
                <a:latin typeface="Bell MT" panose="02020503060305020303" pitchFamily="18" charset="0"/>
                <a:ea typeface="Calibri" panose="020F0502020204030204" pitchFamily="34" charset="0"/>
                <a:cs typeface="Times New Roman" panose="02020603050405020304" pitchFamily="18" charset="0"/>
              </a:rPr>
              <a:t> :</a:t>
            </a:r>
            <a:endParaRPr lang="en-IN" sz="4000" b="1" kern="100" dirty="0">
              <a:effectLst/>
              <a:latin typeface="Bell MT" panose="02020503060305020303"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4FCADE61-3535-9719-67AB-32872929181D}"/>
              </a:ext>
            </a:extLst>
          </p:cNvPr>
          <p:cNvSpPr txBox="1"/>
          <p:nvPr/>
        </p:nvSpPr>
        <p:spPr>
          <a:xfrm>
            <a:off x="1151560" y="2798140"/>
            <a:ext cx="6097712" cy="379976"/>
          </a:xfrm>
          <a:prstGeom prst="rect">
            <a:avLst/>
          </a:prstGeom>
          <a:noFill/>
        </p:spPr>
        <p:txBody>
          <a:bodyPr wrap="square">
            <a:spAutoFit/>
          </a:bodyPr>
          <a:lstStyle/>
          <a:p>
            <a:pPr>
              <a:lnSpc>
                <a:spcPct val="107000"/>
              </a:lnSpc>
              <a:spcAft>
                <a:spcPts val="800"/>
              </a:spcAft>
            </a:pPr>
            <a:r>
              <a:rPr lang="en-IN" b="1" kern="100" dirty="0">
                <a:solidFill>
                  <a:schemeClr val="accent2"/>
                </a:solidFill>
                <a:latin typeface="Bell MT" panose="02020503060305020303" pitchFamily="18" charset="0"/>
                <a:ea typeface="Calibri" panose="020F0502020204030204" pitchFamily="34" charset="0"/>
                <a:cs typeface="Times New Roman" panose="02020603050405020304" pitchFamily="18" charset="0"/>
              </a:rPr>
              <a:t>OVERVEIW</a:t>
            </a:r>
            <a:endParaRPr lang="en-IN" sz="1800" b="1" kern="100" dirty="0">
              <a:solidFill>
                <a:schemeClr val="accent2"/>
              </a:solidFill>
              <a:effectLst/>
              <a:latin typeface="Bell MT" panose="02020503060305020303"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EAC2A58-E91C-60EB-3A7C-FB363FE85B00}"/>
              </a:ext>
            </a:extLst>
          </p:cNvPr>
          <p:cNvSpPr txBox="1"/>
          <p:nvPr/>
        </p:nvSpPr>
        <p:spPr>
          <a:xfrm>
            <a:off x="272690" y="3167471"/>
            <a:ext cx="3721814" cy="2982740"/>
          </a:xfrm>
          <a:prstGeom prst="rect">
            <a:avLst/>
          </a:prstGeom>
          <a:noFill/>
        </p:spPr>
        <p:txBody>
          <a:bodyPr wrap="square">
            <a:spAutoFit/>
          </a:bodyPr>
          <a:lstStyle/>
          <a:p>
            <a:pPr>
              <a:lnSpc>
                <a:spcPct val="107000"/>
              </a:lnSpc>
              <a:spcAft>
                <a:spcPts val="800"/>
              </a:spcAft>
            </a:pPr>
            <a:r>
              <a:rPr lang="en-IN" sz="1600" b="1" kern="100" dirty="0">
                <a:effectLst/>
                <a:latin typeface="Bell MT" panose="02020503060305020303" pitchFamily="18" charset="0"/>
                <a:ea typeface="Calibri" panose="020F0502020204030204" pitchFamily="34" charset="0"/>
                <a:cs typeface="Times New Roman" panose="02020603050405020304" pitchFamily="18" charset="0"/>
              </a:rPr>
              <a:t>The system consists of hardware components including the PZEM-004T module for measuring voltage and current, CT sensors for accurate current measurement, and the ESP8266 microcontroller for data processing and communication. Additionally, software components such as firmware for the microcontroller and a web-based interface for users to monitor energy usage are integral parts of the system.</a:t>
            </a:r>
          </a:p>
        </p:txBody>
      </p:sp>
      <p:sp>
        <p:nvSpPr>
          <p:cNvPr id="11" name="TextBox 10">
            <a:extLst>
              <a:ext uri="{FF2B5EF4-FFF2-40B4-BE49-F238E27FC236}">
                <a16:creationId xmlns:a16="http://schemas.microsoft.com/office/drawing/2014/main" id="{FF241366-647A-F183-6CD1-A0BC2B2A61FC}"/>
              </a:ext>
            </a:extLst>
          </p:cNvPr>
          <p:cNvSpPr txBox="1"/>
          <p:nvPr/>
        </p:nvSpPr>
        <p:spPr>
          <a:xfrm>
            <a:off x="4140269" y="3185297"/>
            <a:ext cx="4184152" cy="2964914"/>
          </a:xfrm>
          <a:prstGeom prst="rect">
            <a:avLst/>
          </a:prstGeom>
          <a:noFill/>
        </p:spPr>
        <p:txBody>
          <a:bodyPr wrap="square">
            <a:spAutoFit/>
          </a:bodyPr>
          <a:lstStyle/>
          <a:p>
            <a:pPr marL="285750" indent="-285750">
              <a:spcAft>
                <a:spcPts val="800"/>
              </a:spcAft>
              <a:buFont typeface="Arial" panose="020B0604020202020204" pitchFamily="34" charset="0"/>
              <a:buChar char="•"/>
            </a:pPr>
            <a:r>
              <a:rPr lang="en-IN" sz="1600" b="1" kern="100" dirty="0">
                <a:effectLst/>
                <a:latin typeface="Bell MT" panose="02020503060305020303" pitchFamily="18" charset="0"/>
                <a:ea typeface="Calibri" panose="020F0502020204030204" pitchFamily="34" charset="0"/>
                <a:cs typeface="Times New Roman" panose="02020603050405020304" pitchFamily="18" charset="0"/>
              </a:rPr>
              <a:t>Develop a smart energy metering system capable of real-time monitoring.</a:t>
            </a:r>
          </a:p>
          <a:p>
            <a:pPr marL="285750" indent="-285750">
              <a:spcAft>
                <a:spcPts val="800"/>
              </a:spcAft>
              <a:buFont typeface="Arial" panose="020B0604020202020204" pitchFamily="34" charset="0"/>
              <a:buChar char="•"/>
            </a:pPr>
            <a:r>
              <a:rPr lang="en-IN" sz="1600" b="1" kern="100" dirty="0">
                <a:effectLst/>
                <a:latin typeface="Bell MT" panose="02020503060305020303" pitchFamily="18" charset="0"/>
                <a:ea typeface="Calibri" panose="020F0502020204030204" pitchFamily="34" charset="0"/>
                <a:cs typeface="Times New Roman" panose="02020603050405020304" pitchFamily="18" charset="0"/>
              </a:rPr>
              <a:t>Provide users with insights into their energy consumption patterns.</a:t>
            </a:r>
          </a:p>
          <a:p>
            <a:pPr marL="285750" indent="-285750">
              <a:spcAft>
                <a:spcPts val="800"/>
              </a:spcAft>
              <a:buFont typeface="Arial" panose="020B0604020202020204" pitchFamily="34" charset="0"/>
              <a:buChar char="•"/>
            </a:pPr>
            <a:r>
              <a:rPr lang="en-IN" sz="1600" b="1" kern="100" dirty="0">
                <a:effectLst/>
                <a:latin typeface="Bell MT" panose="02020503060305020303" pitchFamily="18" charset="0"/>
                <a:ea typeface="Calibri" panose="020F0502020204030204" pitchFamily="34" charset="0"/>
                <a:cs typeface="Times New Roman" panose="02020603050405020304" pitchFamily="18" charset="0"/>
              </a:rPr>
              <a:t>Enable remote access and control of energy usage.</a:t>
            </a:r>
          </a:p>
          <a:p>
            <a:pPr marL="285750" indent="-285750">
              <a:spcAft>
                <a:spcPts val="800"/>
              </a:spcAft>
              <a:buFont typeface="Arial" panose="020B0604020202020204" pitchFamily="34" charset="0"/>
              <a:buChar char="•"/>
            </a:pPr>
            <a:r>
              <a:rPr lang="en-IN" sz="1600" b="1" kern="100" dirty="0">
                <a:effectLst/>
                <a:latin typeface="Bell MT" panose="02020503060305020303" pitchFamily="18" charset="0"/>
                <a:ea typeface="Calibri" panose="020F0502020204030204" pitchFamily="34" charset="0"/>
                <a:cs typeface="Times New Roman" panose="02020603050405020304" pitchFamily="18" charset="0"/>
              </a:rPr>
              <a:t>Facilitate energy conservation efforts through data-driven analysis.</a:t>
            </a:r>
          </a:p>
          <a:p>
            <a:pPr marL="285750" indent="-285750">
              <a:spcAft>
                <a:spcPts val="800"/>
              </a:spcAft>
              <a:buFont typeface="Arial" panose="020B0604020202020204" pitchFamily="34" charset="0"/>
              <a:buChar char="•"/>
            </a:pPr>
            <a:r>
              <a:rPr lang="en-IN" sz="1600" b="1" kern="100" dirty="0">
                <a:effectLst/>
                <a:latin typeface="Bell MT" panose="02020503060305020303" pitchFamily="18" charset="0"/>
                <a:ea typeface="Calibri" panose="020F0502020204030204" pitchFamily="34" charset="0"/>
                <a:cs typeface="Times New Roman" panose="02020603050405020304" pitchFamily="18" charset="0"/>
              </a:rPr>
              <a:t>Design a user-friendly interface for easy interaction with the system.</a:t>
            </a:r>
          </a:p>
        </p:txBody>
      </p:sp>
      <p:sp>
        <p:nvSpPr>
          <p:cNvPr id="13" name="TextBox 12">
            <a:extLst>
              <a:ext uri="{FF2B5EF4-FFF2-40B4-BE49-F238E27FC236}">
                <a16:creationId xmlns:a16="http://schemas.microsoft.com/office/drawing/2014/main" id="{99DCC74B-30F7-85A4-1FFA-4F61E437EEFE}"/>
              </a:ext>
            </a:extLst>
          </p:cNvPr>
          <p:cNvSpPr txBox="1"/>
          <p:nvPr/>
        </p:nvSpPr>
        <p:spPr>
          <a:xfrm>
            <a:off x="8470186" y="3197679"/>
            <a:ext cx="3721814" cy="2982740"/>
          </a:xfrm>
          <a:prstGeom prst="rect">
            <a:avLst/>
          </a:prstGeom>
          <a:noFill/>
        </p:spPr>
        <p:txBody>
          <a:bodyPr wrap="square">
            <a:spAutoFit/>
          </a:bodyPr>
          <a:lstStyle/>
          <a:p>
            <a:pPr>
              <a:lnSpc>
                <a:spcPct val="107000"/>
              </a:lnSpc>
              <a:spcAft>
                <a:spcPts val="800"/>
              </a:spcAft>
            </a:pPr>
            <a:r>
              <a:rPr lang="en-IN" sz="1600" b="1" kern="100" dirty="0">
                <a:effectLst/>
                <a:latin typeface="Bell MT" panose="02020503060305020303" pitchFamily="18" charset="0"/>
                <a:ea typeface="Calibri" panose="020F0502020204030204" pitchFamily="34" charset="0"/>
                <a:cs typeface="Times New Roman" panose="02020603050405020304" pitchFamily="18" charset="0"/>
              </a:rPr>
              <a:t>The motivation behind this project stems from the need for efficient energy management solutions. By empowering users with real-time data on their energy usage, they can make informed decisions to reduce wastage and promote sustainability. Moreover, remote monitoring capabilities allow for proactive conservation measures, leading to cost savings and environmental benefits.</a:t>
            </a:r>
          </a:p>
        </p:txBody>
      </p:sp>
      <p:sp>
        <p:nvSpPr>
          <p:cNvPr id="15" name="TextBox 14">
            <a:extLst>
              <a:ext uri="{FF2B5EF4-FFF2-40B4-BE49-F238E27FC236}">
                <a16:creationId xmlns:a16="http://schemas.microsoft.com/office/drawing/2014/main" id="{1DC79B86-39D6-38C6-5504-89EA299BE3DE}"/>
              </a:ext>
            </a:extLst>
          </p:cNvPr>
          <p:cNvSpPr txBox="1"/>
          <p:nvPr/>
        </p:nvSpPr>
        <p:spPr>
          <a:xfrm>
            <a:off x="5325008" y="2798140"/>
            <a:ext cx="1660989" cy="369332"/>
          </a:xfrm>
          <a:prstGeom prst="rect">
            <a:avLst/>
          </a:prstGeom>
          <a:noFill/>
        </p:spPr>
        <p:txBody>
          <a:bodyPr wrap="square">
            <a:spAutoFit/>
          </a:bodyPr>
          <a:lstStyle/>
          <a:p>
            <a:r>
              <a:rPr lang="en-IN" b="1" kern="100" dirty="0">
                <a:solidFill>
                  <a:schemeClr val="accent2"/>
                </a:solidFill>
                <a:latin typeface="Bell MT" panose="02020503060305020303" pitchFamily="18" charset="0"/>
                <a:ea typeface="Calibri" panose="020F0502020204030204" pitchFamily="34" charset="0"/>
                <a:cs typeface="Times New Roman" panose="02020603050405020304" pitchFamily="18" charset="0"/>
              </a:rPr>
              <a:t>OBJECTIVE</a:t>
            </a:r>
            <a:r>
              <a:rPr lang="en-IN" b="1" kern="100" dirty="0">
                <a:latin typeface="Bell MT" panose="02020503060305020303" pitchFamily="18" charset="0"/>
                <a:ea typeface="Calibri" panose="020F0502020204030204" pitchFamily="34" charset="0"/>
                <a:cs typeface="Times New Roman" panose="02020603050405020304" pitchFamily="18" charset="0"/>
              </a:rPr>
              <a:t> </a:t>
            </a:r>
            <a:endParaRPr lang="en-IN" dirty="0"/>
          </a:p>
        </p:txBody>
      </p:sp>
      <p:sp>
        <p:nvSpPr>
          <p:cNvPr id="17" name="TextBox 16">
            <a:extLst>
              <a:ext uri="{FF2B5EF4-FFF2-40B4-BE49-F238E27FC236}">
                <a16:creationId xmlns:a16="http://schemas.microsoft.com/office/drawing/2014/main" id="{14AE7B7B-8442-889B-111B-A5E0D2EFFDE3}"/>
              </a:ext>
            </a:extLst>
          </p:cNvPr>
          <p:cNvSpPr txBox="1"/>
          <p:nvPr/>
        </p:nvSpPr>
        <p:spPr>
          <a:xfrm>
            <a:off x="9316091" y="2798140"/>
            <a:ext cx="1821095" cy="369331"/>
          </a:xfrm>
          <a:prstGeom prst="rect">
            <a:avLst/>
          </a:prstGeom>
          <a:noFill/>
        </p:spPr>
        <p:txBody>
          <a:bodyPr wrap="square">
            <a:spAutoFit/>
          </a:bodyPr>
          <a:lstStyle/>
          <a:p>
            <a:r>
              <a:rPr lang="en-IN" b="1" kern="100" dirty="0">
                <a:solidFill>
                  <a:schemeClr val="accent2"/>
                </a:solidFill>
                <a:latin typeface="Bell MT" panose="02020503060305020303" pitchFamily="18" charset="0"/>
                <a:ea typeface="Calibri" panose="020F0502020204030204" pitchFamily="34" charset="0"/>
                <a:cs typeface="Times New Roman" panose="02020603050405020304" pitchFamily="18" charset="0"/>
              </a:rPr>
              <a:t>MOTIVATION</a:t>
            </a:r>
            <a:endParaRPr lang="en-IN" dirty="0">
              <a:solidFill>
                <a:schemeClr val="accent2"/>
              </a:solidFill>
            </a:endParaRPr>
          </a:p>
        </p:txBody>
      </p:sp>
      <p:cxnSp>
        <p:nvCxnSpPr>
          <p:cNvPr id="19" name="Straight Connector 18">
            <a:extLst>
              <a:ext uri="{FF2B5EF4-FFF2-40B4-BE49-F238E27FC236}">
                <a16:creationId xmlns:a16="http://schemas.microsoft.com/office/drawing/2014/main" id="{55CDF68A-9BF9-F4DC-A184-CDDC55E7666F}"/>
              </a:ext>
            </a:extLst>
          </p:cNvPr>
          <p:cNvCxnSpPr>
            <a:cxnSpLocks/>
          </p:cNvCxnSpPr>
          <p:nvPr/>
        </p:nvCxnSpPr>
        <p:spPr>
          <a:xfrm>
            <a:off x="3994504" y="2643491"/>
            <a:ext cx="0" cy="3623745"/>
          </a:xfrm>
          <a:prstGeom prst="line">
            <a:avLst/>
          </a:prstGeom>
          <a:ln w="34925">
            <a:solidFill>
              <a:schemeClr val="tx1"/>
            </a:solidFill>
          </a:ln>
          <a:effectLst>
            <a:outerShdw blurRad="50800" dist="50800" dir="5400000" algn="ctr" rotWithShape="0">
              <a:schemeClr val="accent2"/>
            </a:outerShdw>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C84A2A87-6617-808A-AD19-28336763971F}"/>
              </a:ext>
            </a:extLst>
          </p:cNvPr>
          <p:cNvCxnSpPr>
            <a:cxnSpLocks/>
          </p:cNvCxnSpPr>
          <p:nvPr/>
        </p:nvCxnSpPr>
        <p:spPr>
          <a:xfrm>
            <a:off x="8330840" y="2643491"/>
            <a:ext cx="0" cy="3623745"/>
          </a:xfrm>
          <a:prstGeom prst="line">
            <a:avLst/>
          </a:prstGeom>
          <a:ln w="34925">
            <a:solidFill>
              <a:schemeClr val="tx1"/>
            </a:solidFill>
          </a:ln>
          <a:effectLst>
            <a:outerShdw blurRad="50800" dist="50800" dir="5400000" algn="ctr" rotWithShape="0">
              <a:schemeClr val="accent2"/>
            </a:out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731984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1000" fill="hold"/>
                                        <p:tgtEl>
                                          <p:spTgt spid="15"/>
                                        </p:tgtEl>
                                        <p:attrNameLst>
                                          <p:attrName>ppt_x</p:attrName>
                                        </p:attrNameLst>
                                      </p:cBhvr>
                                      <p:tavLst>
                                        <p:tav tm="0">
                                          <p:val>
                                            <p:strVal val="#ppt_x"/>
                                          </p:val>
                                        </p:tav>
                                        <p:tav tm="100000">
                                          <p:val>
                                            <p:strVal val="#ppt_x"/>
                                          </p:val>
                                        </p:tav>
                                      </p:tavLst>
                                    </p:anim>
                                    <p:anim calcmode="lin" valueType="num">
                                      <p:cBhvr additive="base">
                                        <p:cTn id="12" dur="1000" fill="hold"/>
                                        <p:tgtEl>
                                          <p:spTgt spid="15"/>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1000" fill="hold"/>
                                        <p:tgtEl>
                                          <p:spTgt spid="17"/>
                                        </p:tgtEl>
                                        <p:attrNameLst>
                                          <p:attrName>ppt_x</p:attrName>
                                        </p:attrNameLst>
                                      </p:cBhvr>
                                      <p:tavLst>
                                        <p:tav tm="0">
                                          <p:val>
                                            <p:strVal val="1+#ppt_w/2"/>
                                          </p:val>
                                        </p:tav>
                                        <p:tav tm="100000">
                                          <p:val>
                                            <p:strVal val="#ppt_x"/>
                                          </p:val>
                                        </p:tav>
                                      </p:tavLst>
                                    </p:anim>
                                    <p:anim calcmode="lin" valueType="num">
                                      <p:cBhvr additive="base">
                                        <p:cTn id="16" dur="1000" fill="hold"/>
                                        <p:tgtEl>
                                          <p:spTgt spid="17"/>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42" presetClass="entr" presetSubtype="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anim calcmode="lin" valueType="num">
                                      <p:cBhvr>
                                        <p:cTn id="31" dur="1000" fill="hold"/>
                                        <p:tgtEl>
                                          <p:spTgt spid="13"/>
                                        </p:tgtEl>
                                        <p:attrNameLst>
                                          <p:attrName>ppt_x</p:attrName>
                                        </p:attrNameLst>
                                      </p:cBhvr>
                                      <p:tavLst>
                                        <p:tav tm="0">
                                          <p:val>
                                            <p:strVal val="#ppt_x"/>
                                          </p:val>
                                        </p:tav>
                                        <p:tav tm="100000">
                                          <p:val>
                                            <p:strVal val="#ppt_x"/>
                                          </p:val>
                                        </p:tav>
                                      </p:tavLst>
                                    </p:anim>
                                    <p:anim calcmode="lin" valueType="num">
                                      <p:cBhvr>
                                        <p:cTn id="32" dur="1000" fill="hold"/>
                                        <p:tgtEl>
                                          <p:spTgt spid="13"/>
                                        </p:tgtEl>
                                        <p:attrNameLst>
                                          <p:attrName>ppt_y</p:attrName>
                                        </p:attrNameLst>
                                      </p:cBhvr>
                                      <p:tavLst>
                                        <p:tav tm="0">
                                          <p:val>
                                            <p:strVal val="#ppt_y+.1"/>
                                          </p:val>
                                        </p:tav>
                                        <p:tav tm="100000">
                                          <p:val>
                                            <p:strVal val="#ppt_y"/>
                                          </p:val>
                                        </p:tav>
                                      </p:tavLst>
                                    </p:anim>
                                  </p:childTnLst>
                                </p:cTn>
                              </p:par>
                              <p:par>
                                <p:cTn id="33" presetID="26"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435">
                                          <p:stCondLst>
                                            <p:cond delay="0"/>
                                          </p:stCondLst>
                                        </p:cTn>
                                        <p:tgtEl>
                                          <p:spTgt spid="5"/>
                                        </p:tgtEl>
                                      </p:cBhvr>
                                    </p:animEffect>
                                    <p:anim calcmode="lin" valueType="num">
                                      <p:cBhvr>
                                        <p:cTn id="36" dur="1367"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7" dur="498"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8" dur="498" tmFilter="0, 0; 0.125,0.2665; 0.25,0.4; 0.375,0.465; 0.5,0.5;  0.625,0.535; 0.75,0.6; 0.875,0.7335; 1,1">
                                          <p:stCondLst>
                                            <p:cond delay="498"/>
                                          </p:stCondLst>
                                        </p:cTn>
                                        <p:tgtEl>
                                          <p:spTgt spid="5"/>
                                        </p:tgtEl>
                                        <p:attrNameLst>
                                          <p:attrName>ppt_y</p:attrName>
                                        </p:attrNameLst>
                                      </p:cBhvr>
                                      <p:tavLst>
                                        <p:tav tm="0" fmla="#ppt_y-sin(pi*$)/9">
                                          <p:val>
                                            <p:fltVal val="0"/>
                                          </p:val>
                                        </p:tav>
                                        <p:tav tm="100000">
                                          <p:val>
                                            <p:fltVal val="1"/>
                                          </p:val>
                                        </p:tav>
                                      </p:tavLst>
                                    </p:anim>
                                    <p:anim calcmode="lin" valueType="num">
                                      <p:cBhvr>
                                        <p:cTn id="39" dur="249" tmFilter="0, 0; 0.125,0.2665; 0.25,0.4; 0.375,0.465; 0.5,0.5;  0.625,0.535; 0.75,0.6; 0.875,0.7335; 1,1">
                                          <p:stCondLst>
                                            <p:cond delay="993"/>
                                          </p:stCondLst>
                                        </p:cTn>
                                        <p:tgtEl>
                                          <p:spTgt spid="5"/>
                                        </p:tgtEl>
                                        <p:attrNameLst>
                                          <p:attrName>ppt_y</p:attrName>
                                        </p:attrNameLst>
                                      </p:cBhvr>
                                      <p:tavLst>
                                        <p:tav tm="0" fmla="#ppt_y-sin(pi*$)/27">
                                          <p:val>
                                            <p:fltVal val="0"/>
                                          </p:val>
                                        </p:tav>
                                        <p:tav tm="100000">
                                          <p:val>
                                            <p:fltVal val="1"/>
                                          </p:val>
                                        </p:tav>
                                      </p:tavLst>
                                    </p:anim>
                                    <p:anim calcmode="lin" valueType="num">
                                      <p:cBhvr>
                                        <p:cTn id="40" dur="123" tmFilter="0, 0; 0.125,0.2665; 0.25,0.4; 0.375,0.465; 0.5,0.5;  0.625,0.535; 0.75,0.6; 0.875,0.7335; 1,1">
                                          <p:stCondLst>
                                            <p:cond delay="1242"/>
                                          </p:stCondLst>
                                        </p:cTn>
                                        <p:tgtEl>
                                          <p:spTgt spid="5"/>
                                        </p:tgtEl>
                                        <p:attrNameLst>
                                          <p:attrName>ppt_y</p:attrName>
                                        </p:attrNameLst>
                                      </p:cBhvr>
                                      <p:tavLst>
                                        <p:tav tm="0" fmla="#ppt_y-sin(pi*$)/81">
                                          <p:val>
                                            <p:fltVal val="0"/>
                                          </p:val>
                                        </p:tav>
                                        <p:tav tm="100000">
                                          <p:val>
                                            <p:fltVal val="1"/>
                                          </p:val>
                                        </p:tav>
                                      </p:tavLst>
                                    </p:anim>
                                    <p:animScale>
                                      <p:cBhvr>
                                        <p:cTn id="41" dur="20">
                                          <p:stCondLst>
                                            <p:cond delay="487"/>
                                          </p:stCondLst>
                                        </p:cTn>
                                        <p:tgtEl>
                                          <p:spTgt spid="5"/>
                                        </p:tgtEl>
                                      </p:cBhvr>
                                      <p:to x="100000" y="60000"/>
                                    </p:animScale>
                                    <p:animScale>
                                      <p:cBhvr>
                                        <p:cTn id="42" dur="124" decel="50000">
                                          <p:stCondLst>
                                            <p:cond delay="507"/>
                                          </p:stCondLst>
                                        </p:cTn>
                                        <p:tgtEl>
                                          <p:spTgt spid="5"/>
                                        </p:tgtEl>
                                      </p:cBhvr>
                                      <p:to x="100000" y="100000"/>
                                    </p:animScale>
                                    <p:animScale>
                                      <p:cBhvr>
                                        <p:cTn id="43" dur="20">
                                          <p:stCondLst>
                                            <p:cond delay="984"/>
                                          </p:stCondLst>
                                        </p:cTn>
                                        <p:tgtEl>
                                          <p:spTgt spid="5"/>
                                        </p:tgtEl>
                                      </p:cBhvr>
                                      <p:to x="100000" y="80000"/>
                                    </p:animScale>
                                    <p:animScale>
                                      <p:cBhvr>
                                        <p:cTn id="44" dur="124" decel="50000">
                                          <p:stCondLst>
                                            <p:cond delay="1004"/>
                                          </p:stCondLst>
                                        </p:cTn>
                                        <p:tgtEl>
                                          <p:spTgt spid="5"/>
                                        </p:tgtEl>
                                      </p:cBhvr>
                                      <p:to x="100000" y="100000"/>
                                    </p:animScale>
                                    <p:animScale>
                                      <p:cBhvr>
                                        <p:cTn id="45" dur="20">
                                          <p:stCondLst>
                                            <p:cond delay="1231"/>
                                          </p:stCondLst>
                                        </p:cTn>
                                        <p:tgtEl>
                                          <p:spTgt spid="5"/>
                                        </p:tgtEl>
                                      </p:cBhvr>
                                      <p:to x="100000" y="90000"/>
                                    </p:animScale>
                                    <p:animScale>
                                      <p:cBhvr>
                                        <p:cTn id="46" dur="124" decel="50000">
                                          <p:stCondLst>
                                            <p:cond delay="1251"/>
                                          </p:stCondLst>
                                        </p:cTn>
                                        <p:tgtEl>
                                          <p:spTgt spid="5"/>
                                        </p:tgtEl>
                                      </p:cBhvr>
                                      <p:to x="100000" y="100000"/>
                                    </p:animScale>
                                    <p:animScale>
                                      <p:cBhvr>
                                        <p:cTn id="47" dur="20">
                                          <p:stCondLst>
                                            <p:cond delay="1356"/>
                                          </p:stCondLst>
                                        </p:cTn>
                                        <p:tgtEl>
                                          <p:spTgt spid="5"/>
                                        </p:tgtEl>
                                      </p:cBhvr>
                                      <p:to x="100000" y="95000"/>
                                    </p:animScale>
                                    <p:animScale>
                                      <p:cBhvr>
                                        <p:cTn id="48" dur="124" decel="50000">
                                          <p:stCondLst>
                                            <p:cond delay="1376"/>
                                          </p:stCondLst>
                                        </p:cTn>
                                        <p:tgtEl>
                                          <p:spTgt spid="5"/>
                                        </p:tgtEl>
                                      </p:cBhvr>
                                      <p:to x="100000" y="100000"/>
                                    </p:animScale>
                                  </p:childTnLst>
                                </p:cTn>
                              </p:par>
                              <p:par>
                                <p:cTn id="49" presetID="42" presetClass="entr" presetSubtype="0" fill="hold" grpId="0" nodeType="with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fade">
                                      <p:cBhvr>
                                        <p:cTn id="51" dur="1000"/>
                                        <p:tgtEl>
                                          <p:spTgt spid="3"/>
                                        </p:tgtEl>
                                      </p:cBhvr>
                                    </p:animEffect>
                                    <p:anim calcmode="lin" valueType="num">
                                      <p:cBhvr>
                                        <p:cTn id="52" dur="1000" fill="hold"/>
                                        <p:tgtEl>
                                          <p:spTgt spid="3"/>
                                        </p:tgtEl>
                                        <p:attrNameLst>
                                          <p:attrName>ppt_x</p:attrName>
                                        </p:attrNameLst>
                                      </p:cBhvr>
                                      <p:tavLst>
                                        <p:tav tm="0">
                                          <p:val>
                                            <p:strVal val="#ppt_x"/>
                                          </p:val>
                                        </p:tav>
                                        <p:tav tm="100000">
                                          <p:val>
                                            <p:strVal val="#ppt_x"/>
                                          </p:val>
                                        </p:tav>
                                      </p:tavLst>
                                    </p:anim>
                                    <p:anim calcmode="lin" valueType="num">
                                      <p:cBhvr>
                                        <p:cTn id="5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9" grpId="0"/>
      <p:bldP spid="11" grpId="0"/>
      <p:bldP spid="13" grpId="0"/>
      <p:bldP spid="15"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301E258-271B-71C5-1997-7018287F0A21}"/>
              </a:ext>
            </a:extLst>
          </p:cNvPr>
          <p:cNvSpPr txBox="1"/>
          <p:nvPr/>
        </p:nvSpPr>
        <p:spPr>
          <a:xfrm>
            <a:off x="356598" y="1158008"/>
            <a:ext cx="11478803" cy="1401538"/>
          </a:xfrm>
          <a:prstGeom prst="rect">
            <a:avLst/>
          </a:prstGeom>
          <a:noFill/>
        </p:spPr>
        <p:txBody>
          <a:bodyPr wrap="square">
            <a:spAutoFit/>
          </a:bodyPr>
          <a:lstStyle/>
          <a:p>
            <a:pPr>
              <a:lnSpc>
                <a:spcPct val="107000"/>
              </a:lnSpc>
              <a:spcAft>
                <a:spcPts val="800"/>
              </a:spcAft>
            </a:pPr>
            <a:r>
              <a:rPr lang="en-IN" sz="2000" kern="100" dirty="0">
                <a:effectLst/>
                <a:latin typeface="Bell MT" panose="02020503060305020303" pitchFamily="18" charset="0"/>
                <a:ea typeface="Calibri" panose="020F0502020204030204" pitchFamily="34" charset="0"/>
                <a:cs typeface="Times New Roman" panose="02020603050405020304" pitchFamily="18" charset="0"/>
              </a:rPr>
              <a:t>The proposed methodology involves the integration of hardware components to measure energy parameters, data processing and analysis using the ESP8266 microcontroller, and communication with a web-based interface for user interaction. Block diagrams illustrating the system architecture and flow of data will be used to illustrate the design.</a:t>
            </a:r>
          </a:p>
        </p:txBody>
      </p:sp>
      <p:sp>
        <p:nvSpPr>
          <p:cNvPr id="7" name="TextBox 6">
            <a:extLst>
              <a:ext uri="{FF2B5EF4-FFF2-40B4-BE49-F238E27FC236}">
                <a16:creationId xmlns:a16="http://schemas.microsoft.com/office/drawing/2014/main" id="{817E592B-BE4D-30FF-E740-A405537B8967}"/>
              </a:ext>
            </a:extLst>
          </p:cNvPr>
          <p:cNvSpPr txBox="1"/>
          <p:nvPr/>
        </p:nvSpPr>
        <p:spPr>
          <a:xfrm>
            <a:off x="356598" y="426461"/>
            <a:ext cx="7864012" cy="731547"/>
          </a:xfrm>
          <a:prstGeom prst="rect">
            <a:avLst/>
          </a:prstGeom>
          <a:noFill/>
        </p:spPr>
        <p:txBody>
          <a:bodyPr wrap="square">
            <a:spAutoFit/>
          </a:bodyPr>
          <a:lstStyle/>
          <a:p>
            <a:pPr>
              <a:lnSpc>
                <a:spcPct val="107000"/>
              </a:lnSpc>
              <a:spcAft>
                <a:spcPts val="800"/>
              </a:spcAft>
            </a:pPr>
            <a:r>
              <a:rPr lang="en-IN" sz="4000" b="1" kern="100" dirty="0">
                <a:solidFill>
                  <a:schemeClr val="accent2"/>
                </a:solidFill>
                <a:latin typeface="Bell MT" panose="02020503060305020303" pitchFamily="18" charset="0"/>
                <a:ea typeface="Calibri" panose="020F0502020204030204" pitchFamily="34" charset="0"/>
                <a:cs typeface="Times New Roman" panose="02020603050405020304" pitchFamily="18" charset="0"/>
              </a:rPr>
              <a:t>PROPOSED METHODOLOGY :</a:t>
            </a:r>
            <a:endParaRPr lang="en-IN" sz="4000" b="1" kern="100" dirty="0">
              <a:solidFill>
                <a:schemeClr val="accent2"/>
              </a:solidFill>
              <a:effectLst/>
              <a:latin typeface="Bell MT" panose="02020503060305020303"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C22889D2-FCE5-6480-0455-A7BD19AFA924}"/>
              </a:ext>
            </a:extLst>
          </p:cNvPr>
          <p:cNvPicPr>
            <a:picLocks noChangeAspect="1"/>
          </p:cNvPicPr>
          <p:nvPr/>
        </p:nvPicPr>
        <p:blipFill rotWithShape="1">
          <a:blip r:embed="rId2"/>
          <a:srcRect t="11927" r="4293" b="8414"/>
          <a:stretch/>
        </p:blipFill>
        <p:spPr>
          <a:xfrm>
            <a:off x="1823540" y="3164440"/>
            <a:ext cx="8066954" cy="3595955"/>
          </a:xfrm>
          <a:prstGeom prst="rect">
            <a:avLst/>
          </a:prstGeom>
        </p:spPr>
      </p:pic>
      <p:sp>
        <p:nvSpPr>
          <p:cNvPr id="10" name="TextBox 9">
            <a:extLst>
              <a:ext uri="{FF2B5EF4-FFF2-40B4-BE49-F238E27FC236}">
                <a16:creationId xmlns:a16="http://schemas.microsoft.com/office/drawing/2014/main" id="{37FC944F-71ED-F13D-D4F8-AC463BFBD2CE}"/>
              </a:ext>
            </a:extLst>
          </p:cNvPr>
          <p:cNvSpPr txBox="1"/>
          <p:nvPr/>
        </p:nvSpPr>
        <p:spPr>
          <a:xfrm>
            <a:off x="4384496" y="2672005"/>
            <a:ext cx="6097712" cy="379976"/>
          </a:xfrm>
          <a:prstGeom prst="rect">
            <a:avLst/>
          </a:prstGeom>
          <a:noFill/>
        </p:spPr>
        <p:txBody>
          <a:bodyPr wrap="square">
            <a:spAutoFit/>
          </a:bodyPr>
          <a:lstStyle/>
          <a:p>
            <a:pPr>
              <a:lnSpc>
                <a:spcPct val="107000"/>
              </a:lnSpc>
              <a:spcAft>
                <a:spcPts val="800"/>
              </a:spcAft>
            </a:pPr>
            <a:r>
              <a:rPr lang="en-IN" sz="1800" b="1" kern="100" dirty="0">
                <a:solidFill>
                  <a:schemeClr val="accent2"/>
                </a:solidFill>
                <a:effectLst/>
                <a:latin typeface="Bell MT" panose="02020503060305020303" pitchFamily="18" charset="0"/>
                <a:ea typeface="Calibri" panose="020F0502020204030204" pitchFamily="34" charset="0"/>
                <a:cs typeface="Times New Roman" panose="02020603050405020304" pitchFamily="18" charset="0"/>
              </a:rPr>
              <a:t>BLOCK DIAGRAM:</a:t>
            </a:r>
          </a:p>
        </p:txBody>
      </p:sp>
    </p:spTree>
    <p:extLst>
      <p:ext uri="{BB962C8B-B14F-4D97-AF65-F5344CB8AC3E}">
        <p14:creationId xmlns:p14="http://schemas.microsoft.com/office/powerpoint/2010/main" val="26664343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435">
                                          <p:stCondLst>
                                            <p:cond delay="0"/>
                                          </p:stCondLst>
                                        </p:cTn>
                                        <p:tgtEl>
                                          <p:spTgt spid="7"/>
                                        </p:tgtEl>
                                      </p:cBhvr>
                                    </p:animEffect>
                                    <p:anim calcmode="lin" valueType="num">
                                      <p:cBhvr>
                                        <p:cTn id="8" dur="1367"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7"/>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7"/>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7"/>
                                        </p:tgtEl>
                                        <p:attrNameLst>
                                          <p:attrName>ppt_y</p:attrName>
                                        </p:attrNameLst>
                                      </p:cBhvr>
                                      <p:tavLst>
                                        <p:tav tm="0" fmla="#ppt_y-sin(pi*$)/81">
                                          <p:val>
                                            <p:fltVal val="0"/>
                                          </p:val>
                                        </p:tav>
                                        <p:tav tm="100000">
                                          <p:val>
                                            <p:fltVal val="1"/>
                                          </p:val>
                                        </p:tav>
                                      </p:tavLst>
                                    </p:anim>
                                    <p:animScale>
                                      <p:cBhvr>
                                        <p:cTn id="13" dur="20">
                                          <p:stCondLst>
                                            <p:cond delay="487"/>
                                          </p:stCondLst>
                                        </p:cTn>
                                        <p:tgtEl>
                                          <p:spTgt spid="7"/>
                                        </p:tgtEl>
                                      </p:cBhvr>
                                      <p:to x="100000" y="60000"/>
                                    </p:animScale>
                                    <p:animScale>
                                      <p:cBhvr>
                                        <p:cTn id="14" dur="124" decel="50000">
                                          <p:stCondLst>
                                            <p:cond delay="507"/>
                                          </p:stCondLst>
                                        </p:cTn>
                                        <p:tgtEl>
                                          <p:spTgt spid="7"/>
                                        </p:tgtEl>
                                      </p:cBhvr>
                                      <p:to x="100000" y="100000"/>
                                    </p:animScale>
                                    <p:animScale>
                                      <p:cBhvr>
                                        <p:cTn id="15" dur="20">
                                          <p:stCondLst>
                                            <p:cond delay="984"/>
                                          </p:stCondLst>
                                        </p:cTn>
                                        <p:tgtEl>
                                          <p:spTgt spid="7"/>
                                        </p:tgtEl>
                                      </p:cBhvr>
                                      <p:to x="100000" y="80000"/>
                                    </p:animScale>
                                    <p:animScale>
                                      <p:cBhvr>
                                        <p:cTn id="16" dur="124" decel="50000">
                                          <p:stCondLst>
                                            <p:cond delay="1004"/>
                                          </p:stCondLst>
                                        </p:cTn>
                                        <p:tgtEl>
                                          <p:spTgt spid="7"/>
                                        </p:tgtEl>
                                      </p:cBhvr>
                                      <p:to x="100000" y="100000"/>
                                    </p:animScale>
                                    <p:animScale>
                                      <p:cBhvr>
                                        <p:cTn id="17" dur="20">
                                          <p:stCondLst>
                                            <p:cond delay="1231"/>
                                          </p:stCondLst>
                                        </p:cTn>
                                        <p:tgtEl>
                                          <p:spTgt spid="7"/>
                                        </p:tgtEl>
                                      </p:cBhvr>
                                      <p:to x="100000" y="90000"/>
                                    </p:animScale>
                                    <p:animScale>
                                      <p:cBhvr>
                                        <p:cTn id="18" dur="124" decel="50000">
                                          <p:stCondLst>
                                            <p:cond delay="1251"/>
                                          </p:stCondLst>
                                        </p:cTn>
                                        <p:tgtEl>
                                          <p:spTgt spid="7"/>
                                        </p:tgtEl>
                                      </p:cBhvr>
                                      <p:to x="100000" y="100000"/>
                                    </p:animScale>
                                    <p:animScale>
                                      <p:cBhvr>
                                        <p:cTn id="19" dur="20">
                                          <p:stCondLst>
                                            <p:cond delay="1356"/>
                                          </p:stCondLst>
                                        </p:cTn>
                                        <p:tgtEl>
                                          <p:spTgt spid="7"/>
                                        </p:tgtEl>
                                      </p:cBhvr>
                                      <p:to x="100000" y="95000"/>
                                    </p:animScale>
                                    <p:animScale>
                                      <p:cBhvr>
                                        <p:cTn id="20" dur="124" decel="50000">
                                          <p:stCondLst>
                                            <p:cond delay="1376"/>
                                          </p:stCondLst>
                                        </p:cTn>
                                        <p:tgtEl>
                                          <p:spTgt spid="7"/>
                                        </p:tgtEl>
                                      </p:cBhvr>
                                      <p:to x="100000" y="100000"/>
                                    </p:animScale>
                                  </p:childTnLst>
                                </p:cTn>
                              </p:par>
                              <p:par>
                                <p:cTn id="21" presetID="42"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607156-8AF4-06EA-C195-E4C74D10DDDD}"/>
              </a:ext>
            </a:extLst>
          </p:cNvPr>
          <p:cNvSpPr txBox="1"/>
          <p:nvPr/>
        </p:nvSpPr>
        <p:spPr>
          <a:xfrm>
            <a:off x="387849" y="333994"/>
            <a:ext cx="6097712" cy="411908"/>
          </a:xfrm>
          <a:prstGeom prst="rect">
            <a:avLst/>
          </a:prstGeom>
          <a:noFill/>
        </p:spPr>
        <p:txBody>
          <a:bodyPr wrap="square">
            <a:spAutoFit/>
          </a:bodyPr>
          <a:lstStyle/>
          <a:p>
            <a:pPr>
              <a:lnSpc>
                <a:spcPct val="107000"/>
              </a:lnSpc>
              <a:spcAft>
                <a:spcPts val="800"/>
              </a:spcAft>
            </a:pPr>
            <a:r>
              <a:rPr lang="en-IN" sz="2000" b="1" kern="100" dirty="0">
                <a:effectLst/>
                <a:latin typeface="Bell MT" panose="02020503060305020303" pitchFamily="18" charset="0"/>
                <a:ea typeface="Calibri" panose="020F0502020204030204" pitchFamily="34" charset="0"/>
                <a:cs typeface="Times New Roman" panose="02020603050405020304" pitchFamily="18" charset="0"/>
              </a:rPr>
              <a:t>PIN D</a:t>
            </a:r>
            <a:r>
              <a:rPr lang="en-IN" sz="2000" b="1" kern="100" dirty="0">
                <a:latin typeface="Bell MT" panose="02020503060305020303" pitchFamily="18" charset="0"/>
                <a:ea typeface="Calibri" panose="020F0502020204030204" pitchFamily="34" charset="0"/>
                <a:cs typeface="Times New Roman" panose="02020603050405020304" pitchFamily="18" charset="0"/>
              </a:rPr>
              <a:t>IAGRAMS :</a:t>
            </a:r>
            <a:endParaRPr lang="en-IN" sz="2000" b="1" kern="100" dirty="0">
              <a:effectLst/>
              <a:latin typeface="Bell MT" panose="02020503060305020303"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26CF12A-B359-0887-81F6-AA78AB222A20}"/>
              </a:ext>
            </a:extLst>
          </p:cNvPr>
          <p:cNvPicPr>
            <a:picLocks noChangeAspect="1"/>
          </p:cNvPicPr>
          <p:nvPr/>
        </p:nvPicPr>
        <p:blipFill>
          <a:blip r:embed="rId2"/>
          <a:stretch>
            <a:fillRect/>
          </a:stretch>
        </p:blipFill>
        <p:spPr>
          <a:xfrm>
            <a:off x="1541125" y="1181529"/>
            <a:ext cx="9373758" cy="4877968"/>
          </a:xfrm>
          <a:prstGeom prst="rect">
            <a:avLst/>
          </a:prstGeom>
        </p:spPr>
      </p:pic>
      <p:sp>
        <p:nvSpPr>
          <p:cNvPr id="6" name="TextBox 5">
            <a:extLst>
              <a:ext uri="{FF2B5EF4-FFF2-40B4-BE49-F238E27FC236}">
                <a16:creationId xmlns:a16="http://schemas.microsoft.com/office/drawing/2014/main" id="{7F4C2B20-73F0-FC12-AB34-7563F222744A}"/>
              </a:ext>
            </a:extLst>
          </p:cNvPr>
          <p:cNvSpPr txBox="1"/>
          <p:nvPr/>
        </p:nvSpPr>
        <p:spPr>
          <a:xfrm>
            <a:off x="5268074" y="745902"/>
            <a:ext cx="6097712" cy="379976"/>
          </a:xfrm>
          <a:prstGeom prst="rect">
            <a:avLst/>
          </a:prstGeom>
          <a:noFill/>
        </p:spPr>
        <p:txBody>
          <a:bodyPr wrap="square">
            <a:spAutoFit/>
          </a:bodyPr>
          <a:lstStyle/>
          <a:p>
            <a:pPr>
              <a:lnSpc>
                <a:spcPct val="107000"/>
              </a:lnSpc>
              <a:spcAft>
                <a:spcPts val="800"/>
              </a:spcAft>
            </a:pPr>
            <a:r>
              <a:rPr lang="en-IN" b="1" kern="100" dirty="0">
                <a:latin typeface="Bell MT" panose="02020503060305020303" pitchFamily="18" charset="0"/>
                <a:ea typeface="Calibri" panose="020F0502020204030204" pitchFamily="34" charset="0"/>
                <a:cs typeface="Times New Roman" panose="02020603050405020304" pitchFamily="18" charset="0"/>
              </a:rPr>
              <a:t>ESP 8266</a:t>
            </a:r>
            <a:endParaRPr lang="en-IN" sz="1800" b="1" kern="100" dirty="0">
              <a:effectLst/>
              <a:latin typeface="Bell MT" panose="020205030603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88016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Rounded Corners 30">
            <a:extLst>
              <a:ext uri="{FF2B5EF4-FFF2-40B4-BE49-F238E27FC236}">
                <a16:creationId xmlns:a16="http://schemas.microsoft.com/office/drawing/2014/main" id="{DC090C9C-323B-2FD8-38E1-B4765CF0D1E3}"/>
              </a:ext>
            </a:extLst>
          </p:cNvPr>
          <p:cNvSpPr/>
          <p:nvPr/>
        </p:nvSpPr>
        <p:spPr>
          <a:xfrm>
            <a:off x="2473498" y="4692767"/>
            <a:ext cx="4800596" cy="1262085"/>
          </a:xfrm>
          <a:prstGeom prst="round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0" name="Rectangle: Rounded Corners 29">
            <a:extLst>
              <a:ext uri="{FF2B5EF4-FFF2-40B4-BE49-F238E27FC236}">
                <a16:creationId xmlns:a16="http://schemas.microsoft.com/office/drawing/2014/main" id="{FB5CB887-50E7-CBC8-5C3C-755EF8A664DC}"/>
              </a:ext>
            </a:extLst>
          </p:cNvPr>
          <p:cNvSpPr/>
          <p:nvPr/>
        </p:nvSpPr>
        <p:spPr>
          <a:xfrm>
            <a:off x="2473498" y="2780917"/>
            <a:ext cx="4800596" cy="1262085"/>
          </a:xfrm>
          <a:prstGeom prst="round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id="{6DC7D550-0004-C6A2-00E7-AF2083839BE2}"/>
              </a:ext>
            </a:extLst>
          </p:cNvPr>
          <p:cNvSpPr/>
          <p:nvPr/>
        </p:nvSpPr>
        <p:spPr>
          <a:xfrm>
            <a:off x="2473498" y="1124434"/>
            <a:ext cx="4800596" cy="1262085"/>
          </a:xfrm>
          <a:prstGeom prst="roundRect">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7162B846-8D35-4C22-9649-E3072BB600DD}"/>
              </a:ext>
            </a:extLst>
          </p:cNvPr>
          <p:cNvSpPr txBox="1"/>
          <p:nvPr/>
        </p:nvSpPr>
        <p:spPr>
          <a:xfrm>
            <a:off x="377575" y="354542"/>
            <a:ext cx="6097712" cy="731547"/>
          </a:xfrm>
          <a:prstGeom prst="rect">
            <a:avLst/>
          </a:prstGeom>
          <a:noFill/>
        </p:spPr>
        <p:txBody>
          <a:bodyPr wrap="square">
            <a:spAutoFit/>
          </a:bodyPr>
          <a:lstStyle/>
          <a:p>
            <a:pPr>
              <a:lnSpc>
                <a:spcPct val="107000"/>
              </a:lnSpc>
              <a:spcAft>
                <a:spcPts val="800"/>
              </a:spcAft>
            </a:pPr>
            <a:r>
              <a:rPr lang="en-IN" sz="4000" b="1" kern="100" dirty="0">
                <a:solidFill>
                  <a:schemeClr val="accent2"/>
                </a:solidFill>
                <a:latin typeface="Bell MT" panose="02020503060305020303" pitchFamily="18" charset="0"/>
                <a:ea typeface="Calibri" panose="020F0502020204030204" pitchFamily="34" charset="0"/>
                <a:cs typeface="Times New Roman" panose="02020603050405020304" pitchFamily="18" charset="0"/>
              </a:rPr>
              <a:t>HARDWARE</a:t>
            </a:r>
            <a:r>
              <a:rPr lang="en-IN" sz="4000" b="1" kern="100" dirty="0">
                <a:latin typeface="Bell MT" panose="02020503060305020303" pitchFamily="18" charset="0"/>
                <a:ea typeface="Calibri" panose="020F0502020204030204" pitchFamily="34" charset="0"/>
                <a:cs typeface="Times New Roman" panose="02020603050405020304" pitchFamily="18" charset="0"/>
              </a:rPr>
              <a:t> </a:t>
            </a:r>
            <a:r>
              <a:rPr lang="en-IN" sz="4000" b="1" kern="100" dirty="0">
                <a:effectLst/>
                <a:latin typeface="Bell MT" panose="02020503060305020303" pitchFamily="18" charset="0"/>
                <a:ea typeface="Calibri" panose="020F0502020204030204" pitchFamily="34" charset="0"/>
                <a:cs typeface="Times New Roman" panose="02020603050405020304" pitchFamily="18" charset="0"/>
              </a:rPr>
              <a:t>:</a:t>
            </a:r>
          </a:p>
        </p:txBody>
      </p:sp>
      <p:cxnSp>
        <p:nvCxnSpPr>
          <p:cNvPr id="5" name="Straight Arrow Connector 4">
            <a:extLst>
              <a:ext uri="{FF2B5EF4-FFF2-40B4-BE49-F238E27FC236}">
                <a16:creationId xmlns:a16="http://schemas.microsoft.com/office/drawing/2014/main" id="{1CC7F21C-B946-E84C-E876-AF5AF801BE51}"/>
              </a:ext>
            </a:extLst>
          </p:cNvPr>
          <p:cNvCxnSpPr>
            <a:cxnSpLocks/>
          </p:cNvCxnSpPr>
          <p:nvPr/>
        </p:nvCxnSpPr>
        <p:spPr>
          <a:xfrm>
            <a:off x="760288" y="1086089"/>
            <a:ext cx="0" cy="5520194"/>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33AE40DA-FEAC-DC71-7AFF-D5C1842EC765}"/>
              </a:ext>
            </a:extLst>
          </p:cNvPr>
          <p:cNvCxnSpPr>
            <a:cxnSpLocks/>
          </p:cNvCxnSpPr>
          <p:nvPr/>
        </p:nvCxnSpPr>
        <p:spPr>
          <a:xfrm>
            <a:off x="760288" y="1649086"/>
            <a:ext cx="1654139"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9AC9E607-DF92-85DC-1C65-EB37697E7900}"/>
              </a:ext>
            </a:extLst>
          </p:cNvPr>
          <p:cNvCxnSpPr>
            <a:cxnSpLocks/>
          </p:cNvCxnSpPr>
          <p:nvPr/>
        </p:nvCxnSpPr>
        <p:spPr>
          <a:xfrm>
            <a:off x="760288" y="3411960"/>
            <a:ext cx="1654139"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A70D4468-75BF-994F-04FF-C2BBAF4CB687}"/>
              </a:ext>
            </a:extLst>
          </p:cNvPr>
          <p:cNvCxnSpPr>
            <a:cxnSpLocks/>
          </p:cNvCxnSpPr>
          <p:nvPr/>
        </p:nvCxnSpPr>
        <p:spPr>
          <a:xfrm>
            <a:off x="760288" y="5323810"/>
            <a:ext cx="1654139"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E0EB3340-D32D-8FDE-D900-7B0213A56EDC}"/>
              </a:ext>
            </a:extLst>
          </p:cNvPr>
          <p:cNvSpPr txBox="1"/>
          <p:nvPr/>
        </p:nvSpPr>
        <p:spPr>
          <a:xfrm>
            <a:off x="2576242" y="1255084"/>
            <a:ext cx="4595109" cy="1000787"/>
          </a:xfrm>
          <a:prstGeom prst="rect">
            <a:avLst/>
          </a:prstGeom>
          <a:noFill/>
        </p:spPr>
        <p:txBody>
          <a:bodyPr wrap="square">
            <a:spAutoFit/>
          </a:bodyPr>
          <a:lstStyle/>
          <a:p>
            <a:pPr>
              <a:lnSpc>
                <a:spcPct val="107000"/>
              </a:lnSpc>
              <a:spcAft>
                <a:spcPts val="800"/>
              </a:spcAft>
            </a:pPr>
            <a:r>
              <a:rPr lang="en-IN" sz="2800" b="1" kern="100" dirty="0">
                <a:solidFill>
                  <a:schemeClr val="bg1"/>
                </a:solidFill>
                <a:effectLst/>
                <a:latin typeface="Bell MT" panose="02020503060305020303" pitchFamily="18" charset="0"/>
                <a:ea typeface="Calibri" panose="020F0502020204030204" pitchFamily="34" charset="0"/>
                <a:cs typeface="Times New Roman" panose="02020603050405020304" pitchFamily="18" charset="0"/>
              </a:rPr>
              <a:t>PZEM-004T current voltage </a:t>
            </a:r>
            <a:r>
              <a:rPr lang="en-IN" sz="2800" b="1" kern="100" dirty="0" err="1">
                <a:solidFill>
                  <a:schemeClr val="bg1"/>
                </a:solidFill>
                <a:effectLst/>
                <a:latin typeface="Bell MT" panose="02020503060305020303" pitchFamily="18" charset="0"/>
                <a:ea typeface="Calibri" panose="020F0502020204030204" pitchFamily="34" charset="0"/>
                <a:cs typeface="Times New Roman" panose="02020603050405020304" pitchFamily="18" charset="0"/>
              </a:rPr>
              <a:t>multimeter</a:t>
            </a:r>
            <a:r>
              <a:rPr lang="en-IN" sz="2800" b="1" kern="100" dirty="0">
                <a:solidFill>
                  <a:schemeClr val="bg1"/>
                </a:solidFill>
                <a:effectLst/>
                <a:latin typeface="Bell MT" panose="02020503060305020303" pitchFamily="18" charset="0"/>
                <a:ea typeface="Calibri" panose="020F0502020204030204" pitchFamily="34" charset="0"/>
                <a:cs typeface="Times New Roman" panose="02020603050405020304" pitchFamily="18" charset="0"/>
              </a:rPr>
              <a:t> module</a:t>
            </a:r>
          </a:p>
        </p:txBody>
      </p:sp>
      <p:sp>
        <p:nvSpPr>
          <p:cNvPr id="22" name="TextBox 21">
            <a:extLst>
              <a:ext uri="{FF2B5EF4-FFF2-40B4-BE49-F238E27FC236}">
                <a16:creationId xmlns:a16="http://schemas.microsoft.com/office/drawing/2014/main" id="{18DA75A3-4F8B-F362-A31A-6DDF0A6743AE}"/>
              </a:ext>
            </a:extLst>
          </p:cNvPr>
          <p:cNvSpPr txBox="1"/>
          <p:nvPr/>
        </p:nvSpPr>
        <p:spPr>
          <a:xfrm>
            <a:off x="2576242" y="3159118"/>
            <a:ext cx="6097712" cy="539763"/>
          </a:xfrm>
          <a:prstGeom prst="rect">
            <a:avLst/>
          </a:prstGeom>
          <a:noFill/>
        </p:spPr>
        <p:txBody>
          <a:bodyPr wrap="square">
            <a:spAutoFit/>
          </a:bodyPr>
          <a:lstStyle/>
          <a:p>
            <a:pPr>
              <a:lnSpc>
                <a:spcPct val="107000"/>
              </a:lnSpc>
              <a:spcAft>
                <a:spcPts val="800"/>
              </a:spcAft>
            </a:pPr>
            <a:r>
              <a:rPr lang="en-IN" sz="2800" b="1" kern="100" dirty="0">
                <a:solidFill>
                  <a:schemeClr val="bg1"/>
                </a:solidFill>
                <a:latin typeface="Bell MT" panose="02020503060305020303" pitchFamily="18" charset="0"/>
                <a:ea typeface="Calibri" panose="020F0502020204030204" pitchFamily="34" charset="0"/>
                <a:cs typeface="Times New Roman" panose="02020603050405020304" pitchFamily="18" charset="0"/>
              </a:rPr>
              <a:t>CT Sensor</a:t>
            </a:r>
            <a:endParaRPr lang="en-IN" sz="2800" b="1" kern="100" dirty="0">
              <a:solidFill>
                <a:schemeClr val="bg1"/>
              </a:solidFill>
              <a:effectLst/>
              <a:latin typeface="Bell MT" panose="02020503060305020303" pitchFamily="18" charset="0"/>
              <a:ea typeface="Calibri" panose="020F0502020204030204" pitchFamily="34" charset="0"/>
              <a:cs typeface="Times New Roman" panose="02020603050405020304" pitchFamily="18" charset="0"/>
            </a:endParaRPr>
          </a:p>
        </p:txBody>
      </p:sp>
      <p:sp>
        <p:nvSpPr>
          <p:cNvPr id="26" name="TextBox 25">
            <a:extLst>
              <a:ext uri="{FF2B5EF4-FFF2-40B4-BE49-F238E27FC236}">
                <a16:creationId xmlns:a16="http://schemas.microsoft.com/office/drawing/2014/main" id="{AE09A55F-3546-0D85-A448-1045C900E9F8}"/>
              </a:ext>
            </a:extLst>
          </p:cNvPr>
          <p:cNvSpPr txBox="1"/>
          <p:nvPr/>
        </p:nvSpPr>
        <p:spPr>
          <a:xfrm>
            <a:off x="2576242" y="5020618"/>
            <a:ext cx="4800599" cy="606384"/>
          </a:xfrm>
          <a:prstGeom prst="rect">
            <a:avLst/>
          </a:prstGeom>
          <a:noFill/>
        </p:spPr>
        <p:txBody>
          <a:bodyPr wrap="square">
            <a:spAutoFit/>
          </a:bodyPr>
          <a:lstStyle/>
          <a:p>
            <a:pPr>
              <a:lnSpc>
                <a:spcPct val="107000"/>
              </a:lnSpc>
              <a:spcAft>
                <a:spcPts val="800"/>
              </a:spcAft>
            </a:pPr>
            <a:r>
              <a:rPr lang="en-IN" sz="3200" b="1" kern="100" dirty="0">
                <a:solidFill>
                  <a:schemeClr val="bg1"/>
                </a:solidFill>
                <a:effectLst/>
                <a:latin typeface="Bell MT" panose="02020503060305020303" pitchFamily="18" charset="0"/>
                <a:ea typeface="Calibri" panose="020F0502020204030204" pitchFamily="34" charset="0"/>
                <a:cs typeface="Times New Roman" panose="02020603050405020304" pitchFamily="18" charset="0"/>
              </a:rPr>
              <a:t>ESP8266 microcontroller</a:t>
            </a:r>
          </a:p>
        </p:txBody>
      </p:sp>
      <p:cxnSp>
        <p:nvCxnSpPr>
          <p:cNvPr id="32" name="Straight Arrow Connector 31">
            <a:extLst>
              <a:ext uri="{FF2B5EF4-FFF2-40B4-BE49-F238E27FC236}">
                <a16:creationId xmlns:a16="http://schemas.microsoft.com/office/drawing/2014/main" id="{DC7CC789-D0CC-19B6-41AC-66A835763CE4}"/>
              </a:ext>
            </a:extLst>
          </p:cNvPr>
          <p:cNvCxnSpPr>
            <a:cxnSpLocks/>
          </p:cNvCxnSpPr>
          <p:nvPr/>
        </p:nvCxnSpPr>
        <p:spPr>
          <a:xfrm>
            <a:off x="7274094" y="1748710"/>
            <a:ext cx="667830"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46358467-66AD-6BFE-110C-68656ECDD72F}"/>
              </a:ext>
            </a:extLst>
          </p:cNvPr>
          <p:cNvCxnSpPr>
            <a:cxnSpLocks/>
          </p:cNvCxnSpPr>
          <p:nvPr/>
        </p:nvCxnSpPr>
        <p:spPr>
          <a:xfrm>
            <a:off x="7274094" y="3402076"/>
            <a:ext cx="667830"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CE14A898-0E95-7AAC-5EDE-B76B885CC345}"/>
              </a:ext>
            </a:extLst>
          </p:cNvPr>
          <p:cNvCxnSpPr>
            <a:cxnSpLocks/>
          </p:cNvCxnSpPr>
          <p:nvPr/>
        </p:nvCxnSpPr>
        <p:spPr>
          <a:xfrm>
            <a:off x="7274094" y="5323809"/>
            <a:ext cx="667830"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6" name="Rectangle: Rounded Corners 35">
            <a:extLst>
              <a:ext uri="{FF2B5EF4-FFF2-40B4-BE49-F238E27FC236}">
                <a16:creationId xmlns:a16="http://schemas.microsoft.com/office/drawing/2014/main" id="{1B7212F8-E883-17BD-7908-48CEE62D31C4}"/>
              </a:ext>
            </a:extLst>
          </p:cNvPr>
          <p:cNvSpPr/>
          <p:nvPr/>
        </p:nvSpPr>
        <p:spPr>
          <a:xfrm>
            <a:off x="8048956" y="4797988"/>
            <a:ext cx="3133604" cy="1808289"/>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F612798E-DB64-7994-2D1C-093BD6BFBBA5}"/>
              </a:ext>
            </a:extLst>
          </p:cNvPr>
          <p:cNvSpPr/>
          <p:nvPr/>
        </p:nvSpPr>
        <p:spPr>
          <a:xfrm>
            <a:off x="8044667" y="2880000"/>
            <a:ext cx="3047132" cy="1812766"/>
          </a:xfrm>
          <a:prstGeom prst="roundRect">
            <a:avLst/>
          </a:prstGeom>
          <a:blipFill dpi="0" rotWithShape="1">
            <a:blip r:embed="rId3">
              <a:extLst>
                <a:ext uri="{28A0092B-C50C-407E-A947-70E740481C1C}">
                  <a14:useLocalDpi xmlns:a14="http://schemas.microsoft.com/office/drawing/2010/main" val="0"/>
                </a:ext>
              </a:extLst>
            </a:blip>
            <a:srcRect/>
            <a:stretch>
              <a:fillRect l="-7891" t="-35736" r="-7891" b="18824"/>
            </a:stretch>
          </a:blipFill>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0D3D45D4-1F34-2F4B-9A34-09E12B0D2947}"/>
              </a:ext>
            </a:extLst>
          </p:cNvPr>
          <p:cNvSpPr/>
          <p:nvPr/>
        </p:nvSpPr>
        <p:spPr>
          <a:xfrm>
            <a:off x="8044667" y="733765"/>
            <a:ext cx="3051424" cy="2029890"/>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0807263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26"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435">
                                          <p:stCondLst>
                                            <p:cond delay="0"/>
                                          </p:stCondLst>
                                        </p:cTn>
                                        <p:tgtEl>
                                          <p:spTgt spid="3"/>
                                        </p:tgtEl>
                                      </p:cBhvr>
                                    </p:animEffect>
                                    <p:anim calcmode="lin" valueType="num">
                                      <p:cBhvr>
                                        <p:cTn id="17" dur="1367"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8" dur="498"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9" dur="498" tmFilter="0, 0; 0.125,0.2665; 0.25,0.4; 0.375,0.465; 0.5,0.5;  0.625,0.535; 0.75,0.6; 0.875,0.7335; 1,1">
                                          <p:stCondLst>
                                            <p:cond delay="498"/>
                                          </p:stCondLst>
                                        </p:cTn>
                                        <p:tgtEl>
                                          <p:spTgt spid="3"/>
                                        </p:tgtEl>
                                        <p:attrNameLst>
                                          <p:attrName>ppt_y</p:attrName>
                                        </p:attrNameLst>
                                      </p:cBhvr>
                                      <p:tavLst>
                                        <p:tav tm="0" fmla="#ppt_y-sin(pi*$)/9">
                                          <p:val>
                                            <p:fltVal val="0"/>
                                          </p:val>
                                        </p:tav>
                                        <p:tav tm="100000">
                                          <p:val>
                                            <p:fltVal val="1"/>
                                          </p:val>
                                        </p:tav>
                                      </p:tavLst>
                                    </p:anim>
                                    <p:anim calcmode="lin" valueType="num">
                                      <p:cBhvr>
                                        <p:cTn id="20" dur="249" tmFilter="0, 0; 0.125,0.2665; 0.25,0.4; 0.375,0.465; 0.5,0.5;  0.625,0.535; 0.75,0.6; 0.875,0.7335; 1,1">
                                          <p:stCondLst>
                                            <p:cond delay="993"/>
                                          </p:stCondLst>
                                        </p:cTn>
                                        <p:tgtEl>
                                          <p:spTgt spid="3"/>
                                        </p:tgtEl>
                                        <p:attrNameLst>
                                          <p:attrName>ppt_y</p:attrName>
                                        </p:attrNameLst>
                                      </p:cBhvr>
                                      <p:tavLst>
                                        <p:tav tm="0" fmla="#ppt_y-sin(pi*$)/27">
                                          <p:val>
                                            <p:fltVal val="0"/>
                                          </p:val>
                                        </p:tav>
                                        <p:tav tm="100000">
                                          <p:val>
                                            <p:fltVal val="1"/>
                                          </p:val>
                                        </p:tav>
                                      </p:tavLst>
                                    </p:anim>
                                    <p:anim calcmode="lin" valueType="num">
                                      <p:cBhvr>
                                        <p:cTn id="21" dur="123" tmFilter="0, 0; 0.125,0.2665; 0.25,0.4; 0.375,0.465; 0.5,0.5;  0.625,0.535; 0.75,0.6; 0.875,0.7335; 1,1">
                                          <p:stCondLst>
                                            <p:cond delay="1242"/>
                                          </p:stCondLst>
                                        </p:cTn>
                                        <p:tgtEl>
                                          <p:spTgt spid="3"/>
                                        </p:tgtEl>
                                        <p:attrNameLst>
                                          <p:attrName>ppt_y</p:attrName>
                                        </p:attrNameLst>
                                      </p:cBhvr>
                                      <p:tavLst>
                                        <p:tav tm="0" fmla="#ppt_y-sin(pi*$)/81">
                                          <p:val>
                                            <p:fltVal val="0"/>
                                          </p:val>
                                        </p:tav>
                                        <p:tav tm="100000">
                                          <p:val>
                                            <p:fltVal val="1"/>
                                          </p:val>
                                        </p:tav>
                                      </p:tavLst>
                                    </p:anim>
                                    <p:animScale>
                                      <p:cBhvr>
                                        <p:cTn id="22" dur="20">
                                          <p:stCondLst>
                                            <p:cond delay="487"/>
                                          </p:stCondLst>
                                        </p:cTn>
                                        <p:tgtEl>
                                          <p:spTgt spid="3"/>
                                        </p:tgtEl>
                                      </p:cBhvr>
                                      <p:to x="100000" y="60000"/>
                                    </p:animScale>
                                    <p:animScale>
                                      <p:cBhvr>
                                        <p:cTn id="23" dur="124" decel="50000">
                                          <p:stCondLst>
                                            <p:cond delay="507"/>
                                          </p:stCondLst>
                                        </p:cTn>
                                        <p:tgtEl>
                                          <p:spTgt spid="3"/>
                                        </p:tgtEl>
                                      </p:cBhvr>
                                      <p:to x="100000" y="100000"/>
                                    </p:animScale>
                                    <p:animScale>
                                      <p:cBhvr>
                                        <p:cTn id="24" dur="20">
                                          <p:stCondLst>
                                            <p:cond delay="984"/>
                                          </p:stCondLst>
                                        </p:cTn>
                                        <p:tgtEl>
                                          <p:spTgt spid="3"/>
                                        </p:tgtEl>
                                      </p:cBhvr>
                                      <p:to x="100000" y="80000"/>
                                    </p:animScale>
                                    <p:animScale>
                                      <p:cBhvr>
                                        <p:cTn id="25" dur="124" decel="50000">
                                          <p:stCondLst>
                                            <p:cond delay="1004"/>
                                          </p:stCondLst>
                                        </p:cTn>
                                        <p:tgtEl>
                                          <p:spTgt spid="3"/>
                                        </p:tgtEl>
                                      </p:cBhvr>
                                      <p:to x="100000" y="100000"/>
                                    </p:animScale>
                                    <p:animScale>
                                      <p:cBhvr>
                                        <p:cTn id="26" dur="20">
                                          <p:stCondLst>
                                            <p:cond delay="1231"/>
                                          </p:stCondLst>
                                        </p:cTn>
                                        <p:tgtEl>
                                          <p:spTgt spid="3"/>
                                        </p:tgtEl>
                                      </p:cBhvr>
                                      <p:to x="100000" y="90000"/>
                                    </p:animScale>
                                    <p:animScale>
                                      <p:cBhvr>
                                        <p:cTn id="27" dur="124" decel="50000">
                                          <p:stCondLst>
                                            <p:cond delay="1251"/>
                                          </p:stCondLst>
                                        </p:cTn>
                                        <p:tgtEl>
                                          <p:spTgt spid="3"/>
                                        </p:tgtEl>
                                      </p:cBhvr>
                                      <p:to x="100000" y="100000"/>
                                    </p:animScale>
                                    <p:animScale>
                                      <p:cBhvr>
                                        <p:cTn id="28" dur="20">
                                          <p:stCondLst>
                                            <p:cond delay="1356"/>
                                          </p:stCondLst>
                                        </p:cTn>
                                        <p:tgtEl>
                                          <p:spTgt spid="3"/>
                                        </p:tgtEl>
                                      </p:cBhvr>
                                      <p:to x="100000" y="95000"/>
                                    </p:animScale>
                                    <p:animScale>
                                      <p:cBhvr>
                                        <p:cTn id="29" dur="124" decel="50000">
                                          <p:stCondLst>
                                            <p:cond delay="1376"/>
                                          </p:stCondLst>
                                        </p:cTn>
                                        <p:tgtEl>
                                          <p:spTgt spid="3"/>
                                        </p:tgtEl>
                                      </p:cBhvr>
                                      <p:to x="100000" y="100000"/>
                                    </p:animScale>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grpId="0" nodeType="click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down)">
                                      <p:cBhvr>
                                        <p:cTn id="34" dur="435">
                                          <p:stCondLst>
                                            <p:cond delay="0"/>
                                          </p:stCondLst>
                                        </p:cTn>
                                        <p:tgtEl>
                                          <p:spTgt spid="38"/>
                                        </p:tgtEl>
                                      </p:cBhvr>
                                    </p:animEffect>
                                    <p:anim calcmode="lin" valueType="num">
                                      <p:cBhvr>
                                        <p:cTn id="35" dur="1367"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36" dur="498"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37" dur="498" tmFilter="0, 0; 0.125,0.2665; 0.25,0.4; 0.375,0.465; 0.5,0.5;  0.625,0.535; 0.75,0.6; 0.875,0.7335; 1,1">
                                          <p:stCondLst>
                                            <p:cond delay="498"/>
                                          </p:stCondLst>
                                        </p:cTn>
                                        <p:tgtEl>
                                          <p:spTgt spid="38"/>
                                        </p:tgtEl>
                                        <p:attrNameLst>
                                          <p:attrName>ppt_y</p:attrName>
                                        </p:attrNameLst>
                                      </p:cBhvr>
                                      <p:tavLst>
                                        <p:tav tm="0" fmla="#ppt_y-sin(pi*$)/9">
                                          <p:val>
                                            <p:fltVal val="0"/>
                                          </p:val>
                                        </p:tav>
                                        <p:tav tm="100000">
                                          <p:val>
                                            <p:fltVal val="1"/>
                                          </p:val>
                                        </p:tav>
                                      </p:tavLst>
                                    </p:anim>
                                    <p:anim calcmode="lin" valueType="num">
                                      <p:cBhvr>
                                        <p:cTn id="38" dur="249" tmFilter="0, 0; 0.125,0.2665; 0.25,0.4; 0.375,0.465; 0.5,0.5;  0.625,0.535; 0.75,0.6; 0.875,0.7335; 1,1">
                                          <p:stCondLst>
                                            <p:cond delay="993"/>
                                          </p:stCondLst>
                                        </p:cTn>
                                        <p:tgtEl>
                                          <p:spTgt spid="38"/>
                                        </p:tgtEl>
                                        <p:attrNameLst>
                                          <p:attrName>ppt_y</p:attrName>
                                        </p:attrNameLst>
                                      </p:cBhvr>
                                      <p:tavLst>
                                        <p:tav tm="0" fmla="#ppt_y-sin(pi*$)/27">
                                          <p:val>
                                            <p:fltVal val="0"/>
                                          </p:val>
                                        </p:tav>
                                        <p:tav tm="100000">
                                          <p:val>
                                            <p:fltVal val="1"/>
                                          </p:val>
                                        </p:tav>
                                      </p:tavLst>
                                    </p:anim>
                                    <p:anim calcmode="lin" valueType="num">
                                      <p:cBhvr>
                                        <p:cTn id="39" dur="123" tmFilter="0, 0; 0.125,0.2665; 0.25,0.4; 0.375,0.465; 0.5,0.5;  0.625,0.535; 0.75,0.6; 0.875,0.7335; 1,1">
                                          <p:stCondLst>
                                            <p:cond delay="1242"/>
                                          </p:stCondLst>
                                        </p:cTn>
                                        <p:tgtEl>
                                          <p:spTgt spid="38"/>
                                        </p:tgtEl>
                                        <p:attrNameLst>
                                          <p:attrName>ppt_y</p:attrName>
                                        </p:attrNameLst>
                                      </p:cBhvr>
                                      <p:tavLst>
                                        <p:tav tm="0" fmla="#ppt_y-sin(pi*$)/81">
                                          <p:val>
                                            <p:fltVal val="0"/>
                                          </p:val>
                                        </p:tav>
                                        <p:tav tm="100000">
                                          <p:val>
                                            <p:fltVal val="1"/>
                                          </p:val>
                                        </p:tav>
                                      </p:tavLst>
                                    </p:anim>
                                    <p:animScale>
                                      <p:cBhvr>
                                        <p:cTn id="40" dur="20">
                                          <p:stCondLst>
                                            <p:cond delay="487"/>
                                          </p:stCondLst>
                                        </p:cTn>
                                        <p:tgtEl>
                                          <p:spTgt spid="38"/>
                                        </p:tgtEl>
                                      </p:cBhvr>
                                      <p:to x="100000" y="60000"/>
                                    </p:animScale>
                                    <p:animScale>
                                      <p:cBhvr>
                                        <p:cTn id="41" dur="124" decel="50000">
                                          <p:stCondLst>
                                            <p:cond delay="507"/>
                                          </p:stCondLst>
                                        </p:cTn>
                                        <p:tgtEl>
                                          <p:spTgt spid="38"/>
                                        </p:tgtEl>
                                      </p:cBhvr>
                                      <p:to x="100000" y="100000"/>
                                    </p:animScale>
                                    <p:animScale>
                                      <p:cBhvr>
                                        <p:cTn id="42" dur="20">
                                          <p:stCondLst>
                                            <p:cond delay="984"/>
                                          </p:stCondLst>
                                        </p:cTn>
                                        <p:tgtEl>
                                          <p:spTgt spid="38"/>
                                        </p:tgtEl>
                                      </p:cBhvr>
                                      <p:to x="100000" y="80000"/>
                                    </p:animScale>
                                    <p:animScale>
                                      <p:cBhvr>
                                        <p:cTn id="43" dur="124" decel="50000">
                                          <p:stCondLst>
                                            <p:cond delay="1004"/>
                                          </p:stCondLst>
                                        </p:cTn>
                                        <p:tgtEl>
                                          <p:spTgt spid="38"/>
                                        </p:tgtEl>
                                      </p:cBhvr>
                                      <p:to x="100000" y="100000"/>
                                    </p:animScale>
                                    <p:animScale>
                                      <p:cBhvr>
                                        <p:cTn id="44" dur="20">
                                          <p:stCondLst>
                                            <p:cond delay="1231"/>
                                          </p:stCondLst>
                                        </p:cTn>
                                        <p:tgtEl>
                                          <p:spTgt spid="38"/>
                                        </p:tgtEl>
                                      </p:cBhvr>
                                      <p:to x="100000" y="90000"/>
                                    </p:animScale>
                                    <p:animScale>
                                      <p:cBhvr>
                                        <p:cTn id="45" dur="124" decel="50000">
                                          <p:stCondLst>
                                            <p:cond delay="1251"/>
                                          </p:stCondLst>
                                        </p:cTn>
                                        <p:tgtEl>
                                          <p:spTgt spid="38"/>
                                        </p:tgtEl>
                                      </p:cBhvr>
                                      <p:to x="100000" y="100000"/>
                                    </p:animScale>
                                    <p:animScale>
                                      <p:cBhvr>
                                        <p:cTn id="46" dur="20">
                                          <p:stCondLst>
                                            <p:cond delay="1356"/>
                                          </p:stCondLst>
                                        </p:cTn>
                                        <p:tgtEl>
                                          <p:spTgt spid="38"/>
                                        </p:tgtEl>
                                      </p:cBhvr>
                                      <p:to x="100000" y="95000"/>
                                    </p:animScale>
                                    <p:animScale>
                                      <p:cBhvr>
                                        <p:cTn id="47" dur="124" decel="50000">
                                          <p:stCondLst>
                                            <p:cond delay="1376"/>
                                          </p:stCondLst>
                                        </p:cTn>
                                        <p:tgtEl>
                                          <p:spTgt spid="38"/>
                                        </p:tgtEl>
                                      </p:cBhvr>
                                      <p:to x="100000" y="100000"/>
                                    </p:animScale>
                                  </p:childTnLst>
                                </p:cTn>
                              </p:par>
                              <p:par>
                                <p:cTn id="48" presetID="26" presetClass="entr" presetSubtype="0"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wipe(down)">
                                      <p:cBhvr>
                                        <p:cTn id="50" dur="435">
                                          <p:stCondLst>
                                            <p:cond delay="0"/>
                                          </p:stCondLst>
                                        </p:cTn>
                                        <p:tgtEl>
                                          <p:spTgt spid="37"/>
                                        </p:tgtEl>
                                      </p:cBhvr>
                                    </p:animEffect>
                                    <p:anim calcmode="lin" valueType="num">
                                      <p:cBhvr>
                                        <p:cTn id="51" dur="1367"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52" dur="498"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53" dur="498" tmFilter="0, 0; 0.125,0.2665; 0.25,0.4; 0.375,0.465; 0.5,0.5;  0.625,0.535; 0.75,0.6; 0.875,0.7335; 1,1">
                                          <p:stCondLst>
                                            <p:cond delay="498"/>
                                          </p:stCondLst>
                                        </p:cTn>
                                        <p:tgtEl>
                                          <p:spTgt spid="37"/>
                                        </p:tgtEl>
                                        <p:attrNameLst>
                                          <p:attrName>ppt_y</p:attrName>
                                        </p:attrNameLst>
                                      </p:cBhvr>
                                      <p:tavLst>
                                        <p:tav tm="0" fmla="#ppt_y-sin(pi*$)/9">
                                          <p:val>
                                            <p:fltVal val="0"/>
                                          </p:val>
                                        </p:tav>
                                        <p:tav tm="100000">
                                          <p:val>
                                            <p:fltVal val="1"/>
                                          </p:val>
                                        </p:tav>
                                      </p:tavLst>
                                    </p:anim>
                                    <p:anim calcmode="lin" valueType="num">
                                      <p:cBhvr>
                                        <p:cTn id="54" dur="249" tmFilter="0, 0; 0.125,0.2665; 0.25,0.4; 0.375,0.465; 0.5,0.5;  0.625,0.535; 0.75,0.6; 0.875,0.7335; 1,1">
                                          <p:stCondLst>
                                            <p:cond delay="993"/>
                                          </p:stCondLst>
                                        </p:cTn>
                                        <p:tgtEl>
                                          <p:spTgt spid="37"/>
                                        </p:tgtEl>
                                        <p:attrNameLst>
                                          <p:attrName>ppt_y</p:attrName>
                                        </p:attrNameLst>
                                      </p:cBhvr>
                                      <p:tavLst>
                                        <p:tav tm="0" fmla="#ppt_y-sin(pi*$)/27">
                                          <p:val>
                                            <p:fltVal val="0"/>
                                          </p:val>
                                        </p:tav>
                                        <p:tav tm="100000">
                                          <p:val>
                                            <p:fltVal val="1"/>
                                          </p:val>
                                        </p:tav>
                                      </p:tavLst>
                                    </p:anim>
                                    <p:anim calcmode="lin" valueType="num">
                                      <p:cBhvr>
                                        <p:cTn id="55" dur="123" tmFilter="0, 0; 0.125,0.2665; 0.25,0.4; 0.375,0.465; 0.5,0.5;  0.625,0.535; 0.75,0.6; 0.875,0.7335; 1,1">
                                          <p:stCondLst>
                                            <p:cond delay="1242"/>
                                          </p:stCondLst>
                                        </p:cTn>
                                        <p:tgtEl>
                                          <p:spTgt spid="37"/>
                                        </p:tgtEl>
                                        <p:attrNameLst>
                                          <p:attrName>ppt_y</p:attrName>
                                        </p:attrNameLst>
                                      </p:cBhvr>
                                      <p:tavLst>
                                        <p:tav tm="0" fmla="#ppt_y-sin(pi*$)/81">
                                          <p:val>
                                            <p:fltVal val="0"/>
                                          </p:val>
                                        </p:tav>
                                        <p:tav tm="100000">
                                          <p:val>
                                            <p:fltVal val="1"/>
                                          </p:val>
                                        </p:tav>
                                      </p:tavLst>
                                    </p:anim>
                                    <p:animScale>
                                      <p:cBhvr>
                                        <p:cTn id="56" dur="20">
                                          <p:stCondLst>
                                            <p:cond delay="487"/>
                                          </p:stCondLst>
                                        </p:cTn>
                                        <p:tgtEl>
                                          <p:spTgt spid="37"/>
                                        </p:tgtEl>
                                      </p:cBhvr>
                                      <p:to x="100000" y="60000"/>
                                    </p:animScale>
                                    <p:animScale>
                                      <p:cBhvr>
                                        <p:cTn id="57" dur="124" decel="50000">
                                          <p:stCondLst>
                                            <p:cond delay="507"/>
                                          </p:stCondLst>
                                        </p:cTn>
                                        <p:tgtEl>
                                          <p:spTgt spid="37"/>
                                        </p:tgtEl>
                                      </p:cBhvr>
                                      <p:to x="100000" y="100000"/>
                                    </p:animScale>
                                    <p:animScale>
                                      <p:cBhvr>
                                        <p:cTn id="58" dur="20">
                                          <p:stCondLst>
                                            <p:cond delay="984"/>
                                          </p:stCondLst>
                                        </p:cTn>
                                        <p:tgtEl>
                                          <p:spTgt spid="37"/>
                                        </p:tgtEl>
                                      </p:cBhvr>
                                      <p:to x="100000" y="80000"/>
                                    </p:animScale>
                                    <p:animScale>
                                      <p:cBhvr>
                                        <p:cTn id="59" dur="124" decel="50000">
                                          <p:stCondLst>
                                            <p:cond delay="1004"/>
                                          </p:stCondLst>
                                        </p:cTn>
                                        <p:tgtEl>
                                          <p:spTgt spid="37"/>
                                        </p:tgtEl>
                                      </p:cBhvr>
                                      <p:to x="100000" y="100000"/>
                                    </p:animScale>
                                    <p:animScale>
                                      <p:cBhvr>
                                        <p:cTn id="60" dur="20">
                                          <p:stCondLst>
                                            <p:cond delay="1231"/>
                                          </p:stCondLst>
                                        </p:cTn>
                                        <p:tgtEl>
                                          <p:spTgt spid="37"/>
                                        </p:tgtEl>
                                      </p:cBhvr>
                                      <p:to x="100000" y="90000"/>
                                    </p:animScale>
                                    <p:animScale>
                                      <p:cBhvr>
                                        <p:cTn id="61" dur="124" decel="50000">
                                          <p:stCondLst>
                                            <p:cond delay="1251"/>
                                          </p:stCondLst>
                                        </p:cTn>
                                        <p:tgtEl>
                                          <p:spTgt spid="37"/>
                                        </p:tgtEl>
                                      </p:cBhvr>
                                      <p:to x="100000" y="100000"/>
                                    </p:animScale>
                                    <p:animScale>
                                      <p:cBhvr>
                                        <p:cTn id="62" dur="20">
                                          <p:stCondLst>
                                            <p:cond delay="1356"/>
                                          </p:stCondLst>
                                        </p:cTn>
                                        <p:tgtEl>
                                          <p:spTgt spid="37"/>
                                        </p:tgtEl>
                                      </p:cBhvr>
                                      <p:to x="100000" y="95000"/>
                                    </p:animScale>
                                    <p:animScale>
                                      <p:cBhvr>
                                        <p:cTn id="63" dur="124" decel="50000">
                                          <p:stCondLst>
                                            <p:cond delay="1376"/>
                                          </p:stCondLst>
                                        </p:cTn>
                                        <p:tgtEl>
                                          <p:spTgt spid="37"/>
                                        </p:tgtEl>
                                      </p:cBhvr>
                                      <p:to x="100000" y="100000"/>
                                    </p:animScale>
                                  </p:childTnLst>
                                </p:cTn>
                              </p:par>
                              <p:par>
                                <p:cTn id="64" presetID="26" presetClass="entr" presetSubtype="0" fill="hold" grpId="0" nodeType="with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wipe(down)">
                                      <p:cBhvr>
                                        <p:cTn id="66" dur="435">
                                          <p:stCondLst>
                                            <p:cond delay="0"/>
                                          </p:stCondLst>
                                        </p:cTn>
                                        <p:tgtEl>
                                          <p:spTgt spid="36"/>
                                        </p:tgtEl>
                                      </p:cBhvr>
                                    </p:animEffect>
                                    <p:anim calcmode="lin" valueType="num">
                                      <p:cBhvr>
                                        <p:cTn id="67" dur="1367"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68" dur="498"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69" dur="498" tmFilter="0, 0; 0.125,0.2665; 0.25,0.4; 0.375,0.465; 0.5,0.5;  0.625,0.535; 0.75,0.6; 0.875,0.7335; 1,1">
                                          <p:stCondLst>
                                            <p:cond delay="498"/>
                                          </p:stCondLst>
                                        </p:cTn>
                                        <p:tgtEl>
                                          <p:spTgt spid="36"/>
                                        </p:tgtEl>
                                        <p:attrNameLst>
                                          <p:attrName>ppt_y</p:attrName>
                                        </p:attrNameLst>
                                      </p:cBhvr>
                                      <p:tavLst>
                                        <p:tav tm="0" fmla="#ppt_y-sin(pi*$)/9">
                                          <p:val>
                                            <p:fltVal val="0"/>
                                          </p:val>
                                        </p:tav>
                                        <p:tav tm="100000">
                                          <p:val>
                                            <p:fltVal val="1"/>
                                          </p:val>
                                        </p:tav>
                                      </p:tavLst>
                                    </p:anim>
                                    <p:anim calcmode="lin" valueType="num">
                                      <p:cBhvr>
                                        <p:cTn id="70" dur="249" tmFilter="0, 0; 0.125,0.2665; 0.25,0.4; 0.375,0.465; 0.5,0.5;  0.625,0.535; 0.75,0.6; 0.875,0.7335; 1,1">
                                          <p:stCondLst>
                                            <p:cond delay="993"/>
                                          </p:stCondLst>
                                        </p:cTn>
                                        <p:tgtEl>
                                          <p:spTgt spid="36"/>
                                        </p:tgtEl>
                                        <p:attrNameLst>
                                          <p:attrName>ppt_y</p:attrName>
                                        </p:attrNameLst>
                                      </p:cBhvr>
                                      <p:tavLst>
                                        <p:tav tm="0" fmla="#ppt_y-sin(pi*$)/27">
                                          <p:val>
                                            <p:fltVal val="0"/>
                                          </p:val>
                                        </p:tav>
                                        <p:tav tm="100000">
                                          <p:val>
                                            <p:fltVal val="1"/>
                                          </p:val>
                                        </p:tav>
                                      </p:tavLst>
                                    </p:anim>
                                    <p:anim calcmode="lin" valueType="num">
                                      <p:cBhvr>
                                        <p:cTn id="71" dur="123" tmFilter="0, 0; 0.125,0.2665; 0.25,0.4; 0.375,0.465; 0.5,0.5;  0.625,0.535; 0.75,0.6; 0.875,0.7335; 1,1">
                                          <p:stCondLst>
                                            <p:cond delay="1242"/>
                                          </p:stCondLst>
                                        </p:cTn>
                                        <p:tgtEl>
                                          <p:spTgt spid="36"/>
                                        </p:tgtEl>
                                        <p:attrNameLst>
                                          <p:attrName>ppt_y</p:attrName>
                                        </p:attrNameLst>
                                      </p:cBhvr>
                                      <p:tavLst>
                                        <p:tav tm="0" fmla="#ppt_y-sin(pi*$)/81">
                                          <p:val>
                                            <p:fltVal val="0"/>
                                          </p:val>
                                        </p:tav>
                                        <p:tav tm="100000">
                                          <p:val>
                                            <p:fltVal val="1"/>
                                          </p:val>
                                        </p:tav>
                                      </p:tavLst>
                                    </p:anim>
                                    <p:animScale>
                                      <p:cBhvr>
                                        <p:cTn id="72" dur="20">
                                          <p:stCondLst>
                                            <p:cond delay="487"/>
                                          </p:stCondLst>
                                        </p:cTn>
                                        <p:tgtEl>
                                          <p:spTgt spid="36"/>
                                        </p:tgtEl>
                                      </p:cBhvr>
                                      <p:to x="100000" y="60000"/>
                                    </p:animScale>
                                    <p:animScale>
                                      <p:cBhvr>
                                        <p:cTn id="73" dur="124" decel="50000">
                                          <p:stCondLst>
                                            <p:cond delay="507"/>
                                          </p:stCondLst>
                                        </p:cTn>
                                        <p:tgtEl>
                                          <p:spTgt spid="36"/>
                                        </p:tgtEl>
                                      </p:cBhvr>
                                      <p:to x="100000" y="100000"/>
                                    </p:animScale>
                                    <p:animScale>
                                      <p:cBhvr>
                                        <p:cTn id="74" dur="20">
                                          <p:stCondLst>
                                            <p:cond delay="984"/>
                                          </p:stCondLst>
                                        </p:cTn>
                                        <p:tgtEl>
                                          <p:spTgt spid="36"/>
                                        </p:tgtEl>
                                      </p:cBhvr>
                                      <p:to x="100000" y="80000"/>
                                    </p:animScale>
                                    <p:animScale>
                                      <p:cBhvr>
                                        <p:cTn id="75" dur="124" decel="50000">
                                          <p:stCondLst>
                                            <p:cond delay="1004"/>
                                          </p:stCondLst>
                                        </p:cTn>
                                        <p:tgtEl>
                                          <p:spTgt spid="36"/>
                                        </p:tgtEl>
                                      </p:cBhvr>
                                      <p:to x="100000" y="100000"/>
                                    </p:animScale>
                                    <p:animScale>
                                      <p:cBhvr>
                                        <p:cTn id="76" dur="20">
                                          <p:stCondLst>
                                            <p:cond delay="1231"/>
                                          </p:stCondLst>
                                        </p:cTn>
                                        <p:tgtEl>
                                          <p:spTgt spid="36"/>
                                        </p:tgtEl>
                                      </p:cBhvr>
                                      <p:to x="100000" y="90000"/>
                                    </p:animScale>
                                    <p:animScale>
                                      <p:cBhvr>
                                        <p:cTn id="77" dur="124" decel="50000">
                                          <p:stCondLst>
                                            <p:cond delay="1251"/>
                                          </p:stCondLst>
                                        </p:cTn>
                                        <p:tgtEl>
                                          <p:spTgt spid="36"/>
                                        </p:tgtEl>
                                      </p:cBhvr>
                                      <p:to x="100000" y="100000"/>
                                    </p:animScale>
                                    <p:animScale>
                                      <p:cBhvr>
                                        <p:cTn id="78" dur="20">
                                          <p:stCondLst>
                                            <p:cond delay="1356"/>
                                          </p:stCondLst>
                                        </p:cTn>
                                        <p:tgtEl>
                                          <p:spTgt spid="36"/>
                                        </p:tgtEl>
                                      </p:cBhvr>
                                      <p:to x="100000" y="95000"/>
                                    </p:animScale>
                                    <p:animScale>
                                      <p:cBhvr>
                                        <p:cTn id="79" dur="124" decel="50000">
                                          <p:stCondLst>
                                            <p:cond delay="1376"/>
                                          </p:stCondLst>
                                        </p:cTn>
                                        <p:tgtEl>
                                          <p:spTgt spid="3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22" grpId="0"/>
      <p:bldP spid="26" grpId="0"/>
      <p:bldP spid="36" grpId="0" animBg="1"/>
      <p:bldP spid="37" grpId="0" animBg="1"/>
      <p:bldP spid="3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E4F944-CCB1-4E97-1793-DDAF4014FFE3}"/>
              </a:ext>
            </a:extLst>
          </p:cNvPr>
          <p:cNvSpPr txBox="1"/>
          <p:nvPr/>
        </p:nvSpPr>
        <p:spPr>
          <a:xfrm>
            <a:off x="291101" y="1310707"/>
            <a:ext cx="11609798" cy="3787832"/>
          </a:xfrm>
          <a:prstGeom prst="rect">
            <a:avLst/>
          </a:prstGeom>
          <a:noFill/>
        </p:spPr>
        <p:txBody>
          <a:bodyPr wrap="square">
            <a:spAutoFit/>
          </a:bodyPr>
          <a:lstStyle/>
          <a:p>
            <a:pPr marL="342900" indent="-342900">
              <a:lnSpc>
                <a:spcPct val="107000"/>
              </a:lnSpc>
              <a:spcAft>
                <a:spcPts val="800"/>
              </a:spcAft>
              <a:buFont typeface="Wingdings" panose="05000000000000000000" pitchFamily="2" charset="2"/>
              <a:buChar char="§"/>
            </a:pPr>
            <a:r>
              <a:rPr lang="en-IN" sz="2000" b="1" kern="100" dirty="0">
                <a:effectLst/>
                <a:latin typeface="Bell MT" panose="02020503060305020303" pitchFamily="18" charset="0"/>
                <a:ea typeface="Calibri" panose="020F0502020204030204" pitchFamily="34" charset="0"/>
                <a:cs typeface="Times New Roman" panose="02020603050405020304" pitchFamily="18" charset="0"/>
              </a:rPr>
              <a:t>Hardware Setup:</a:t>
            </a:r>
            <a:r>
              <a:rPr lang="en-IN" sz="2000" kern="100" dirty="0">
                <a:effectLst/>
                <a:latin typeface="Bell MT" panose="02020503060305020303" pitchFamily="18" charset="0"/>
                <a:ea typeface="Calibri" panose="020F0502020204030204" pitchFamily="34" charset="0"/>
                <a:cs typeface="Times New Roman" panose="02020603050405020304" pitchFamily="18" charset="0"/>
              </a:rPr>
              <a:t> Connect the PZEM-004T module and CT sensor to the ESP8266 microcontroller according to the circuit diagram.</a:t>
            </a:r>
          </a:p>
          <a:p>
            <a:pPr marL="342900" indent="-342900">
              <a:lnSpc>
                <a:spcPct val="107000"/>
              </a:lnSpc>
              <a:spcAft>
                <a:spcPts val="800"/>
              </a:spcAft>
              <a:buFont typeface="Wingdings" panose="05000000000000000000" pitchFamily="2" charset="2"/>
              <a:buChar char="§"/>
            </a:pPr>
            <a:r>
              <a:rPr lang="en-IN" sz="2000" b="1" kern="100" dirty="0">
                <a:effectLst/>
                <a:latin typeface="Bell MT" panose="02020503060305020303" pitchFamily="18" charset="0"/>
                <a:ea typeface="Calibri" panose="020F0502020204030204" pitchFamily="34" charset="0"/>
                <a:cs typeface="Times New Roman" panose="02020603050405020304" pitchFamily="18" charset="0"/>
              </a:rPr>
              <a:t>Firmware Development:</a:t>
            </a:r>
            <a:r>
              <a:rPr lang="en-IN" sz="2000" kern="100" dirty="0">
                <a:effectLst/>
                <a:latin typeface="Bell MT" panose="02020503060305020303" pitchFamily="18" charset="0"/>
                <a:ea typeface="Calibri" panose="020F0502020204030204" pitchFamily="34" charset="0"/>
                <a:cs typeface="Times New Roman" panose="02020603050405020304" pitchFamily="18" charset="0"/>
              </a:rPr>
              <a:t> Develop firmware for the ESP8266 to read data from the PZEM-004T module and CT sensor, process the data, and transmit it to the web server.</a:t>
            </a:r>
          </a:p>
          <a:p>
            <a:pPr marL="342900" indent="-342900">
              <a:lnSpc>
                <a:spcPct val="107000"/>
              </a:lnSpc>
              <a:spcAft>
                <a:spcPts val="800"/>
              </a:spcAft>
              <a:buFont typeface="Wingdings" panose="05000000000000000000" pitchFamily="2" charset="2"/>
              <a:buChar char="§"/>
            </a:pPr>
            <a:r>
              <a:rPr lang="en-IN" sz="2000" b="1" kern="100" dirty="0">
                <a:effectLst/>
                <a:latin typeface="Bell MT" panose="02020503060305020303" pitchFamily="18" charset="0"/>
                <a:ea typeface="Calibri" panose="020F0502020204030204" pitchFamily="34" charset="0"/>
                <a:cs typeface="Times New Roman" panose="02020603050405020304" pitchFamily="18" charset="0"/>
              </a:rPr>
              <a:t>Integration and Testing</a:t>
            </a:r>
            <a:r>
              <a:rPr lang="en-IN" sz="2000" kern="100" dirty="0">
                <a:effectLst/>
                <a:latin typeface="Bell MT" panose="02020503060305020303" pitchFamily="18" charset="0"/>
                <a:ea typeface="Calibri" panose="020F0502020204030204" pitchFamily="34" charset="0"/>
                <a:cs typeface="Times New Roman" panose="02020603050405020304" pitchFamily="18" charset="0"/>
              </a:rPr>
              <a:t>: Integrate the hardware and software components, and test the system for functionality, accuracy, and reliability.</a:t>
            </a:r>
          </a:p>
          <a:p>
            <a:pPr marL="342900" indent="-342900">
              <a:lnSpc>
                <a:spcPct val="107000"/>
              </a:lnSpc>
              <a:spcAft>
                <a:spcPts val="800"/>
              </a:spcAft>
              <a:buFont typeface="Wingdings" panose="05000000000000000000" pitchFamily="2" charset="2"/>
              <a:buChar char="§"/>
            </a:pPr>
            <a:r>
              <a:rPr lang="en-IN" sz="2000" b="1" kern="100" dirty="0">
                <a:effectLst/>
                <a:latin typeface="Bell MT" panose="02020503060305020303" pitchFamily="18" charset="0"/>
                <a:ea typeface="Calibri" panose="020F0502020204030204" pitchFamily="34" charset="0"/>
                <a:cs typeface="Times New Roman" panose="02020603050405020304" pitchFamily="18" charset="0"/>
              </a:rPr>
              <a:t>Deployment:</a:t>
            </a:r>
            <a:r>
              <a:rPr lang="en-IN" sz="2000" kern="100" dirty="0">
                <a:effectLst/>
                <a:latin typeface="Bell MT" panose="02020503060305020303" pitchFamily="18" charset="0"/>
                <a:ea typeface="Calibri" panose="020F0502020204030204" pitchFamily="34" charset="0"/>
                <a:cs typeface="Times New Roman" panose="02020603050405020304" pitchFamily="18" charset="0"/>
              </a:rPr>
              <a:t> Deploy the smart energy metering system in the target environment, ensuring seamless operation and user accessibility.</a:t>
            </a:r>
          </a:p>
          <a:p>
            <a:pPr marL="342900" indent="-342900">
              <a:lnSpc>
                <a:spcPct val="107000"/>
              </a:lnSpc>
              <a:spcAft>
                <a:spcPts val="800"/>
              </a:spcAft>
              <a:buFont typeface="Wingdings" panose="05000000000000000000" pitchFamily="2" charset="2"/>
              <a:buChar char="§"/>
            </a:pPr>
            <a:r>
              <a:rPr lang="en-IN" sz="2000" b="1" kern="100" dirty="0">
                <a:effectLst/>
                <a:latin typeface="Bell MT" panose="02020503060305020303" pitchFamily="18" charset="0"/>
                <a:ea typeface="Calibri" panose="020F0502020204030204" pitchFamily="34" charset="0"/>
                <a:cs typeface="Times New Roman" panose="02020603050405020304" pitchFamily="18" charset="0"/>
              </a:rPr>
              <a:t>Maintenance and Optimization</a:t>
            </a:r>
            <a:r>
              <a:rPr lang="en-IN" sz="2000" kern="100" dirty="0">
                <a:effectLst/>
                <a:latin typeface="Bell MT" panose="02020503060305020303" pitchFamily="18" charset="0"/>
                <a:ea typeface="Calibri" panose="020F0502020204030204" pitchFamily="34" charset="0"/>
                <a:cs typeface="Times New Roman" panose="02020603050405020304" pitchFamily="18" charset="0"/>
              </a:rPr>
              <a:t>: Continuously monitor and optimize the system for improved performance and efficiency, addressing any issues that may arise during operation.</a:t>
            </a:r>
          </a:p>
        </p:txBody>
      </p:sp>
      <p:sp>
        <p:nvSpPr>
          <p:cNvPr id="5" name="TextBox 4">
            <a:extLst>
              <a:ext uri="{FF2B5EF4-FFF2-40B4-BE49-F238E27FC236}">
                <a16:creationId xmlns:a16="http://schemas.microsoft.com/office/drawing/2014/main" id="{3780A031-65F9-FC19-400C-CFE8903CFD6E}"/>
              </a:ext>
            </a:extLst>
          </p:cNvPr>
          <p:cNvSpPr txBox="1"/>
          <p:nvPr/>
        </p:nvSpPr>
        <p:spPr>
          <a:xfrm>
            <a:off x="291101" y="412413"/>
            <a:ext cx="10502757" cy="731547"/>
          </a:xfrm>
          <a:prstGeom prst="rect">
            <a:avLst/>
          </a:prstGeom>
          <a:noFill/>
        </p:spPr>
        <p:txBody>
          <a:bodyPr wrap="square">
            <a:spAutoFit/>
          </a:bodyPr>
          <a:lstStyle/>
          <a:p>
            <a:pPr>
              <a:lnSpc>
                <a:spcPct val="107000"/>
              </a:lnSpc>
              <a:spcAft>
                <a:spcPts val="800"/>
              </a:spcAft>
            </a:pPr>
            <a:r>
              <a:rPr lang="en-IN" sz="4000" b="1" kern="100" dirty="0">
                <a:solidFill>
                  <a:schemeClr val="accent2"/>
                </a:solidFill>
                <a:latin typeface="Bell MT" panose="02020503060305020303" pitchFamily="18" charset="0"/>
                <a:ea typeface="Calibri" panose="020F0502020204030204" pitchFamily="34" charset="0"/>
                <a:cs typeface="Times New Roman" panose="02020603050405020304" pitchFamily="18" charset="0"/>
              </a:rPr>
              <a:t>METHODOLOGY OF THE PROJECT :</a:t>
            </a:r>
            <a:endParaRPr lang="en-IN" sz="4000" b="1" kern="100" dirty="0">
              <a:solidFill>
                <a:schemeClr val="accent2"/>
              </a:solidFill>
              <a:effectLst/>
              <a:latin typeface="Bell MT" panose="020205030603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00519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435">
                                          <p:stCondLst>
                                            <p:cond delay="0"/>
                                          </p:stCondLst>
                                        </p:cTn>
                                        <p:tgtEl>
                                          <p:spTgt spid="5"/>
                                        </p:tgtEl>
                                      </p:cBhvr>
                                    </p:animEffect>
                                    <p:anim calcmode="lin" valueType="num">
                                      <p:cBhvr>
                                        <p:cTn id="8" dur="1367"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5"/>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5"/>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5"/>
                                        </p:tgtEl>
                                        <p:attrNameLst>
                                          <p:attrName>ppt_y</p:attrName>
                                        </p:attrNameLst>
                                      </p:cBhvr>
                                      <p:tavLst>
                                        <p:tav tm="0" fmla="#ppt_y-sin(pi*$)/81">
                                          <p:val>
                                            <p:fltVal val="0"/>
                                          </p:val>
                                        </p:tav>
                                        <p:tav tm="100000">
                                          <p:val>
                                            <p:fltVal val="1"/>
                                          </p:val>
                                        </p:tav>
                                      </p:tavLst>
                                    </p:anim>
                                    <p:animScale>
                                      <p:cBhvr>
                                        <p:cTn id="13" dur="20">
                                          <p:stCondLst>
                                            <p:cond delay="487"/>
                                          </p:stCondLst>
                                        </p:cTn>
                                        <p:tgtEl>
                                          <p:spTgt spid="5"/>
                                        </p:tgtEl>
                                      </p:cBhvr>
                                      <p:to x="100000" y="60000"/>
                                    </p:animScale>
                                    <p:animScale>
                                      <p:cBhvr>
                                        <p:cTn id="14" dur="124" decel="50000">
                                          <p:stCondLst>
                                            <p:cond delay="507"/>
                                          </p:stCondLst>
                                        </p:cTn>
                                        <p:tgtEl>
                                          <p:spTgt spid="5"/>
                                        </p:tgtEl>
                                      </p:cBhvr>
                                      <p:to x="100000" y="100000"/>
                                    </p:animScale>
                                    <p:animScale>
                                      <p:cBhvr>
                                        <p:cTn id="15" dur="20">
                                          <p:stCondLst>
                                            <p:cond delay="984"/>
                                          </p:stCondLst>
                                        </p:cTn>
                                        <p:tgtEl>
                                          <p:spTgt spid="5"/>
                                        </p:tgtEl>
                                      </p:cBhvr>
                                      <p:to x="100000" y="80000"/>
                                    </p:animScale>
                                    <p:animScale>
                                      <p:cBhvr>
                                        <p:cTn id="16" dur="124" decel="50000">
                                          <p:stCondLst>
                                            <p:cond delay="1004"/>
                                          </p:stCondLst>
                                        </p:cTn>
                                        <p:tgtEl>
                                          <p:spTgt spid="5"/>
                                        </p:tgtEl>
                                      </p:cBhvr>
                                      <p:to x="100000" y="100000"/>
                                    </p:animScale>
                                    <p:animScale>
                                      <p:cBhvr>
                                        <p:cTn id="17" dur="20">
                                          <p:stCondLst>
                                            <p:cond delay="1231"/>
                                          </p:stCondLst>
                                        </p:cTn>
                                        <p:tgtEl>
                                          <p:spTgt spid="5"/>
                                        </p:tgtEl>
                                      </p:cBhvr>
                                      <p:to x="100000" y="90000"/>
                                    </p:animScale>
                                    <p:animScale>
                                      <p:cBhvr>
                                        <p:cTn id="18" dur="124" decel="50000">
                                          <p:stCondLst>
                                            <p:cond delay="1251"/>
                                          </p:stCondLst>
                                        </p:cTn>
                                        <p:tgtEl>
                                          <p:spTgt spid="5"/>
                                        </p:tgtEl>
                                      </p:cBhvr>
                                      <p:to x="100000" y="100000"/>
                                    </p:animScale>
                                    <p:animScale>
                                      <p:cBhvr>
                                        <p:cTn id="19" dur="20">
                                          <p:stCondLst>
                                            <p:cond delay="1356"/>
                                          </p:stCondLst>
                                        </p:cTn>
                                        <p:tgtEl>
                                          <p:spTgt spid="5"/>
                                        </p:tgtEl>
                                      </p:cBhvr>
                                      <p:to x="100000" y="95000"/>
                                    </p:animScale>
                                    <p:animScale>
                                      <p:cBhvr>
                                        <p:cTn id="20" dur="124" decel="50000">
                                          <p:stCondLst>
                                            <p:cond delay="1376"/>
                                          </p:stCondLst>
                                        </p:cTn>
                                        <p:tgtEl>
                                          <p:spTgt spid="5"/>
                                        </p:tgtEl>
                                      </p:cBhvr>
                                      <p:to x="100000" y="100000"/>
                                    </p:animScale>
                                  </p:childTnLst>
                                </p:cTn>
                              </p:par>
                            </p:childTnLst>
                          </p:cTn>
                        </p:par>
                        <p:par>
                          <p:cTn id="21" fill="hold">
                            <p:stCondLst>
                              <p:cond delay="1500"/>
                            </p:stCondLst>
                            <p:childTnLst>
                              <p:par>
                                <p:cTn id="22" presetID="42" presetClass="entr" presetSubtype="0"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2015D5-0DDA-8F73-D954-6AE1AF08E961}"/>
              </a:ext>
            </a:extLst>
          </p:cNvPr>
          <p:cNvSpPr txBox="1"/>
          <p:nvPr/>
        </p:nvSpPr>
        <p:spPr>
          <a:xfrm>
            <a:off x="339047" y="1077575"/>
            <a:ext cx="11342669" cy="5537029"/>
          </a:xfrm>
          <a:prstGeom prst="rect">
            <a:avLst/>
          </a:prstGeom>
          <a:noFill/>
        </p:spPr>
        <p:txBody>
          <a:bodyPr wrap="square">
            <a:spAutoFit/>
          </a:bodyPr>
          <a:lstStyle/>
          <a:p>
            <a:pPr marL="342900" indent="-342900">
              <a:lnSpc>
                <a:spcPct val="107000"/>
              </a:lnSpc>
              <a:spcAft>
                <a:spcPts val="800"/>
              </a:spcAft>
              <a:buFont typeface="Wingdings" panose="05000000000000000000" pitchFamily="2" charset="2"/>
              <a:buChar char="§"/>
            </a:pPr>
            <a:r>
              <a:rPr lang="en-IN" sz="2000" b="1" kern="100" dirty="0">
                <a:effectLst/>
                <a:latin typeface="Bell MT" panose="02020503060305020303" pitchFamily="18" charset="0"/>
                <a:ea typeface="Calibri" panose="020F0502020204030204" pitchFamily="34" charset="0"/>
                <a:cs typeface="Times New Roman" panose="02020603050405020304" pitchFamily="18" charset="0"/>
              </a:rPr>
              <a:t>Home Energy Management: </a:t>
            </a:r>
            <a:r>
              <a:rPr lang="en-IN" sz="2000" kern="100" dirty="0">
                <a:effectLst/>
                <a:latin typeface="Bell MT" panose="02020503060305020303" pitchFamily="18" charset="0"/>
                <a:ea typeface="Calibri" panose="020F0502020204030204" pitchFamily="34" charset="0"/>
                <a:cs typeface="Times New Roman" panose="02020603050405020304" pitchFamily="18" charset="0"/>
              </a:rPr>
              <a:t>Individuals can monitor and optimize their energy usage in real-time, leading to cost savings and reduced environmental impact.</a:t>
            </a:r>
          </a:p>
          <a:p>
            <a:pPr marL="342900" indent="-342900">
              <a:lnSpc>
                <a:spcPct val="107000"/>
              </a:lnSpc>
              <a:spcAft>
                <a:spcPts val="800"/>
              </a:spcAft>
              <a:buFont typeface="Wingdings" panose="05000000000000000000" pitchFamily="2" charset="2"/>
              <a:buChar char="§"/>
            </a:pPr>
            <a:r>
              <a:rPr lang="en-IN" sz="2000" b="1" kern="100" dirty="0">
                <a:effectLst/>
                <a:latin typeface="Bell MT" panose="02020503060305020303" pitchFamily="18" charset="0"/>
                <a:ea typeface="Calibri" panose="020F0502020204030204" pitchFamily="34" charset="0"/>
                <a:cs typeface="Times New Roman" panose="02020603050405020304" pitchFamily="18" charset="0"/>
              </a:rPr>
              <a:t>Industrial Energy Monitoring</a:t>
            </a:r>
            <a:r>
              <a:rPr lang="en-IN" sz="2000" kern="100" dirty="0">
                <a:effectLst/>
                <a:latin typeface="Bell MT" panose="02020503060305020303" pitchFamily="18" charset="0"/>
                <a:ea typeface="Calibri" panose="020F0502020204030204" pitchFamily="34" charset="0"/>
                <a:cs typeface="Times New Roman" panose="02020603050405020304" pitchFamily="18" charset="0"/>
              </a:rPr>
              <a:t>: Industries can track energy consumption in various processes, identify inefficiencies, and implement measures to improve energy efficiency.</a:t>
            </a:r>
          </a:p>
          <a:p>
            <a:pPr marL="342900" indent="-342900">
              <a:lnSpc>
                <a:spcPct val="107000"/>
              </a:lnSpc>
              <a:spcAft>
                <a:spcPts val="800"/>
              </a:spcAft>
              <a:buFont typeface="Wingdings" panose="05000000000000000000" pitchFamily="2" charset="2"/>
              <a:buChar char="§"/>
            </a:pPr>
            <a:r>
              <a:rPr lang="en-IN" sz="2000" b="1" kern="100" dirty="0">
                <a:effectLst/>
                <a:latin typeface="Bell MT" panose="02020503060305020303" pitchFamily="18" charset="0"/>
                <a:ea typeface="Calibri" panose="020F0502020204030204" pitchFamily="34" charset="0"/>
                <a:cs typeface="Times New Roman" panose="02020603050405020304" pitchFamily="18" charset="0"/>
              </a:rPr>
              <a:t>Smart Grid Integration</a:t>
            </a:r>
            <a:r>
              <a:rPr lang="en-IN" sz="2000" kern="100" dirty="0">
                <a:effectLst/>
                <a:latin typeface="Bell MT" panose="02020503060305020303" pitchFamily="18" charset="0"/>
                <a:ea typeface="Calibri" panose="020F0502020204030204" pitchFamily="34" charset="0"/>
                <a:cs typeface="Times New Roman" panose="02020603050405020304" pitchFamily="18" charset="0"/>
              </a:rPr>
              <a:t>: The data collected from the smart energy meters can be utilized for better management of electricity distribution, load balancing, and peak demand reduction.</a:t>
            </a:r>
          </a:p>
          <a:p>
            <a:pPr marL="342900" indent="-342900">
              <a:lnSpc>
                <a:spcPct val="107000"/>
              </a:lnSpc>
              <a:spcAft>
                <a:spcPts val="800"/>
              </a:spcAft>
              <a:buFont typeface="Wingdings" panose="05000000000000000000" pitchFamily="2" charset="2"/>
              <a:buChar char="§"/>
            </a:pPr>
            <a:r>
              <a:rPr lang="en-IN" sz="2000" b="1" kern="100" dirty="0">
                <a:effectLst/>
                <a:latin typeface="Bell MT" panose="02020503060305020303" pitchFamily="18" charset="0"/>
                <a:ea typeface="Calibri" panose="020F0502020204030204" pitchFamily="34" charset="0"/>
                <a:cs typeface="Times New Roman" panose="02020603050405020304" pitchFamily="18" charset="0"/>
              </a:rPr>
              <a:t>Renewable Energy Integration:</a:t>
            </a:r>
            <a:r>
              <a:rPr lang="en-IN" sz="2000" kern="100" dirty="0">
                <a:effectLst/>
                <a:latin typeface="Bell MT" panose="02020503060305020303" pitchFamily="18" charset="0"/>
                <a:ea typeface="Calibri" panose="020F0502020204030204" pitchFamily="34" charset="0"/>
                <a:cs typeface="Times New Roman" panose="02020603050405020304" pitchFamily="18" charset="0"/>
              </a:rPr>
              <a:t> Users can integrate renewable energy sources such as solar panels or wind turbines more effectively by understanding their energy consumption patterns and optimizing usage accordingly.</a:t>
            </a:r>
          </a:p>
          <a:p>
            <a:pPr marL="342900" indent="-342900">
              <a:lnSpc>
                <a:spcPct val="107000"/>
              </a:lnSpc>
              <a:spcAft>
                <a:spcPts val="800"/>
              </a:spcAft>
              <a:buFont typeface="Wingdings" panose="05000000000000000000" pitchFamily="2" charset="2"/>
              <a:buChar char="§"/>
            </a:pPr>
            <a:r>
              <a:rPr lang="en-IN" sz="2000" b="1" kern="100" dirty="0">
                <a:effectLst/>
                <a:latin typeface="Bell MT" panose="02020503060305020303" pitchFamily="18" charset="0"/>
                <a:ea typeface="Calibri" panose="020F0502020204030204" pitchFamily="34" charset="0"/>
                <a:cs typeface="Times New Roman" panose="02020603050405020304" pitchFamily="18" charset="0"/>
              </a:rPr>
              <a:t>Building Automation Systems</a:t>
            </a:r>
            <a:r>
              <a:rPr lang="en-IN" sz="2000" kern="100" dirty="0">
                <a:effectLst/>
                <a:latin typeface="Bell MT" panose="02020503060305020303" pitchFamily="18" charset="0"/>
                <a:ea typeface="Calibri" panose="020F0502020204030204" pitchFamily="34" charset="0"/>
                <a:cs typeface="Times New Roman" panose="02020603050405020304" pitchFamily="18" charset="0"/>
              </a:rPr>
              <a:t>: Smart energy meters can be integrated into building automation systems to optimize HVAC (heating, ventilation, and air conditioning) and lighting systems for energy efficiency.</a:t>
            </a:r>
          </a:p>
          <a:p>
            <a:pPr marL="342900" indent="-342900">
              <a:lnSpc>
                <a:spcPct val="107000"/>
              </a:lnSpc>
              <a:spcAft>
                <a:spcPts val="800"/>
              </a:spcAft>
              <a:buFont typeface="Wingdings" panose="05000000000000000000" pitchFamily="2" charset="2"/>
              <a:buChar char="§"/>
            </a:pPr>
            <a:r>
              <a:rPr lang="en-IN" sz="2000" b="1" kern="100" dirty="0">
                <a:effectLst/>
                <a:latin typeface="Bell MT" panose="02020503060305020303" pitchFamily="18" charset="0"/>
                <a:ea typeface="Calibri" panose="020F0502020204030204" pitchFamily="34" charset="0"/>
                <a:cs typeface="Times New Roman" panose="02020603050405020304" pitchFamily="18" charset="0"/>
              </a:rPr>
              <a:t>Demand Response Programs</a:t>
            </a:r>
            <a:r>
              <a:rPr lang="en-IN" sz="2000" kern="100" dirty="0">
                <a:effectLst/>
                <a:latin typeface="Bell MT" panose="02020503060305020303" pitchFamily="18" charset="0"/>
                <a:ea typeface="Calibri" panose="020F0502020204030204" pitchFamily="34" charset="0"/>
                <a:cs typeface="Times New Roman" panose="02020603050405020304" pitchFamily="18" charset="0"/>
              </a:rPr>
              <a:t>: Utilities can use data from smart energy meters to implement demand response programs, encouraging users to reduce energy consumption during peak periods through incentives.</a:t>
            </a:r>
          </a:p>
        </p:txBody>
      </p:sp>
      <p:sp>
        <p:nvSpPr>
          <p:cNvPr id="5" name="TextBox 4">
            <a:extLst>
              <a:ext uri="{FF2B5EF4-FFF2-40B4-BE49-F238E27FC236}">
                <a16:creationId xmlns:a16="http://schemas.microsoft.com/office/drawing/2014/main" id="{17156762-EC8E-B066-D85A-0D7F08A2B921}"/>
              </a:ext>
            </a:extLst>
          </p:cNvPr>
          <p:cNvSpPr txBox="1"/>
          <p:nvPr/>
        </p:nvSpPr>
        <p:spPr>
          <a:xfrm>
            <a:off x="339047" y="213484"/>
            <a:ext cx="8722760" cy="731547"/>
          </a:xfrm>
          <a:prstGeom prst="rect">
            <a:avLst/>
          </a:prstGeom>
          <a:noFill/>
        </p:spPr>
        <p:txBody>
          <a:bodyPr wrap="square">
            <a:spAutoFit/>
          </a:bodyPr>
          <a:lstStyle/>
          <a:p>
            <a:pPr>
              <a:lnSpc>
                <a:spcPct val="107000"/>
              </a:lnSpc>
              <a:spcAft>
                <a:spcPts val="800"/>
              </a:spcAft>
            </a:pPr>
            <a:r>
              <a:rPr lang="en-IN" sz="4000" b="1" kern="100" dirty="0">
                <a:solidFill>
                  <a:schemeClr val="accent2"/>
                </a:solidFill>
                <a:latin typeface="Bell MT" panose="02020503060305020303" pitchFamily="18" charset="0"/>
                <a:ea typeface="Calibri" panose="020F0502020204030204" pitchFamily="34" charset="0"/>
                <a:cs typeface="Times New Roman" panose="02020603050405020304" pitchFamily="18" charset="0"/>
              </a:rPr>
              <a:t>APPLICATION OF THE PROJECT :</a:t>
            </a:r>
            <a:endParaRPr lang="en-IN" sz="4000" b="1" kern="100" dirty="0">
              <a:solidFill>
                <a:schemeClr val="accent2"/>
              </a:solidFill>
              <a:effectLst/>
              <a:latin typeface="Bell MT" panose="020205030603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7008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435">
                                          <p:stCondLst>
                                            <p:cond delay="0"/>
                                          </p:stCondLst>
                                        </p:cTn>
                                        <p:tgtEl>
                                          <p:spTgt spid="5"/>
                                        </p:tgtEl>
                                      </p:cBhvr>
                                    </p:animEffect>
                                    <p:anim calcmode="lin" valueType="num">
                                      <p:cBhvr>
                                        <p:cTn id="8" dur="1367"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5"/>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5"/>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5"/>
                                        </p:tgtEl>
                                        <p:attrNameLst>
                                          <p:attrName>ppt_y</p:attrName>
                                        </p:attrNameLst>
                                      </p:cBhvr>
                                      <p:tavLst>
                                        <p:tav tm="0" fmla="#ppt_y-sin(pi*$)/81">
                                          <p:val>
                                            <p:fltVal val="0"/>
                                          </p:val>
                                        </p:tav>
                                        <p:tav tm="100000">
                                          <p:val>
                                            <p:fltVal val="1"/>
                                          </p:val>
                                        </p:tav>
                                      </p:tavLst>
                                    </p:anim>
                                    <p:animScale>
                                      <p:cBhvr>
                                        <p:cTn id="13" dur="20">
                                          <p:stCondLst>
                                            <p:cond delay="487"/>
                                          </p:stCondLst>
                                        </p:cTn>
                                        <p:tgtEl>
                                          <p:spTgt spid="5"/>
                                        </p:tgtEl>
                                      </p:cBhvr>
                                      <p:to x="100000" y="60000"/>
                                    </p:animScale>
                                    <p:animScale>
                                      <p:cBhvr>
                                        <p:cTn id="14" dur="124" decel="50000">
                                          <p:stCondLst>
                                            <p:cond delay="507"/>
                                          </p:stCondLst>
                                        </p:cTn>
                                        <p:tgtEl>
                                          <p:spTgt spid="5"/>
                                        </p:tgtEl>
                                      </p:cBhvr>
                                      <p:to x="100000" y="100000"/>
                                    </p:animScale>
                                    <p:animScale>
                                      <p:cBhvr>
                                        <p:cTn id="15" dur="20">
                                          <p:stCondLst>
                                            <p:cond delay="984"/>
                                          </p:stCondLst>
                                        </p:cTn>
                                        <p:tgtEl>
                                          <p:spTgt spid="5"/>
                                        </p:tgtEl>
                                      </p:cBhvr>
                                      <p:to x="100000" y="80000"/>
                                    </p:animScale>
                                    <p:animScale>
                                      <p:cBhvr>
                                        <p:cTn id="16" dur="124" decel="50000">
                                          <p:stCondLst>
                                            <p:cond delay="1004"/>
                                          </p:stCondLst>
                                        </p:cTn>
                                        <p:tgtEl>
                                          <p:spTgt spid="5"/>
                                        </p:tgtEl>
                                      </p:cBhvr>
                                      <p:to x="100000" y="100000"/>
                                    </p:animScale>
                                    <p:animScale>
                                      <p:cBhvr>
                                        <p:cTn id="17" dur="20">
                                          <p:stCondLst>
                                            <p:cond delay="1231"/>
                                          </p:stCondLst>
                                        </p:cTn>
                                        <p:tgtEl>
                                          <p:spTgt spid="5"/>
                                        </p:tgtEl>
                                      </p:cBhvr>
                                      <p:to x="100000" y="90000"/>
                                    </p:animScale>
                                    <p:animScale>
                                      <p:cBhvr>
                                        <p:cTn id="18" dur="124" decel="50000">
                                          <p:stCondLst>
                                            <p:cond delay="1251"/>
                                          </p:stCondLst>
                                        </p:cTn>
                                        <p:tgtEl>
                                          <p:spTgt spid="5"/>
                                        </p:tgtEl>
                                      </p:cBhvr>
                                      <p:to x="100000" y="100000"/>
                                    </p:animScale>
                                    <p:animScale>
                                      <p:cBhvr>
                                        <p:cTn id="19" dur="20">
                                          <p:stCondLst>
                                            <p:cond delay="1356"/>
                                          </p:stCondLst>
                                        </p:cTn>
                                        <p:tgtEl>
                                          <p:spTgt spid="5"/>
                                        </p:tgtEl>
                                      </p:cBhvr>
                                      <p:to x="100000" y="95000"/>
                                    </p:animScale>
                                    <p:animScale>
                                      <p:cBhvr>
                                        <p:cTn id="20" dur="124" decel="50000">
                                          <p:stCondLst>
                                            <p:cond delay="1376"/>
                                          </p:stCondLst>
                                        </p:cTn>
                                        <p:tgtEl>
                                          <p:spTgt spid="5"/>
                                        </p:tgtEl>
                                      </p:cBhvr>
                                      <p:to x="100000" y="100000"/>
                                    </p:animScale>
                                  </p:childTnLst>
                                </p:cTn>
                              </p:par>
                              <p:par>
                                <p:cTn id="21" presetID="42"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1000"/>
                                        <p:tgtEl>
                                          <p:spTgt spid="3"/>
                                        </p:tgtEl>
                                      </p:cBhvr>
                                    </p:animEffect>
                                    <p:anim calcmode="lin" valueType="num">
                                      <p:cBhvr>
                                        <p:cTn id="24" dur="1000" fill="hold"/>
                                        <p:tgtEl>
                                          <p:spTgt spid="3"/>
                                        </p:tgtEl>
                                        <p:attrNameLst>
                                          <p:attrName>ppt_x</p:attrName>
                                        </p:attrNameLst>
                                      </p:cBhvr>
                                      <p:tavLst>
                                        <p:tav tm="0">
                                          <p:val>
                                            <p:strVal val="#ppt_x"/>
                                          </p:val>
                                        </p:tav>
                                        <p:tav tm="100000">
                                          <p:val>
                                            <p:strVal val="#ppt_x"/>
                                          </p:val>
                                        </p:tav>
                                      </p:tavLst>
                                    </p:anim>
                                    <p:anim calcmode="lin" valueType="num">
                                      <p:cBhvr>
                                        <p:cTn id="2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14C8FF-3E78-19A4-8797-5ECFFC3240C4}"/>
              </a:ext>
            </a:extLst>
          </p:cNvPr>
          <p:cNvSpPr txBox="1"/>
          <p:nvPr/>
        </p:nvSpPr>
        <p:spPr>
          <a:xfrm>
            <a:off x="315074" y="2669313"/>
            <a:ext cx="11784458" cy="3723968"/>
          </a:xfrm>
          <a:prstGeom prst="rect">
            <a:avLst/>
          </a:prstGeom>
          <a:noFill/>
        </p:spPr>
        <p:txBody>
          <a:bodyPr wrap="square">
            <a:spAutoFit/>
          </a:bodyPr>
          <a:lstStyle/>
          <a:p>
            <a:pPr marL="285750" indent="-285750">
              <a:lnSpc>
                <a:spcPct val="107000"/>
              </a:lnSpc>
              <a:spcAft>
                <a:spcPts val="800"/>
              </a:spcAft>
              <a:buFont typeface="Wingdings" panose="05000000000000000000" pitchFamily="2" charset="2"/>
              <a:buChar char="§"/>
            </a:pPr>
            <a:r>
              <a:rPr lang="en-IN" sz="1800" kern="100" dirty="0">
                <a:effectLst/>
                <a:latin typeface="Bell MT" panose="02020503060305020303" pitchFamily="18" charset="0"/>
                <a:ea typeface="Calibri" panose="020F0502020204030204" pitchFamily="34" charset="0"/>
                <a:cs typeface="Times New Roman" panose="02020603050405020304" pitchFamily="18" charset="0"/>
              </a:rPr>
              <a:t> </a:t>
            </a:r>
            <a:r>
              <a:rPr lang="en-IN" sz="1800" b="1" kern="100" dirty="0">
                <a:effectLst/>
                <a:latin typeface="Bell MT" panose="02020503060305020303" pitchFamily="18" charset="0"/>
                <a:ea typeface="Calibri" panose="020F0502020204030204" pitchFamily="34" charset="0"/>
                <a:cs typeface="Times New Roman" panose="02020603050405020304" pitchFamily="18" charset="0"/>
              </a:rPr>
              <a:t>Energy Forecasting:</a:t>
            </a:r>
            <a:r>
              <a:rPr lang="en-IN" sz="1800" kern="100" dirty="0">
                <a:effectLst/>
                <a:latin typeface="Bell MT" panose="02020503060305020303" pitchFamily="18" charset="0"/>
                <a:ea typeface="Calibri" panose="020F0502020204030204" pitchFamily="34" charset="0"/>
                <a:cs typeface="Times New Roman" panose="02020603050405020304" pitchFamily="18" charset="0"/>
              </a:rPr>
              <a:t> Develop a mini project to predict future energy consumption based on historical data and external factors such as weather forecasts. This can enhance the decision-making process for energy management.</a:t>
            </a:r>
          </a:p>
          <a:p>
            <a:pPr marL="285750" indent="-285750">
              <a:lnSpc>
                <a:spcPct val="107000"/>
              </a:lnSpc>
              <a:spcAft>
                <a:spcPts val="800"/>
              </a:spcAft>
              <a:buFont typeface="Wingdings" panose="05000000000000000000" pitchFamily="2" charset="2"/>
              <a:buChar char="§"/>
            </a:pPr>
            <a:r>
              <a:rPr lang="en-IN" sz="1800" b="1" kern="100" dirty="0">
                <a:effectLst/>
                <a:latin typeface="Bell MT" panose="02020503060305020303" pitchFamily="18" charset="0"/>
                <a:ea typeface="Calibri" panose="020F0502020204030204" pitchFamily="34" charset="0"/>
                <a:cs typeface="Times New Roman" panose="02020603050405020304" pitchFamily="18" charset="0"/>
              </a:rPr>
              <a:t>Fault Detection and Diagnostics</a:t>
            </a:r>
            <a:r>
              <a:rPr lang="en-IN" sz="1800" kern="100" dirty="0">
                <a:effectLst/>
                <a:latin typeface="Bell MT" panose="02020503060305020303" pitchFamily="18" charset="0"/>
                <a:ea typeface="Calibri" panose="020F0502020204030204" pitchFamily="34" charset="0"/>
                <a:cs typeface="Times New Roman" panose="02020603050405020304" pitchFamily="18" charset="0"/>
              </a:rPr>
              <a:t>: Create a mini project to detect anomalies or faults in energy usage patterns and equipment operation. This can help identify inefficiencies or malfunctions for timely maintenance or repair.</a:t>
            </a:r>
          </a:p>
          <a:p>
            <a:pPr marL="285750" indent="-285750">
              <a:lnSpc>
                <a:spcPct val="107000"/>
              </a:lnSpc>
              <a:spcAft>
                <a:spcPts val="800"/>
              </a:spcAft>
              <a:buFont typeface="Wingdings" panose="05000000000000000000" pitchFamily="2" charset="2"/>
              <a:buChar char="§"/>
            </a:pPr>
            <a:r>
              <a:rPr lang="en-IN" sz="1800" b="1" kern="100" dirty="0">
                <a:effectLst/>
                <a:latin typeface="Bell MT" panose="02020503060305020303" pitchFamily="18" charset="0"/>
                <a:ea typeface="Calibri" panose="020F0502020204030204" pitchFamily="34" charset="0"/>
                <a:cs typeface="Times New Roman" panose="02020603050405020304" pitchFamily="18" charset="0"/>
              </a:rPr>
              <a:t>User </a:t>
            </a:r>
            <a:r>
              <a:rPr lang="en-IN" sz="1800" b="1" kern="100" dirty="0" err="1">
                <a:effectLst/>
                <a:latin typeface="Bell MT" panose="02020503060305020303" pitchFamily="18" charset="0"/>
                <a:ea typeface="Calibri" panose="020F0502020204030204" pitchFamily="34" charset="0"/>
                <a:cs typeface="Times New Roman" panose="02020603050405020304" pitchFamily="18" charset="0"/>
              </a:rPr>
              <a:t>Behavior</a:t>
            </a:r>
            <a:r>
              <a:rPr lang="en-IN" sz="1800" b="1" kern="100" dirty="0">
                <a:effectLst/>
                <a:latin typeface="Bell MT" panose="02020503060305020303" pitchFamily="18" charset="0"/>
                <a:ea typeface="Calibri" panose="020F0502020204030204" pitchFamily="34" charset="0"/>
                <a:cs typeface="Times New Roman" panose="02020603050405020304" pitchFamily="18" charset="0"/>
              </a:rPr>
              <a:t> Analysis:</a:t>
            </a:r>
            <a:r>
              <a:rPr lang="en-IN" sz="1800" kern="100" dirty="0">
                <a:effectLst/>
                <a:latin typeface="Bell MT" panose="02020503060305020303" pitchFamily="18" charset="0"/>
                <a:ea typeface="Calibri" panose="020F0502020204030204" pitchFamily="34" charset="0"/>
                <a:cs typeface="Times New Roman" panose="02020603050405020304" pitchFamily="18" charset="0"/>
              </a:rPr>
              <a:t> Develop a mini project to </a:t>
            </a:r>
            <a:r>
              <a:rPr lang="en-IN" sz="1800" kern="100" dirty="0" err="1">
                <a:effectLst/>
                <a:latin typeface="Bell MT" panose="02020503060305020303" pitchFamily="18" charset="0"/>
                <a:ea typeface="Calibri" panose="020F0502020204030204" pitchFamily="34" charset="0"/>
                <a:cs typeface="Times New Roman" panose="02020603050405020304" pitchFamily="18" charset="0"/>
              </a:rPr>
              <a:t>analyze</a:t>
            </a:r>
            <a:r>
              <a:rPr lang="en-IN" sz="1800" kern="100" dirty="0">
                <a:effectLst/>
                <a:latin typeface="Bell MT" panose="02020503060305020303" pitchFamily="18" charset="0"/>
                <a:ea typeface="Calibri" panose="020F0502020204030204" pitchFamily="34" charset="0"/>
                <a:cs typeface="Times New Roman" panose="02020603050405020304" pitchFamily="18" charset="0"/>
              </a:rPr>
              <a:t> user </a:t>
            </a:r>
            <a:r>
              <a:rPr lang="en-IN" sz="1800" kern="100" dirty="0" err="1">
                <a:effectLst/>
                <a:latin typeface="Bell MT" panose="02020503060305020303" pitchFamily="18" charset="0"/>
                <a:ea typeface="Calibri" panose="020F0502020204030204" pitchFamily="34" charset="0"/>
                <a:cs typeface="Times New Roman" panose="02020603050405020304" pitchFamily="18" charset="0"/>
              </a:rPr>
              <a:t>behavior</a:t>
            </a:r>
            <a:r>
              <a:rPr lang="en-IN" sz="1800" kern="100" dirty="0">
                <a:effectLst/>
                <a:latin typeface="Bell MT" panose="02020503060305020303" pitchFamily="18" charset="0"/>
                <a:ea typeface="Calibri" panose="020F0502020204030204" pitchFamily="34" charset="0"/>
                <a:cs typeface="Times New Roman" panose="02020603050405020304" pitchFamily="18" charset="0"/>
              </a:rPr>
              <a:t> and preferences regarding energy consumption. Insights gained from this analysis can be used to personalize energy-saving recommendations or incentives.</a:t>
            </a:r>
          </a:p>
          <a:p>
            <a:pPr marL="285750" indent="-285750">
              <a:lnSpc>
                <a:spcPct val="107000"/>
              </a:lnSpc>
              <a:spcAft>
                <a:spcPts val="800"/>
              </a:spcAft>
              <a:buFont typeface="Wingdings" panose="05000000000000000000" pitchFamily="2" charset="2"/>
              <a:buChar char="§"/>
            </a:pPr>
            <a:r>
              <a:rPr lang="en-IN" sz="1800" b="1" kern="100" dirty="0">
                <a:effectLst/>
                <a:latin typeface="Bell MT" panose="02020503060305020303" pitchFamily="18" charset="0"/>
                <a:ea typeface="Calibri" panose="020F0502020204030204" pitchFamily="34" charset="0"/>
                <a:cs typeface="Times New Roman" panose="02020603050405020304" pitchFamily="18" charset="0"/>
              </a:rPr>
              <a:t>Mobile Application Integration</a:t>
            </a:r>
            <a:r>
              <a:rPr lang="en-IN" sz="1800" kern="100" dirty="0">
                <a:effectLst/>
                <a:latin typeface="Bell MT" panose="02020503060305020303" pitchFamily="18" charset="0"/>
                <a:ea typeface="Calibri" panose="020F0502020204030204" pitchFamily="34" charset="0"/>
                <a:cs typeface="Times New Roman" panose="02020603050405020304" pitchFamily="18" charset="0"/>
              </a:rPr>
              <a:t>: Create a mini project to develop a mobile application for remote monitoring and control of energy usage. This enhances the accessibility and convenience of the system for users.</a:t>
            </a:r>
          </a:p>
          <a:p>
            <a:pPr marL="285750" indent="-285750">
              <a:buFont typeface="Wingdings" panose="05000000000000000000" pitchFamily="2" charset="2"/>
              <a:buChar char="§"/>
            </a:pPr>
            <a:r>
              <a:rPr lang="en-IN" sz="1800" b="1" dirty="0">
                <a:effectLst/>
                <a:latin typeface="Bell MT" panose="02020503060305020303" pitchFamily="18" charset="0"/>
                <a:ea typeface="Calibri" panose="020F0502020204030204" pitchFamily="34" charset="0"/>
                <a:cs typeface="Times New Roman" panose="02020603050405020304" pitchFamily="18" charset="0"/>
              </a:rPr>
              <a:t>Integration with Smart Appliances</a:t>
            </a:r>
            <a:r>
              <a:rPr lang="en-IN" sz="1800" dirty="0">
                <a:effectLst/>
                <a:latin typeface="Bell MT" panose="02020503060305020303" pitchFamily="18" charset="0"/>
                <a:ea typeface="Calibri" panose="020F0502020204030204" pitchFamily="34" charset="0"/>
                <a:cs typeface="Times New Roman" panose="02020603050405020304" pitchFamily="18" charset="0"/>
              </a:rPr>
              <a:t>: Develop a mini project to integrate smart appliances with the energy metering system, allowing for automated </a:t>
            </a:r>
            <a:endParaRPr lang="en-IN" dirty="0">
              <a:latin typeface="Bell MT" panose="02020503060305020303" pitchFamily="18" charset="0"/>
            </a:endParaRPr>
          </a:p>
        </p:txBody>
      </p:sp>
      <p:sp>
        <p:nvSpPr>
          <p:cNvPr id="5" name="TextBox 4">
            <a:extLst>
              <a:ext uri="{FF2B5EF4-FFF2-40B4-BE49-F238E27FC236}">
                <a16:creationId xmlns:a16="http://schemas.microsoft.com/office/drawing/2014/main" id="{58F93050-1AED-2D2F-1C69-2E899C52F30A}"/>
              </a:ext>
            </a:extLst>
          </p:cNvPr>
          <p:cNvSpPr txBox="1"/>
          <p:nvPr/>
        </p:nvSpPr>
        <p:spPr>
          <a:xfrm>
            <a:off x="315074" y="919657"/>
            <a:ext cx="11969393" cy="1661224"/>
          </a:xfrm>
          <a:prstGeom prst="rect">
            <a:avLst/>
          </a:prstGeom>
          <a:noFill/>
        </p:spPr>
        <p:txBody>
          <a:bodyPr wrap="square">
            <a:spAutoFit/>
          </a:bodyPr>
          <a:lstStyle/>
          <a:p>
            <a:pPr>
              <a:lnSpc>
                <a:spcPct val="107000"/>
              </a:lnSpc>
              <a:spcAft>
                <a:spcPts val="800"/>
              </a:spcAft>
            </a:pPr>
            <a:r>
              <a:rPr lang="en-IN" sz="2400" kern="100" dirty="0">
                <a:effectLst/>
                <a:latin typeface="Bodoni MT" panose="02070603080606020203" pitchFamily="18" charset="0"/>
                <a:ea typeface="Calibri" panose="020F0502020204030204" pitchFamily="34" charset="0"/>
                <a:cs typeface="Times New Roman" panose="02020603050405020304" pitchFamily="18" charset="0"/>
              </a:rPr>
              <a:t>Mini projects developed based on this Smart Energy Conservation Meter IoT project can focus on specific aspects or enhancements, leading to a diversified range of applications and innovations. Some examples of mini projects and their interference with the main project are:</a:t>
            </a:r>
          </a:p>
        </p:txBody>
      </p:sp>
      <p:sp>
        <p:nvSpPr>
          <p:cNvPr id="7" name="TextBox 6">
            <a:extLst>
              <a:ext uri="{FF2B5EF4-FFF2-40B4-BE49-F238E27FC236}">
                <a16:creationId xmlns:a16="http://schemas.microsoft.com/office/drawing/2014/main" id="{78104BBC-D9A9-A40D-E1E2-E0E3DC7DFFD9}"/>
              </a:ext>
            </a:extLst>
          </p:cNvPr>
          <p:cNvSpPr txBox="1"/>
          <p:nvPr/>
        </p:nvSpPr>
        <p:spPr>
          <a:xfrm>
            <a:off x="315074" y="188110"/>
            <a:ext cx="9774148" cy="731547"/>
          </a:xfrm>
          <a:prstGeom prst="rect">
            <a:avLst/>
          </a:prstGeom>
          <a:noFill/>
        </p:spPr>
        <p:txBody>
          <a:bodyPr wrap="square">
            <a:spAutoFit/>
          </a:bodyPr>
          <a:lstStyle/>
          <a:p>
            <a:pPr>
              <a:lnSpc>
                <a:spcPct val="107000"/>
              </a:lnSpc>
              <a:spcAft>
                <a:spcPts val="800"/>
              </a:spcAft>
            </a:pPr>
            <a:r>
              <a:rPr lang="en-IN" sz="4000" b="1" kern="100" dirty="0">
                <a:solidFill>
                  <a:schemeClr val="accent2"/>
                </a:solidFill>
                <a:latin typeface="Bell MT" panose="02020503060305020303" pitchFamily="18" charset="0"/>
                <a:ea typeface="Calibri" panose="020F0502020204030204" pitchFamily="34" charset="0"/>
                <a:cs typeface="Times New Roman" panose="02020603050405020304" pitchFamily="18" charset="0"/>
              </a:rPr>
              <a:t>INTERFERANCE OF MINI PROJECT :</a:t>
            </a:r>
            <a:endParaRPr lang="en-IN" sz="4000" b="1" kern="100" dirty="0">
              <a:solidFill>
                <a:schemeClr val="accent2"/>
              </a:solidFill>
              <a:effectLst/>
              <a:latin typeface="Bell MT" panose="020205030603050203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85087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435">
                                          <p:stCondLst>
                                            <p:cond delay="0"/>
                                          </p:stCondLst>
                                        </p:cTn>
                                        <p:tgtEl>
                                          <p:spTgt spid="7"/>
                                        </p:tgtEl>
                                      </p:cBhvr>
                                    </p:animEffect>
                                    <p:anim calcmode="lin" valueType="num">
                                      <p:cBhvr>
                                        <p:cTn id="8" dur="1367"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498"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498" tmFilter="0, 0; 0.125,0.2665; 0.25,0.4; 0.375,0.465; 0.5,0.5;  0.625,0.535; 0.75,0.6; 0.875,0.7335; 1,1">
                                          <p:stCondLst>
                                            <p:cond delay="498"/>
                                          </p:stCondLst>
                                        </p:cTn>
                                        <p:tgtEl>
                                          <p:spTgt spid="7"/>
                                        </p:tgtEl>
                                        <p:attrNameLst>
                                          <p:attrName>ppt_y</p:attrName>
                                        </p:attrNameLst>
                                      </p:cBhvr>
                                      <p:tavLst>
                                        <p:tav tm="0" fmla="#ppt_y-sin(pi*$)/9">
                                          <p:val>
                                            <p:fltVal val="0"/>
                                          </p:val>
                                        </p:tav>
                                        <p:tav tm="100000">
                                          <p:val>
                                            <p:fltVal val="1"/>
                                          </p:val>
                                        </p:tav>
                                      </p:tavLst>
                                    </p:anim>
                                    <p:anim calcmode="lin" valueType="num">
                                      <p:cBhvr>
                                        <p:cTn id="11" dur="249" tmFilter="0, 0; 0.125,0.2665; 0.25,0.4; 0.375,0.465; 0.5,0.5;  0.625,0.535; 0.75,0.6; 0.875,0.7335; 1,1">
                                          <p:stCondLst>
                                            <p:cond delay="993"/>
                                          </p:stCondLst>
                                        </p:cTn>
                                        <p:tgtEl>
                                          <p:spTgt spid="7"/>
                                        </p:tgtEl>
                                        <p:attrNameLst>
                                          <p:attrName>ppt_y</p:attrName>
                                        </p:attrNameLst>
                                      </p:cBhvr>
                                      <p:tavLst>
                                        <p:tav tm="0" fmla="#ppt_y-sin(pi*$)/27">
                                          <p:val>
                                            <p:fltVal val="0"/>
                                          </p:val>
                                        </p:tav>
                                        <p:tav tm="100000">
                                          <p:val>
                                            <p:fltVal val="1"/>
                                          </p:val>
                                        </p:tav>
                                      </p:tavLst>
                                    </p:anim>
                                    <p:anim calcmode="lin" valueType="num">
                                      <p:cBhvr>
                                        <p:cTn id="12" dur="123" tmFilter="0, 0; 0.125,0.2665; 0.25,0.4; 0.375,0.465; 0.5,0.5;  0.625,0.535; 0.75,0.6; 0.875,0.7335; 1,1">
                                          <p:stCondLst>
                                            <p:cond delay="1242"/>
                                          </p:stCondLst>
                                        </p:cTn>
                                        <p:tgtEl>
                                          <p:spTgt spid="7"/>
                                        </p:tgtEl>
                                        <p:attrNameLst>
                                          <p:attrName>ppt_y</p:attrName>
                                        </p:attrNameLst>
                                      </p:cBhvr>
                                      <p:tavLst>
                                        <p:tav tm="0" fmla="#ppt_y-sin(pi*$)/81">
                                          <p:val>
                                            <p:fltVal val="0"/>
                                          </p:val>
                                        </p:tav>
                                        <p:tav tm="100000">
                                          <p:val>
                                            <p:fltVal val="1"/>
                                          </p:val>
                                        </p:tav>
                                      </p:tavLst>
                                    </p:anim>
                                    <p:animScale>
                                      <p:cBhvr>
                                        <p:cTn id="13" dur="20">
                                          <p:stCondLst>
                                            <p:cond delay="487"/>
                                          </p:stCondLst>
                                        </p:cTn>
                                        <p:tgtEl>
                                          <p:spTgt spid="7"/>
                                        </p:tgtEl>
                                      </p:cBhvr>
                                      <p:to x="100000" y="60000"/>
                                    </p:animScale>
                                    <p:animScale>
                                      <p:cBhvr>
                                        <p:cTn id="14" dur="124" decel="50000">
                                          <p:stCondLst>
                                            <p:cond delay="507"/>
                                          </p:stCondLst>
                                        </p:cTn>
                                        <p:tgtEl>
                                          <p:spTgt spid="7"/>
                                        </p:tgtEl>
                                      </p:cBhvr>
                                      <p:to x="100000" y="100000"/>
                                    </p:animScale>
                                    <p:animScale>
                                      <p:cBhvr>
                                        <p:cTn id="15" dur="20">
                                          <p:stCondLst>
                                            <p:cond delay="984"/>
                                          </p:stCondLst>
                                        </p:cTn>
                                        <p:tgtEl>
                                          <p:spTgt spid="7"/>
                                        </p:tgtEl>
                                      </p:cBhvr>
                                      <p:to x="100000" y="80000"/>
                                    </p:animScale>
                                    <p:animScale>
                                      <p:cBhvr>
                                        <p:cTn id="16" dur="124" decel="50000">
                                          <p:stCondLst>
                                            <p:cond delay="1004"/>
                                          </p:stCondLst>
                                        </p:cTn>
                                        <p:tgtEl>
                                          <p:spTgt spid="7"/>
                                        </p:tgtEl>
                                      </p:cBhvr>
                                      <p:to x="100000" y="100000"/>
                                    </p:animScale>
                                    <p:animScale>
                                      <p:cBhvr>
                                        <p:cTn id="17" dur="20">
                                          <p:stCondLst>
                                            <p:cond delay="1231"/>
                                          </p:stCondLst>
                                        </p:cTn>
                                        <p:tgtEl>
                                          <p:spTgt spid="7"/>
                                        </p:tgtEl>
                                      </p:cBhvr>
                                      <p:to x="100000" y="90000"/>
                                    </p:animScale>
                                    <p:animScale>
                                      <p:cBhvr>
                                        <p:cTn id="18" dur="124" decel="50000">
                                          <p:stCondLst>
                                            <p:cond delay="1251"/>
                                          </p:stCondLst>
                                        </p:cTn>
                                        <p:tgtEl>
                                          <p:spTgt spid="7"/>
                                        </p:tgtEl>
                                      </p:cBhvr>
                                      <p:to x="100000" y="100000"/>
                                    </p:animScale>
                                    <p:animScale>
                                      <p:cBhvr>
                                        <p:cTn id="19" dur="20">
                                          <p:stCondLst>
                                            <p:cond delay="1356"/>
                                          </p:stCondLst>
                                        </p:cTn>
                                        <p:tgtEl>
                                          <p:spTgt spid="7"/>
                                        </p:tgtEl>
                                      </p:cBhvr>
                                      <p:to x="100000" y="95000"/>
                                    </p:animScale>
                                    <p:animScale>
                                      <p:cBhvr>
                                        <p:cTn id="20" dur="124" decel="50000">
                                          <p:stCondLst>
                                            <p:cond delay="1376"/>
                                          </p:stCondLst>
                                        </p:cTn>
                                        <p:tgtEl>
                                          <p:spTgt spid="7"/>
                                        </p:tgtEl>
                                      </p:cBhvr>
                                      <p:to x="100000" y="100000"/>
                                    </p:animScale>
                                  </p:childTnLst>
                                </p:cTn>
                              </p:par>
                              <p:par>
                                <p:cTn id="21" presetID="2" presetClass="entr" presetSubtype="8"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250" fill="hold"/>
                                        <p:tgtEl>
                                          <p:spTgt spid="5"/>
                                        </p:tgtEl>
                                        <p:attrNameLst>
                                          <p:attrName>ppt_x</p:attrName>
                                        </p:attrNameLst>
                                      </p:cBhvr>
                                      <p:tavLst>
                                        <p:tav tm="0">
                                          <p:val>
                                            <p:strVal val="0-#ppt_w/2"/>
                                          </p:val>
                                        </p:tav>
                                        <p:tav tm="100000">
                                          <p:val>
                                            <p:strVal val="#ppt_x"/>
                                          </p:val>
                                        </p:tav>
                                      </p:tavLst>
                                    </p:anim>
                                    <p:anim calcmode="lin" valueType="num">
                                      <p:cBhvr additive="base">
                                        <p:cTn id="24" dur="1250" fill="hold"/>
                                        <p:tgtEl>
                                          <p:spTgt spid="5"/>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1250" fill="hold"/>
                                        <p:tgtEl>
                                          <p:spTgt spid="3"/>
                                        </p:tgtEl>
                                        <p:attrNameLst>
                                          <p:attrName>ppt_x</p:attrName>
                                        </p:attrNameLst>
                                      </p:cBhvr>
                                      <p:tavLst>
                                        <p:tav tm="0">
                                          <p:val>
                                            <p:strVal val="1+#ppt_w/2"/>
                                          </p:val>
                                        </p:tav>
                                        <p:tav tm="100000">
                                          <p:val>
                                            <p:strVal val="#ppt_x"/>
                                          </p:val>
                                        </p:tav>
                                      </p:tavLst>
                                    </p:anim>
                                    <p:anim calcmode="lin" valueType="num">
                                      <p:cBhvr additive="base">
                                        <p:cTn id="28" dur="125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189</TotalTime>
  <Words>1360</Words>
  <Application>Microsoft Office PowerPoint</Application>
  <PresentationFormat>Widescreen</PresentationFormat>
  <Paragraphs>66</Paragraphs>
  <Slides>13</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Baskerville Old Face</vt:lpstr>
      <vt:lpstr>Bell MT</vt:lpstr>
      <vt:lpstr>Bodoni MT</vt:lpstr>
      <vt:lpstr>Book Antiqua</vt:lpstr>
      <vt:lpstr>Calibri</vt:lpstr>
      <vt:lpstr>Corbel</vt:lpstr>
      <vt:lpstr>Wingdings</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Varsha Senthur</dc:creator>
  <cp:lastModifiedBy>Varsha Senthur</cp:lastModifiedBy>
  <cp:revision>2</cp:revision>
  <dcterms:created xsi:type="dcterms:W3CDTF">2024-04-29T10:52:27Z</dcterms:created>
  <dcterms:modified xsi:type="dcterms:W3CDTF">2024-05-06T04:08:44Z</dcterms:modified>
</cp:coreProperties>
</file>