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4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12/24/2020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12/24/2020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12/24/2020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12/24/2020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12/24/2020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12/24/2020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12/24/2020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12/24/2020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12/24/2020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12/24/2020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12/24/2020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12/24/2020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12/24/2020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12/24/2020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12/24/2020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12/24/2020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12/24/2020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12/24/2020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jupyterlab-37.labs.cognitiveclass.ai/user/varshaav/lab?d=grading.labs.cognitiveclass.ai#-6.-Conclusion-Se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Battle of Neighborhood</a:t>
            </a:r>
            <a:endParaRPr lang="en-US" dirty="0"/>
          </a:p>
        </p:txBody>
      </p:sp>
      <p:sp>
        <p:nvSpPr>
          <p:cNvPr id="3" name="Subtitle 2"/>
          <p:cNvSpPr>
            <a:spLocks noGrp="1"/>
          </p:cNvSpPr>
          <p:nvPr>
            <p:ph type="subTitle" idx="1"/>
          </p:nvPr>
        </p:nvSpPr>
        <p:spPr/>
        <p:txBody>
          <a:bodyPr/>
          <a:lstStyle/>
          <a:p>
            <a:r>
              <a:rPr lang="en-US" dirty="0" smtClean="0"/>
              <a:t>By ,</a:t>
            </a:r>
          </a:p>
          <a:p>
            <a:r>
              <a:rPr lang="en-US" dirty="0" smtClean="0"/>
              <a:t>Varsha v</a:t>
            </a:r>
            <a:endParaRPr lang="en-US" dirty="0"/>
          </a:p>
        </p:txBody>
      </p:sp>
    </p:spTree>
    <p:extLst>
      <p:ext uri="{BB962C8B-B14F-4D97-AF65-F5344CB8AC3E}">
        <p14:creationId xmlns:p14="http://schemas.microsoft.com/office/powerpoint/2010/main" val="190765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Map of Mangalore with venues near residence place - for reference</a:t>
            </a:r>
            <a:br>
              <a:rPr lang="en-US" b="1" dirty="0"/>
            </a:br>
            <a:endParaRPr lang="en-US" dirty="0"/>
          </a:p>
        </p:txBody>
      </p:sp>
      <p:pic>
        <p:nvPicPr>
          <p:cNvPr id="4" name="Content Placeholder 3"/>
          <p:cNvPicPr>
            <a:picLocks noGrp="1" noChangeAspect="1"/>
          </p:cNvPicPr>
          <p:nvPr>
            <p:ph idx="1"/>
          </p:nvPr>
        </p:nvPicPr>
        <p:blipFill rotWithShape="1">
          <a:blip r:embed="rId2"/>
          <a:srcRect l="14705" t="25607" r="6769" b="10891"/>
          <a:stretch/>
        </p:blipFill>
        <p:spPr>
          <a:xfrm>
            <a:off x="2052918" y="2554940"/>
            <a:ext cx="8237748" cy="3747248"/>
          </a:xfrm>
          <a:prstGeom prst="rect">
            <a:avLst/>
          </a:prstGeom>
        </p:spPr>
      </p:pic>
    </p:spTree>
    <p:extLst>
      <p:ext uri="{BB962C8B-B14F-4D97-AF65-F5344CB8AC3E}">
        <p14:creationId xmlns:p14="http://schemas.microsoft.com/office/powerpoint/2010/main" val="2606187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Manhattan neighborhood</a:t>
            </a:r>
            <a:br>
              <a:rPr lang="en-US" b="1" dirty="0"/>
            </a:br>
            <a:endParaRPr lang="en-US" dirty="0"/>
          </a:p>
        </p:txBody>
      </p:sp>
      <p:sp>
        <p:nvSpPr>
          <p:cNvPr id="3" name="Content Placeholder 2"/>
          <p:cNvSpPr>
            <a:spLocks noGrp="1"/>
          </p:cNvSpPr>
          <p:nvPr>
            <p:ph idx="1"/>
          </p:nvPr>
        </p:nvSpPr>
        <p:spPr>
          <a:xfrm>
            <a:off x="921871" y="2325594"/>
            <a:ext cx="10597775" cy="3416300"/>
          </a:xfrm>
        </p:spPr>
        <p:txBody>
          <a:bodyPr>
            <a:normAutofit/>
          </a:bodyPr>
          <a:lstStyle/>
          <a:p>
            <a:pPr fontAlgn="base"/>
            <a:r>
              <a:rPr lang="en-US" dirty="0">
                <a:latin typeface="Calibri" panose="020F0502020204030204" pitchFamily="34" charset="0"/>
                <a:cs typeface="Calibri" panose="020F0502020204030204" pitchFamily="34" charset="0"/>
              </a:rPr>
              <a:t>Cluster </a:t>
            </a:r>
            <a:r>
              <a:rPr lang="en-US" dirty="0">
                <a:latin typeface="Calibri" panose="020F0502020204030204" pitchFamily="34" charset="0"/>
                <a:cs typeface="Calibri" panose="020F0502020204030204" pitchFamily="34" charset="0"/>
              </a:rPr>
              <a:t>neighborhood data was produced with Foursquare during course lab work.</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A csv file was produced containing the neighborhoods around the 40 Boroughs.</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Now, the csv file is just read for convenience and consolidation of report</a:t>
            </a:r>
            <a:r>
              <a:rPr lang="en-US" dirty="0" smtClean="0">
                <a:latin typeface="Calibri" panose="020F0502020204030204" pitchFamily="34" charset="0"/>
                <a:cs typeface="Calibri" panose="020F0502020204030204" pitchFamily="34" charset="0"/>
              </a:rPr>
              <a:t>.</a:t>
            </a:r>
          </a:p>
          <a:p>
            <a:pPr fontAlgn="base"/>
            <a:r>
              <a:rPr lang="en-US" dirty="0">
                <a:latin typeface="Calibri" panose="020F0502020204030204" pitchFamily="34" charset="0"/>
                <a:cs typeface="Calibri" panose="020F0502020204030204" pitchFamily="34" charset="0"/>
              </a:rPr>
              <a:t>Grouped rows by neighborhood and by taking the mean of the frequency of occurrence of each category</a:t>
            </a:r>
          </a:p>
          <a:p>
            <a:pPr fontAlgn="base"/>
            <a:r>
              <a:rPr lang="en-US" dirty="0">
                <a:latin typeface="Calibri" panose="020F0502020204030204" pitchFamily="34" charset="0"/>
                <a:cs typeface="Calibri" panose="020F0502020204030204" pitchFamily="34" charset="0"/>
              </a:rPr>
              <a:t>Group all the rows based on the neighborhood for better understanding of the actual values</a:t>
            </a:r>
          </a:p>
          <a:p>
            <a:pPr fontAlgn="base"/>
            <a:r>
              <a:rPr lang="en-US" dirty="0">
                <a:latin typeface="Calibri" panose="020F0502020204030204" pitchFamily="34" charset="0"/>
                <a:cs typeface="Calibri" panose="020F0502020204030204" pitchFamily="34" charset="0"/>
              </a:rPr>
              <a:t>Created a new </a:t>
            </a:r>
            <a:r>
              <a:rPr lang="en-US" dirty="0" smtClean="0">
                <a:latin typeface="Calibri" panose="020F0502020204030204" pitchFamily="34" charset="0"/>
                <a:cs typeface="Calibri" panose="020F0502020204030204" pitchFamily="34" charset="0"/>
              </a:rPr>
              <a:t>data frame </a:t>
            </a:r>
            <a:r>
              <a:rPr lang="en-US" dirty="0">
                <a:latin typeface="Calibri" panose="020F0502020204030204" pitchFamily="34" charset="0"/>
                <a:cs typeface="Calibri" panose="020F0502020204030204" pitchFamily="34" charset="0"/>
              </a:rPr>
              <a:t>and displaying the top 10 venues for each Neighborhood</a:t>
            </a:r>
          </a:p>
          <a:p>
            <a:pPr fontAlgn="base"/>
            <a:r>
              <a:rPr lang="en-US" dirty="0">
                <a:latin typeface="Calibri" panose="020F0502020204030204" pitchFamily="34" charset="0"/>
                <a:cs typeface="Calibri" panose="020F0502020204030204" pitchFamily="34" charset="0"/>
              </a:rPr>
              <a:t>Perform Clustering on the obtained </a:t>
            </a:r>
            <a:r>
              <a:rPr lang="en-US" dirty="0" smtClean="0">
                <a:latin typeface="Calibri" panose="020F0502020204030204" pitchFamily="34" charset="0"/>
                <a:cs typeface="Calibri" panose="020F0502020204030204" pitchFamily="34" charset="0"/>
              </a:rPr>
              <a:t>data frame</a:t>
            </a:r>
            <a:endParaRPr lang="en-US" dirty="0">
              <a:latin typeface="Calibri" panose="020F0502020204030204" pitchFamily="34" charset="0"/>
              <a:cs typeface="Calibri" panose="020F0502020204030204" pitchFamily="34" charset="0"/>
            </a:endParaRPr>
          </a:p>
          <a:p>
            <a:pPr fontAlgn="base"/>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rotWithShape="1">
          <a:blip r:embed="rId2"/>
          <a:srcRect l="21544" t="50718" r="49706" b="26929"/>
          <a:stretch/>
        </p:blipFill>
        <p:spPr>
          <a:xfrm>
            <a:off x="6553200" y="4361330"/>
            <a:ext cx="5432034" cy="2375647"/>
          </a:xfrm>
          <a:prstGeom prst="rect">
            <a:avLst/>
          </a:prstGeom>
        </p:spPr>
      </p:pic>
    </p:spTree>
    <p:extLst>
      <p:ext uri="{BB962C8B-B14F-4D97-AF65-F5344CB8AC3E}">
        <p14:creationId xmlns:p14="http://schemas.microsoft.com/office/powerpoint/2010/main" val="1968488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a:t>
            </a:r>
            <a:br>
              <a:rPr lang="en-US" b="1" dirty="0"/>
            </a:br>
            <a:endParaRPr lang="en-US" dirty="0"/>
          </a:p>
        </p:txBody>
      </p:sp>
      <p:pic>
        <p:nvPicPr>
          <p:cNvPr id="4" name="Content Placeholder 3"/>
          <p:cNvPicPr>
            <a:picLocks noGrp="1" noChangeAspect="1"/>
          </p:cNvPicPr>
          <p:nvPr>
            <p:ph idx="1"/>
          </p:nvPr>
        </p:nvPicPr>
        <p:blipFill rotWithShape="1">
          <a:blip r:embed="rId2"/>
          <a:srcRect l="16180" t="26656" r="4113" b="11152"/>
          <a:stretch/>
        </p:blipFill>
        <p:spPr>
          <a:xfrm>
            <a:off x="1344706" y="2519082"/>
            <a:ext cx="9448800" cy="4146975"/>
          </a:xfrm>
          <a:prstGeom prst="rect">
            <a:avLst/>
          </a:prstGeom>
        </p:spPr>
      </p:pic>
    </p:spTree>
    <p:extLst>
      <p:ext uri="{BB962C8B-B14F-4D97-AF65-F5344CB8AC3E}">
        <p14:creationId xmlns:p14="http://schemas.microsoft.com/office/powerpoint/2010/main" val="2085420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Venue Selection</a:t>
            </a:r>
            <a:endParaRPr lang="en-US" dirty="0"/>
          </a:p>
        </p:txBody>
      </p:sp>
      <p:pic>
        <p:nvPicPr>
          <p:cNvPr id="4" name="Content Placeholder 3"/>
          <p:cNvPicPr>
            <a:picLocks noGrp="1" noChangeAspect="1"/>
          </p:cNvPicPr>
          <p:nvPr>
            <p:ph idx="1"/>
          </p:nvPr>
        </p:nvPicPr>
        <p:blipFill rotWithShape="1">
          <a:blip r:embed="rId2"/>
          <a:srcRect l="16032" t="31117" r="3227" b="19812"/>
          <a:stretch/>
        </p:blipFill>
        <p:spPr>
          <a:xfrm>
            <a:off x="1048871" y="2473317"/>
            <a:ext cx="10095840" cy="3451413"/>
          </a:xfrm>
          <a:prstGeom prst="rect">
            <a:avLst/>
          </a:prstGeom>
        </p:spPr>
      </p:pic>
    </p:spTree>
    <p:extLst>
      <p:ext uri="{BB962C8B-B14F-4D97-AF65-F5344CB8AC3E}">
        <p14:creationId xmlns:p14="http://schemas.microsoft.com/office/powerpoint/2010/main" val="15871675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Discussion</a:t>
            </a:r>
            <a:br>
              <a:rPr lang="en-US" b="1" dirty="0"/>
            </a:br>
            <a:endParaRPr lang="en-US" dirty="0"/>
          </a:p>
        </p:txBody>
      </p:sp>
      <p:sp>
        <p:nvSpPr>
          <p:cNvPr id="3" name="Content Placeholder 2"/>
          <p:cNvSpPr>
            <a:spLocks noGrp="1"/>
          </p:cNvSpPr>
          <p:nvPr>
            <p:ph idx="1"/>
          </p:nvPr>
        </p:nvSpPr>
        <p:spPr/>
        <p:txBody>
          <a:bodyPr/>
          <a:lstStyle/>
          <a:p>
            <a:pPr fontAlgn="base"/>
            <a:r>
              <a:rPr lang="en-US" dirty="0"/>
              <a:t>Apartment Selection</a:t>
            </a:r>
          </a:p>
          <a:p>
            <a:pPr fontAlgn="base"/>
            <a:r>
              <a:rPr lang="en-US" dirty="0"/>
              <a:t>The map above helped me to explore all possibilities since the popups provide the information needed for a good decision</a:t>
            </a:r>
          </a:p>
          <a:p>
            <a:pPr fontAlgn="base"/>
            <a:r>
              <a:rPr lang="en-US" dirty="0"/>
              <a:t>Selecting the apartment in a location similar to the current one in Mangalore.</a:t>
            </a:r>
          </a:p>
          <a:p>
            <a:endParaRPr lang="en-US" dirty="0"/>
          </a:p>
        </p:txBody>
      </p:sp>
    </p:spTree>
    <p:extLst>
      <p:ext uri="{BB962C8B-B14F-4D97-AF65-F5344CB8AC3E}">
        <p14:creationId xmlns:p14="http://schemas.microsoft.com/office/powerpoint/2010/main" val="4138124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br>
              <a:rPr lang="en-US" b="1" dirty="0"/>
            </a:br>
            <a:endParaRPr lang="en-US" dirty="0"/>
          </a:p>
        </p:txBody>
      </p:sp>
      <p:sp>
        <p:nvSpPr>
          <p:cNvPr id="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After examining the various, I have chosen the locations that meets the requirements which will assess to make a </a:t>
            </a:r>
            <a:r>
              <a:rPr lang="en-US" dirty="0" smtClean="0">
                <a:latin typeface="Calibri" panose="020F0502020204030204" pitchFamily="34" charset="0"/>
                <a:cs typeface="Calibri" panose="020F0502020204030204" pitchFamily="34" charset="0"/>
              </a:rPr>
              <a:t>choice.</a:t>
            </a:r>
          </a:p>
          <a:p>
            <a:r>
              <a:rPr lang="en-US" dirty="0" smtClean="0">
                <a:latin typeface="Calibri" panose="020F0502020204030204" pitchFamily="34" charset="0"/>
                <a:cs typeface="Calibri" panose="020F0502020204030204" pitchFamily="34" charset="0"/>
              </a:rPr>
              <a:t>Midtown </a:t>
            </a:r>
            <a:r>
              <a:rPr lang="en-US" dirty="0">
                <a:latin typeface="Calibri" panose="020F0502020204030204" pitchFamily="34" charset="0"/>
                <a:cs typeface="Calibri" panose="020F0502020204030204" pitchFamily="34" charset="0"/>
              </a:rPr>
              <a:t>Neighborhood, Cluster 4: Midtown District is having Hotel, Clothing Store, Theater, Bookstore, Bakery similar to Mangalore residence</a:t>
            </a:r>
            <a:r>
              <a:rPr lang="en-US" dirty="0" smtClean="0">
                <a:latin typeface="Calibri" panose="020F0502020204030204" pitchFamily="34" charset="0"/>
                <a:cs typeface="Calibri" panose="020F0502020204030204" pitchFamily="34" charset="0"/>
              </a:rPr>
              <a:t>.</a:t>
            </a:r>
          </a:p>
          <a:p>
            <a:pPr fontAlgn="base"/>
            <a:r>
              <a:rPr lang="en-US" dirty="0">
                <a:latin typeface="Calibri" panose="020F0502020204030204" pitchFamily="34" charset="0"/>
                <a:cs typeface="Calibri" panose="020F0502020204030204" pitchFamily="34" charset="0"/>
              </a:rPr>
              <a:t>Midtown District is having Hotel, Clothing Store, Theater, Bookstore, Bakery is my </a:t>
            </a:r>
            <a:r>
              <a:rPr lang="en-US" dirty="0" smtClean="0">
                <a:latin typeface="Calibri" panose="020F0502020204030204" pitchFamily="34" charset="0"/>
                <a:cs typeface="Calibri" panose="020F0502020204030204" pitchFamily="34" charset="0"/>
              </a:rPr>
              <a:t>preferable </a:t>
            </a:r>
            <a:r>
              <a:rPr lang="en-US" dirty="0">
                <a:latin typeface="Calibri" panose="020F0502020204030204" pitchFamily="34" charset="0"/>
                <a:cs typeface="Calibri" panose="020F0502020204030204" pitchFamily="34" charset="0"/>
              </a:rPr>
              <a:t>choice for a future residence.</a:t>
            </a:r>
          </a:p>
          <a:p>
            <a:pPr fontAlgn="base"/>
            <a:r>
              <a:rPr lang="en-US" dirty="0">
                <a:latin typeface="Calibri" panose="020F0502020204030204" pitchFamily="34" charset="0"/>
                <a:cs typeface="Calibri" panose="020F0502020204030204" pitchFamily="34" charset="0"/>
              </a:rPr>
              <a:t>Based on current residence at Mangalore, I feel that Cluster 4 type of venues is a closer resemblance to my current place. Which means that Financial District is a better choice since it has Hotel, Clothing Store, Theater, Bookstore and is worth the convenience it provides.</a:t>
            </a:r>
          </a:p>
          <a:p>
            <a:endParaRPr lang="en-US"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4231665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369928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a:t>
            </a:r>
            <a:endParaRPr lang="en-US" dirty="0"/>
          </a:p>
        </p:txBody>
      </p:sp>
      <p:sp>
        <p:nvSpPr>
          <p:cNvPr id="3" name="Content Placeholder 2"/>
          <p:cNvSpPr>
            <a:spLocks noGrp="1"/>
          </p:cNvSpPr>
          <p:nvPr>
            <p:ph idx="1"/>
          </p:nvPr>
        </p:nvSpPr>
        <p:spPr>
          <a:xfrm>
            <a:off x="1154954" y="2603499"/>
            <a:ext cx="9647517" cy="4093135"/>
          </a:xfrm>
        </p:spPr>
        <p:txBody>
          <a:bodyPr>
            <a:normAutofit fontScale="92500" lnSpcReduction="20000"/>
          </a:bodyPr>
          <a:lstStyle/>
          <a:p>
            <a:pPr fontAlgn="base"/>
            <a:endParaRPr lang="en-US" b="1" dirty="0"/>
          </a:p>
          <a:p>
            <a:pPr fontAlgn="base"/>
            <a:r>
              <a:rPr lang="en-US" dirty="0"/>
              <a:t/>
            </a:r>
            <a:br>
              <a:rPr lang="en-US" dirty="0"/>
            </a:br>
            <a:r>
              <a:rPr lang="en-US" b="1" dirty="0"/>
              <a:t>1. Introduction of </a:t>
            </a:r>
            <a:r>
              <a:rPr lang="en-US" b="1" dirty="0" smtClean="0"/>
              <a:t>use case</a:t>
            </a:r>
            <a:r>
              <a:rPr lang="en-US" b="1" dirty="0"/>
              <a:t> </a:t>
            </a:r>
          </a:p>
          <a:p>
            <a:pPr fontAlgn="base"/>
            <a:r>
              <a:rPr lang="en-US" dirty="0"/>
              <a:t>1.1 Scenario and Background</a:t>
            </a:r>
          </a:p>
          <a:p>
            <a:pPr fontAlgn="base"/>
            <a:r>
              <a:rPr lang="en-US" dirty="0"/>
              <a:t>1.2 Problem to be resolved</a:t>
            </a:r>
          </a:p>
          <a:p>
            <a:pPr fontAlgn="base"/>
            <a:r>
              <a:rPr lang="en-US" dirty="0"/>
              <a:t>1.3 Interested Audience</a:t>
            </a:r>
          </a:p>
          <a:p>
            <a:pPr fontAlgn="base"/>
            <a:r>
              <a:rPr lang="en-US" b="1" dirty="0"/>
              <a:t>2. Data used in </a:t>
            </a:r>
            <a:r>
              <a:rPr lang="en-US" b="1" dirty="0" smtClean="0"/>
              <a:t>use case</a:t>
            </a:r>
            <a:endParaRPr lang="en-US" b="1" dirty="0"/>
          </a:p>
          <a:p>
            <a:pPr fontAlgn="base"/>
            <a:r>
              <a:rPr lang="en-US" dirty="0"/>
              <a:t>2.1 Data of Current Location (current residence place)</a:t>
            </a:r>
          </a:p>
          <a:p>
            <a:pPr fontAlgn="base"/>
            <a:r>
              <a:rPr lang="en-US" dirty="0"/>
              <a:t>2.2 Data required to resolve the problem</a:t>
            </a:r>
          </a:p>
          <a:p>
            <a:pPr fontAlgn="base"/>
            <a:r>
              <a:rPr lang="en-US" dirty="0"/>
              <a:t>2.3 Data sources and data manipulation</a:t>
            </a:r>
          </a:p>
          <a:p>
            <a:pPr fontAlgn="base"/>
            <a:r>
              <a:rPr lang="en-US" dirty="0"/>
              <a:t>2.4 How the data will be used to solve the problem</a:t>
            </a:r>
          </a:p>
          <a:p>
            <a:pPr fontAlgn="base"/>
            <a:r>
              <a:rPr lang="en-US" dirty="0"/>
              <a:t>2.5 Mapping of Data</a:t>
            </a:r>
          </a:p>
          <a:p>
            <a:endParaRPr lang="en-US" dirty="0"/>
          </a:p>
        </p:txBody>
      </p:sp>
    </p:spTree>
    <p:extLst>
      <p:ext uri="{BB962C8B-B14F-4D97-AF65-F5344CB8AC3E}">
        <p14:creationId xmlns:p14="http://schemas.microsoft.com/office/powerpoint/2010/main" val="1595281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continued</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b="1" dirty="0"/>
              <a:t>3. Methodology</a:t>
            </a:r>
          </a:p>
          <a:p>
            <a:pPr fontAlgn="base"/>
            <a:r>
              <a:rPr lang="en-US" dirty="0"/>
              <a:t>3.1 The analysis and the strategy:</a:t>
            </a:r>
          </a:p>
          <a:p>
            <a:pPr fontAlgn="base"/>
            <a:r>
              <a:rPr lang="en-US" dirty="0"/>
              <a:t>3.2 Data Science Methods, machine </a:t>
            </a:r>
            <a:r>
              <a:rPr lang="en-US" dirty="0" smtClean="0"/>
              <a:t>learning, </a:t>
            </a:r>
            <a:r>
              <a:rPr lang="en-US" dirty="0"/>
              <a:t>mapping tools and exploratory data analysis.</a:t>
            </a:r>
          </a:p>
          <a:p>
            <a:pPr fontAlgn="base"/>
            <a:r>
              <a:rPr lang="en-US" dirty="0"/>
              <a:t>3.3 Map of Mangalore with venues near residence place - for reference</a:t>
            </a:r>
          </a:p>
          <a:p>
            <a:pPr fontAlgn="base"/>
            <a:r>
              <a:rPr lang="en-US" dirty="0"/>
              <a:t>3.4 Manhattan neighborhood</a:t>
            </a:r>
          </a:p>
          <a:p>
            <a:pPr fontAlgn="base"/>
            <a:r>
              <a:rPr lang="en-US" b="1" dirty="0"/>
              <a:t>4. Results Section</a:t>
            </a:r>
          </a:p>
          <a:p>
            <a:pPr fontAlgn="base"/>
            <a:r>
              <a:rPr lang="en-US" dirty="0"/>
              <a:t>4.1 Map of Manhattan neighborhoods with top 10 clustered venues.</a:t>
            </a:r>
          </a:p>
          <a:p>
            <a:pPr fontAlgn="base"/>
            <a:r>
              <a:rPr lang="en-US" b="1" dirty="0"/>
              <a:t>5. Discussion Section</a:t>
            </a:r>
          </a:p>
          <a:p>
            <a:pPr fontAlgn="base"/>
            <a:r>
              <a:rPr lang="en-US" b="1" dirty="0"/>
              <a:t>6. Conclusion Section</a:t>
            </a:r>
            <a:r>
              <a:rPr lang="en-US" b="1" dirty="0">
                <a:hlinkClick r:id="rId2"/>
              </a:rPr>
              <a:t>¶</a:t>
            </a:r>
            <a:endParaRPr lang="en-US" b="1" dirty="0"/>
          </a:p>
          <a:p>
            <a:endParaRPr lang="en-US" dirty="0"/>
          </a:p>
        </p:txBody>
      </p:sp>
    </p:spTree>
    <p:extLst>
      <p:ext uri="{BB962C8B-B14F-4D97-AF65-F5344CB8AC3E}">
        <p14:creationId xmlns:p14="http://schemas.microsoft.com/office/powerpoint/2010/main" val="2190350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a:t>Introduction </a:t>
            </a:r>
            <a:r>
              <a:rPr lang="en-US" b="1" dirty="0" smtClean="0"/>
              <a:t>to use case </a:t>
            </a:r>
            <a:r>
              <a:rPr lang="en-US" b="1" dirty="0"/>
              <a:t>:</a:t>
            </a:r>
            <a:br>
              <a:rPr lang="en-US" b="1" dirty="0"/>
            </a:br>
            <a:endParaRPr lang="en-US" dirty="0"/>
          </a:p>
        </p:txBody>
      </p:sp>
      <p:sp>
        <p:nvSpPr>
          <p:cNvPr id="3" name="Content Placeholder 2"/>
          <p:cNvSpPr>
            <a:spLocks noGrp="1"/>
          </p:cNvSpPr>
          <p:nvPr>
            <p:ph idx="1"/>
          </p:nvPr>
        </p:nvSpPr>
        <p:spPr>
          <a:xfrm>
            <a:off x="1154954" y="2603499"/>
            <a:ext cx="10543987" cy="4066241"/>
          </a:xfrm>
        </p:spPr>
        <p:txBody>
          <a:bodyPr>
            <a:noAutofit/>
          </a:bodyPr>
          <a:lstStyle/>
          <a:p>
            <a:pPr marL="0" indent="0" fontAlgn="base">
              <a:buNone/>
            </a:pPr>
            <a:r>
              <a:rPr lang="en-US" b="1" dirty="0"/>
              <a:t>Scenario </a:t>
            </a:r>
            <a:r>
              <a:rPr lang="en-US" b="1" dirty="0"/>
              <a:t>and Background</a:t>
            </a:r>
          </a:p>
          <a:p>
            <a:pPr fontAlgn="base"/>
            <a:r>
              <a:rPr lang="en-US" sz="1600" dirty="0">
                <a:latin typeface="Calibri" panose="020F0502020204030204" pitchFamily="34" charset="0"/>
                <a:cs typeface="Calibri" panose="020F0502020204030204" pitchFamily="34" charset="0"/>
              </a:rPr>
              <a:t>I currently live within walking distance to City Centre Mall Mangalore and I enjoy many places in the area, such as various famous cuisine restaurants, cafes, food shops and entertainment.</a:t>
            </a:r>
          </a:p>
          <a:p>
            <a:pPr fontAlgn="base"/>
            <a:r>
              <a:rPr lang="en-US" sz="1600" dirty="0">
                <a:latin typeface="Calibri" panose="020F0502020204030204" pitchFamily="34" charset="0"/>
                <a:cs typeface="Calibri" panose="020F0502020204030204" pitchFamily="34" charset="0"/>
              </a:rPr>
              <a:t>I have been offered a great opportunity to work for a leader firm in Manhattan, NY. I am very excited and I want to use this opportunity to practice my learnings in </a:t>
            </a:r>
            <a:r>
              <a:rPr lang="en-US" sz="1600" dirty="0" err="1">
                <a:latin typeface="Calibri" panose="020F0502020204030204" pitchFamily="34" charset="0"/>
                <a:cs typeface="Calibri" panose="020F0502020204030204" pitchFamily="34" charset="0"/>
              </a:rPr>
              <a:t>Coursera</a:t>
            </a:r>
            <a:r>
              <a:rPr lang="en-US" sz="1600" dirty="0">
                <a:latin typeface="Calibri" panose="020F0502020204030204" pitchFamily="34" charset="0"/>
                <a:cs typeface="Calibri" panose="020F0502020204030204" pitchFamily="34" charset="0"/>
              </a:rPr>
              <a:t> in order to answer relevant questions arisen. The key question is : How can I find a convenient and enjoyable place similar to mine now in Mangalore?</a:t>
            </a:r>
          </a:p>
          <a:p>
            <a:pPr fontAlgn="base"/>
            <a:r>
              <a:rPr lang="en-US" sz="1600" dirty="0">
                <a:latin typeface="Calibri" panose="020F0502020204030204" pitchFamily="34" charset="0"/>
                <a:cs typeface="Calibri" panose="020F0502020204030204" pitchFamily="34" charset="0"/>
              </a:rPr>
              <a:t>Certainly, I can use available real estate apps and Google but the idea is to use and apply myself the learned tools during the course. In order to make a comparison and evaluation of options in Manhattan NY, I must set some basis, therefore the apartment in Manhattan must meet the following demands:</a:t>
            </a:r>
          </a:p>
          <a:p>
            <a:pPr fontAlgn="base"/>
            <a:r>
              <a:rPr lang="en-US" sz="1600" dirty="0">
                <a:latin typeface="Calibri" panose="020F0502020204030204" pitchFamily="34" charset="0"/>
                <a:cs typeface="Calibri" panose="020F0502020204030204" pitchFamily="34" charset="0"/>
              </a:rPr>
              <a:t>desired location is near a mall in the Manhattan area and within 1.0 mile (1.6 km) radius top </a:t>
            </a:r>
            <a:r>
              <a:rPr lang="en-US" sz="1600" dirty="0" err="1">
                <a:latin typeface="Calibri" panose="020F0502020204030204" pitchFamily="34" charset="0"/>
                <a:cs typeface="Calibri" panose="020F0502020204030204" pitchFamily="34" charset="0"/>
              </a:rPr>
              <a:t>ammenities</a:t>
            </a:r>
            <a:r>
              <a:rPr lang="en-US" sz="1600" dirty="0">
                <a:latin typeface="Calibri" panose="020F0502020204030204" pitchFamily="34" charset="0"/>
                <a:cs typeface="Calibri" panose="020F0502020204030204" pitchFamily="34" charset="0"/>
              </a:rPr>
              <a:t> in the selected neighborhood shall be similar to current residence desirable to have venues such as hotel, clothing Store, theater, bookstore and bakery. As a reference, I have included a map of venues near current residence in Mangalore</a:t>
            </a:r>
            <a:r>
              <a:rPr lang="en-US" sz="1600" dirty="0" smtClean="0">
                <a:latin typeface="Calibri" panose="020F0502020204030204" pitchFamily="34" charset="0"/>
                <a:cs typeface="Calibri" panose="020F0502020204030204" pitchFamily="34" charset="0"/>
              </a:rPr>
              <a:t>.</a:t>
            </a:r>
          </a:p>
          <a:p>
            <a:pPr fontAlgn="base"/>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30144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076" y="1099174"/>
            <a:ext cx="8761413" cy="706964"/>
          </a:xfrm>
        </p:spPr>
        <p:txBody>
          <a:bodyPr/>
          <a:lstStyle/>
          <a:p>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marL="0" indent="0" fontAlgn="base">
              <a:buNone/>
            </a:pPr>
            <a:r>
              <a:rPr lang="en-US" b="1" dirty="0"/>
              <a:t>Problem to be resolved</a:t>
            </a:r>
            <a:endParaRPr lang="en-US" dirty="0" smtClean="0">
              <a:latin typeface="Calibri" panose="020F0502020204030204" pitchFamily="34" charset="0"/>
              <a:cs typeface="Calibri" panose="020F0502020204030204" pitchFamily="34" charset="0"/>
            </a:endParaRPr>
          </a:p>
          <a:p>
            <a:pPr fontAlgn="base"/>
            <a:r>
              <a:rPr lang="en-US" dirty="0" smtClean="0">
                <a:latin typeface="Calibri" panose="020F0502020204030204" pitchFamily="34" charset="0"/>
                <a:cs typeface="Calibri" panose="020F0502020204030204" pitchFamily="34" charset="0"/>
              </a:rPr>
              <a:t>The </a:t>
            </a:r>
            <a:r>
              <a:rPr lang="en-US" dirty="0">
                <a:latin typeface="Calibri" panose="020F0502020204030204" pitchFamily="34" charset="0"/>
                <a:cs typeface="Calibri" panose="020F0502020204030204" pitchFamily="34" charset="0"/>
              </a:rPr>
              <a:t>challenge is to find a suitable apartment for rent in Manhattan NY that complies with the demands on location and venues. The data required to resolve this challenge is described in the following section 2, below</a:t>
            </a:r>
            <a:r>
              <a:rPr lang="en-US" dirty="0" smtClean="0">
                <a:latin typeface="Calibri" panose="020F0502020204030204" pitchFamily="34" charset="0"/>
                <a:cs typeface="Calibri" panose="020F0502020204030204" pitchFamily="34" charset="0"/>
              </a:rPr>
              <a:t>.</a:t>
            </a:r>
          </a:p>
          <a:p>
            <a:pPr marL="0" indent="0" fontAlgn="base">
              <a:buNone/>
            </a:pPr>
            <a:r>
              <a:rPr lang="en-US" b="1" dirty="0"/>
              <a:t>Interested </a:t>
            </a:r>
            <a:r>
              <a:rPr lang="en-US" b="1" dirty="0" smtClean="0"/>
              <a:t>Audience</a:t>
            </a:r>
            <a:endParaRPr lang="en-US" dirty="0">
              <a:latin typeface="Calibri" panose="020F0502020204030204" pitchFamily="34" charset="0"/>
              <a:cs typeface="Calibri" panose="020F0502020204030204" pitchFamily="34" charset="0"/>
            </a:endParaRPr>
          </a:p>
          <a:p>
            <a:pPr fontAlgn="base"/>
            <a:r>
              <a:rPr lang="en-US" dirty="0" smtClean="0">
                <a:latin typeface="Calibri" panose="020F0502020204030204" pitchFamily="34" charset="0"/>
                <a:cs typeface="Calibri" panose="020F0502020204030204" pitchFamily="34" charset="0"/>
              </a:rPr>
              <a:t>I </a:t>
            </a:r>
            <a:r>
              <a:rPr lang="en-US" dirty="0">
                <a:latin typeface="Calibri" panose="020F0502020204030204" pitchFamily="34" charset="0"/>
                <a:cs typeface="Calibri" panose="020F0502020204030204" pitchFamily="34" charset="0"/>
              </a:rPr>
              <a:t>believe this is a relevant challenge with valid questions for anyone moving to other large city in US, EU or Asia. The same methodology can be applied in accordance to demands as applicable. This case is also applicable for anyone interested in exploring starting or locating a new business in any city. Lastly, it can also serve as a good practical exercise to develop Data Science skills.</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9703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used in </a:t>
            </a:r>
            <a:r>
              <a:rPr lang="en-US" b="1" dirty="0" err="1"/>
              <a:t>usecase</a:t>
            </a:r>
            <a:r>
              <a:rPr lang="en-US" b="1" dirty="0"/>
              <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marL="0" indent="0" fontAlgn="base">
              <a:buNone/>
            </a:pPr>
            <a:r>
              <a:rPr lang="en-US" b="1" dirty="0" smtClean="0"/>
              <a:t> Data of Current Location</a:t>
            </a:r>
          </a:p>
          <a:p>
            <a:pPr fontAlgn="base"/>
            <a:r>
              <a:rPr lang="en-US" sz="1900" dirty="0">
                <a:latin typeface="Calibri" panose="020F0502020204030204" pitchFamily="34" charset="0"/>
                <a:cs typeface="Calibri" panose="020F0502020204030204" pitchFamily="34" charset="0"/>
              </a:rPr>
              <a:t>I Currently reside in the neighborhood of Ocean Pearl, Mangalore, India. I use Foursquare to identify the venues around the area of residence which are then shown in the Mangalore map shown in methodology and execution in section 3.0 . It serves as a reference for comparison with the desired future location in Manhattan NY</a:t>
            </a:r>
          </a:p>
          <a:p>
            <a:pPr marL="0" indent="0" fontAlgn="base">
              <a:buNone/>
            </a:pPr>
            <a:r>
              <a:rPr lang="en-US" b="1" dirty="0" smtClean="0"/>
              <a:t>Data </a:t>
            </a:r>
            <a:r>
              <a:rPr lang="en-US" b="1" dirty="0"/>
              <a:t>Required to resolve the problem</a:t>
            </a:r>
          </a:p>
          <a:p>
            <a:pPr fontAlgn="base"/>
            <a:r>
              <a:rPr lang="en-US" sz="1900" dirty="0">
                <a:latin typeface="Calibri" panose="020F0502020204030204" pitchFamily="34" charset="0"/>
                <a:cs typeface="Calibri" panose="020F0502020204030204" pitchFamily="34" charset="0"/>
              </a:rPr>
              <a:t>The following data is required to answer the issues of the problem:</a:t>
            </a:r>
          </a:p>
          <a:p>
            <a:pPr fontAlgn="base"/>
            <a:r>
              <a:rPr lang="en-US" sz="1900" dirty="0">
                <a:latin typeface="Calibri" panose="020F0502020204030204" pitchFamily="34" charset="0"/>
                <a:cs typeface="Calibri" panose="020F0502020204030204" pitchFamily="34" charset="0"/>
              </a:rPr>
              <a:t>List of neighborhoods of Manhattan with their </a:t>
            </a:r>
            <a:r>
              <a:rPr lang="en-US" sz="1900" dirty="0" err="1">
                <a:latin typeface="Calibri" panose="020F0502020204030204" pitchFamily="34" charset="0"/>
                <a:cs typeface="Calibri" panose="020F0502020204030204" pitchFamily="34" charset="0"/>
              </a:rPr>
              <a:t>geodata</a:t>
            </a:r>
            <a:r>
              <a:rPr lang="en-US" sz="1900" dirty="0">
                <a:latin typeface="Calibri" panose="020F0502020204030204" pitchFamily="34" charset="0"/>
                <a:cs typeface="Calibri" panose="020F0502020204030204" pitchFamily="34" charset="0"/>
              </a:rPr>
              <a:t> (</a:t>
            </a:r>
            <a:r>
              <a:rPr lang="en-US" sz="1900" dirty="0" err="1">
                <a:latin typeface="Calibri" panose="020F0502020204030204" pitchFamily="34" charset="0"/>
                <a:cs typeface="Calibri" panose="020F0502020204030204" pitchFamily="34" charset="0"/>
              </a:rPr>
              <a:t>latitud</a:t>
            </a:r>
            <a:r>
              <a:rPr lang="en-US" sz="1900" dirty="0">
                <a:latin typeface="Calibri" panose="020F0502020204030204" pitchFamily="34" charset="0"/>
                <a:cs typeface="Calibri" panose="020F0502020204030204" pitchFamily="34" charset="0"/>
              </a:rPr>
              <a:t> and </a:t>
            </a:r>
            <a:r>
              <a:rPr lang="en-US" sz="1900" dirty="0" err="1">
                <a:latin typeface="Calibri" panose="020F0502020204030204" pitchFamily="34" charset="0"/>
                <a:cs typeface="Calibri" panose="020F0502020204030204" pitchFamily="34" charset="0"/>
              </a:rPr>
              <a:t>longitud</a:t>
            </a:r>
            <a:r>
              <a:rPr lang="en-US" sz="1900" dirty="0">
                <a:latin typeface="Calibri" panose="020F0502020204030204" pitchFamily="34" charset="0"/>
                <a:cs typeface="Calibri" panose="020F0502020204030204" pitchFamily="34" charset="0"/>
              </a:rPr>
              <a:t>)</a:t>
            </a:r>
            <a:br>
              <a:rPr lang="en-US" sz="1900" dirty="0">
                <a:latin typeface="Calibri" panose="020F0502020204030204" pitchFamily="34" charset="0"/>
                <a:cs typeface="Calibri" panose="020F0502020204030204" pitchFamily="34" charset="0"/>
              </a:rPr>
            </a:br>
            <a:r>
              <a:rPr lang="en-US" sz="1900" dirty="0">
                <a:latin typeface="Calibri" panose="020F0502020204030204" pitchFamily="34" charset="0"/>
                <a:cs typeface="Calibri" panose="020F0502020204030204" pitchFamily="34" charset="0"/>
              </a:rPr>
              <a:t>List of hotel, clothing Store, theater, bookstore and bakery in Manhattan with their address location</a:t>
            </a:r>
            <a:br>
              <a:rPr lang="en-US" sz="1900" dirty="0">
                <a:latin typeface="Calibri" panose="020F0502020204030204" pitchFamily="34" charset="0"/>
                <a:cs typeface="Calibri" panose="020F0502020204030204" pitchFamily="34" charset="0"/>
              </a:rPr>
            </a:br>
            <a:r>
              <a:rPr lang="en-US" sz="1900" dirty="0">
                <a:latin typeface="Calibri" panose="020F0502020204030204" pitchFamily="34" charset="0"/>
                <a:cs typeface="Calibri" panose="020F0502020204030204" pitchFamily="34" charset="0"/>
              </a:rPr>
              <a:t>Venues for each Manhattan neighborhood ( than can be clustered)</a:t>
            </a:r>
          </a:p>
          <a:p>
            <a:endParaRPr lang="en-US" sz="19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6311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fontAlgn="base">
              <a:buNone/>
            </a:pPr>
            <a:r>
              <a:rPr lang="en-US" b="1" dirty="0" smtClean="0"/>
              <a:t>Data </a:t>
            </a:r>
            <a:r>
              <a:rPr lang="en-US" b="1" dirty="0"/>
              <a:t>Source</a:t>
            </a:r>
          </a:p>
          <a:p>
            <a:pPr fontAlgn="base"/>
            <a:r>
              <a:rPr lang="en-US" sz="1900" dirty="0">
                <a:latin typeface="Calibri" panose="020F0502020204030204" pitchFamily="34" charset="0"/>
                <a:cs typeface="Calibri" panose="020F0502020204030204" pitchFamily="34" charset="0"/>
              </a:rPr>
              <a:t>Manhattan neighborhoods csv formed during the course.</a:t>
            </a:r>
            <a:br>
              <a:rPr lang="en-US" sz="1900" dirty="0">
                <a:latin typeface="Calibri" panose="020F0502020204030204" pitchFamily="34" charset="0"/>
                <a:cs typeface="Calibri" panose="020F0502020204030204" pitchFamily="34" charset="0"/>
              </a:rPr>
            </a:br>
            <a:r>
              <a:rPr lang="en-US" sz="1900" dirty="0">
                <a:latin typeface="Calibri" panose="020F0502020204030204" pitchFamily="34" charset="0"/>
                <a:cs typeface="Calibri" panose="020F0502020204030204" pitchFamily="34" charset="0"/>
              </a:rPr>
              <a:t>A csv file was created which will be read in order to create a </a:t>
            </a:r>
            <a:r>
              <a:rPr lang="en-US" sz="1900" dirty="0" smtClean="0">
                <a:latin typeface="Calibri" panose="020F0502020204030204" pitchFamily="34" charset="0"/>
                <a:cs typeface="Calibri" panose="020F0502020204030204" pitchFamily="34" charset="0"/>
              </a:rPr>
              <a:t>data frame </a:t>
            </a:r>
            <a:r>
              <a:rPr lang="en-US" sz="1900" dirty="0">
                <a:latin typeface="Calibri" panose="020F0502020204030204" pitchFamily="34" charset="0"/>
                <a:cs typeface="Calibri" panose="020F0502020204030204" pitchFamily="34" charset="0"/>
              </a:rPr>
              <a:t>and its mapping.</a:t>
            </a:r>
            <a:br>
              <a:rPr lang="en-US" sz="1900" dirty="0">
                <a:latin typeface="Calibri" panose="020F0502020204030204" pitchFamily="34" charset="0"/>
                <a:cs typeface="Calibri" panose="020F0502020204030204" pitchFamily="34" charset="0"/>
              </a:rPr>
            </a:br>
            <a:r>
              <a:rPr lang="en-US" sz="1900" dirty="0">
                <a:latin typeface="Calibri" panose="020F0502020204030204" pitchFamily="34" charset="0"/>
                <a:cs typeface="Calibri" panose="020F0502020204030204" pitchFamily="34" charset="0"/>
              </a:rPr>
              <a:t>The csv file 'manhattan_neghbour.csv' will be directly read to the Jupiter Notebook for convenience.</a:t>
            </a:r>
            <a:br>
              <a:rPr lang="en-US" sz="1900" dirty="0">
                <a:latin typeface="Calibri" panose="020F0502020204030204" pitchFamily="34" charset="0"/>
                <a:cs typeface="Calibri" panose="020F0502020204030204" pitchFamily="34" charset="0"/>
              </a:rPr>
            </a:br>
            <a:r>
              <a:rPr lang="en-US" sz="1900" dirty="0">
                <a:latin typeface="Calibri" panose="020F0502020204030204" pitchFamily="34" charset="0"/>
                <a:cs typeface="Calibri" panose="020F0502020204030204" pitchFamily="34" charset="0"/>
              </a:rPr>
              <a:t>The clustering of neighborhoods and mapping will be shown.</a:t>
            </a:r>
            <a:r>
              <a:rPr lang="en-US" dirty="0"/>
              <a:t/>
            </a:r>
            <a:br>
              <a:rPr lang="en-US" dirty="0"/>
            </a:br>
            <a:endParaRPr lang="en-US" dirty="0"/>
          </a:p>
          <a:p>
            <a:pPr marL="0" indent="0" fontAlgn="base">
              <a:buNone/>
            </a:pPr>
            <a:r>
              <a:rPr lang="en-US" b="1" dirty="0" smtClean="0"/>
              <a:t>How </a:t>
            </a:r>
            <a:r>
              <a:rPr lang="en-US" b="1" dirty="0"/>
              <a:t>the data will be used to solve the problem</a:t>
            </a:r>
          </a:p>
          <a:p>
            <a:pPr fontAlgn="base"/>
            <a:r>
              <a:rPr lang="en-US" sz="1900" dirty="0">
                <a:latin typeface="Calibri" panose="020F0502020204030204" pitchFamily="34" charset="0"/>
                <a:cs typeface="Calibri" panose="020F0502020204030204" pitchFamily="34" charset="0"/>
              </a:rPr>
              <a:t>The data will be used as follows:</a:t>
            </a:r>
          </a:p>
          <a:p>
            <a:pPr fontAlgn="base"/>
            <a:r>
              <a:rPr lang="en-US" sz="1900" dirty="0">
                <a:latin typeface="Calibri" panose="020F0502020204030204" pitchFamily="34" charset="0"/>
                <a:cs typeface="Calibri" panose="020F0502020204030204" pitchFamily="34" charset="0"/>
              </a:rPr>
              <a:t>Use Foursquare and </a:t>
            </a:r>
            <a:r>
              <a:rPr lang="en-US" sz="1900" dirty="0" err="1">
                <a:latin typeface="Calibri" panose="020F0502020204030204" pitchFamily="34" charset="0"/>
                <a:cs typeface="Calibri" panose="020F0502020204030204" pitchFamily="34" charset="0"/>
              </a:rPr>
              <a:t>geopy</a:t>
            </a:r>
            <a:r>
              <a:rPr lang="en-US" sz="1900" dirty="0">
                <a:latin typeface="Calibri" panose="020F0502020204030204" pitchFamily="34" charset="0"/>
                <a:cs typeface="Calibri" panose="020F0502020204030204" pitchFamily="34" charset="0"/>
              </a:rPr>
              <a:t> data to map top 10 venues for all Manhattan neighborhoods and clustered in groups ( as per Course LAB)</a:t>
            </a:r>
          </a:p>
          <a:p>
            <a:endParaRPr lang="en-US" dirty="0"/>
          </a:p>
        </p:txBody>
      </p:sp>
    </p:spTree>
    <p:extLst>
      <p:ext uri="{BB962C8B-B14F-4D97-AF65-F5344CB8AC3E}">
        <p14:creationId xmlns:p14="http://schemas.microsoft.com/office/powerpoint/2010/main" val="3155464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fontAlgn="base">
              <a:buNone/>
            </a:pPr>
            <a:r>
              <a:rPr lang="en-US" b="1" dirty="0" smtClean="0"/>
              <a:t>Mapping </a:t>
            </a:r>
            <a:r>
              <a:rPr lang="en-US" b="1" dirty="0"/>
              <a:t>of Data</a:t>
            </a:r>
          </a:p>
          <a:p>
            <a:pPr fontAlgn="base"/>
            <a:r>
              <a:rPr lang="en-US" dirty="0">
                <a:latin typeface="Calibri" panose="020F0502020204030204" pitchFamily="34" charset="0"/>
                <a:cs typeface="Calibri" panose="020F0502020204030204" pitchFamily="34" charset="0"/>
              </a:rPr>
              <a:t>The following maps were created to facilitate the analysis and the choice of the palace to live.</a:t>
            </a:r>
          </a:p>
          <a:p>
            <a:pPr fontAlgn="base"/>
            <a:r>
              <a:rPr lang="en-US" dirty="0">
                <a:latin typeface="Calibri" panose="020F0502020204030204" pitchFamily="34" charset="0"/>
                <a:cs typeface="Calibri" panose="020F0502020204030204" pitchFamily="34" charset="0"/>
              </a:rPr>
              <a:t>Manhattan map of Neighborhoods</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Manhattan map of clustered venues and neighborhoods</a:t>
            </a:r>
          </a:p>
          <a:p>
            <a:pPr fontAlgn="base"/>
            <a:r>
              <a:rPr lang="en-US" dirty="0">
                <a:latin typeface="Calibri" panose="020F0502020204030204" pitchFamily="34" charset="0"/>
                <a:cs typeface="Calibri" panose="020F0502020204030204" pitchFamily="34" charset="0"/>
              </a:rPr>
              <a:t>This section represents the main component of the report where the data is gathered, prepared for analysis. The tools described are used here and the Notebook cells indicates the execution of steps.</a:t>
            </a:r>
          </a:p>
          <a:p>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609811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10794999" cy="3949700"/>
          </a:xfrm>
        </p:spPr>
        <p:txBody>
          <a:bodyPr>
            <a:normAutofit fontScale="92500" lnSpcReduction="10000"/>
          </a:bodyPr>
          <a:lstStyle/>
          <a:p>
            <a:pPr fontAlgn="base"/>
            <a:r>
              <a:rPr lang="en-US" sz="1900" dirty="0">
                <a:latin typeface="Calibri" panose="020F0502020204030204" pitchFamily="34" charset="0"/>
                <a:cs typeface="Calibri" panose="020F0502020204030204" pitchFamily="34" charset="0"/>
              </a:rPr>
              <a:t>This section represents the main component of the report where the data is gathered, prepared for analysis. The tools described are used here and the Notebook cells indicates the execution of steps.</a:t>
            </a:r>
          </a:p>
          <a:p>
            <a:pPr marL="0" indent="0" fontAlgn="base">
              <a:buNone/>
            </a:pPr>
            <a:r>
              <a:rPr lang="en-US" b="1" dirty="0" smtClean="0"/>
              <a:t>The </a:t>
            </a:r>
            <a:r>
              <a:rPr lang="en-US" b="1" dirty="0"/>
              <a:t>analysis and the strategy:</a:t>
            </a:r>
          </a:p>
          <a:p>
            <a:pPr fontAlgn="base"/>
            <a:r>
              <a:rPr lang="en-US" sz="1900" dirty="0">
                <a:latin typeface="Calibri" panose="020F0502020204030204" pitchFamily="34" charset="0"/>
                <a:cs typeface="Calibri" panose="020F0502020204030204" pitchFamily="34" charset="0"/>
              </a:rPr>
              <a:t>The strategy is based on mapping the above described data in section 2.0, in order to facilitate the choice of a candidate places for </a:t>
            </a:r>
            <a:r>
              <a:rPr lang="en-US" sz="1900" dirty="0" smtClean="0">
                <a:latin typeface="Calibri" panose="020F0502020204030204" pitchFamily="34" charset="0"/>
                <a:cs typeface="Calibri" panose="020F0502020204030204" pitchFamily="34" charset="0"/>
              </a:rPr>
              <a:t>accommodation. </a:t>
            </a:r>
            <a:r>
              <a:rPr lang="en-US" sz="1900" dirty="0">
                <a:latin typeface="Calibri" panose="020F0502020204030204" pitchFamily="34" charset="0"/>
                <a:cs typeface="Calibri" panose="020F0502020204030204" pitchFamily="34" charset="0"/>
              </a:rPr>
              <a:t>The choice is made based on the demands imposed : similar venues to Mangalore, India. This visual approach and maps with popups labels allow quick identification of location, thus making the selection very easy.</a:t>
            </a:r>
          </a:p>
          <a:p>
            <a:pPr fontAlgn="base"/>
            <a:r>
              <a:rPr lang="en-US" sz="1900" dirty="0">
                <a:latin typeface="Calibri" panose="020F0502020204030204" pitchFamily="34" charset="0"/>
                <a:cs typeface="Calibri" panose="020F0502020204030204" pitchFamily="34" charset="0"/>
              </a:rPr>
              <a:t>The </a:t>
            </a:r>
            <a:r>
              <a:rPr lang="en-US" sz="1900" dirty="0" smtClean="0">
                <a:latin typeface="Calibri" panose="020F0502020204030204" pitchFamily="34" charset="0"/>
                <a:cs typeface="Calibri" panose="020F0502020204030204" pitchFamily="34" charset="0"/>
              </a:rPr>
              <a:t>processing </a:t>
            </a:r>
            <a:r>
              <a:rPr lang="en-US" sz="1900" dirty="0">
                <a:latin typeface="Calibri" panose="020F0502020204030204" pitchFamily="34" charset="0"/>
                <a:cs typeface="Calibri" panose="020F0502020204030204" pitchFamily="34" charset="0"/>
              </a:rPr>
              <a:t>of these DATA and its mapping will allow to answer the key questions to make a decision:</a:t>
            </a:r>
          </a:p>
          <a:p>
            <a:pPr fontAlgn="base"/>
            <a:r>
              <a:rPr lang="en-US" sz="1900" dirty="0">
                <a:latin typeface="Calibri" panose="020F0502020204030204" pitchFamily="34" charset="0"/>
                <a:cs typeface="Calibri" panose="020F0502020204030204" pitchFamily="34" charset="0"/>
              </a:rPr>
              <a:t>What are the venues of the best place to live? </a:t>
            </a:r>
            <a:r>
              <a:rPr lang="en-US" sz="1900" dirty="0">
                <a:latin typeface="Calibri" panose="020F0502020204030204" pitchFamily="34" charset="0"/>
                <a:cs typeface="Calibri" panose="020F0502020204030204" pitchFamily="34" charset="0"/>
              </a:rPr>
              <a:t>How venues distribute among Manhattan neighborhoods </a:t>
            </a:r>
            <a:r>
              <a:rPr lang="en-US" sz="1900" dirty="0" smtClean="0">
                <a:latin typeface="Calibri" panose="020F0502020204030204" pitchFamily="34" charset="0"/>
                <a:cs typeface="Calibri" panose="020F0502020204030204" pitchFamily="34" charset="0"/>
              </a:rPr>
              <a:t>?</a:t>
            </a:r>
          </a:p>
          <a:p>
            <a:pPr marL="0" indent="0" fontAlgn="base">
              <a:buNone/>
            </a:pPr>
            <a:r>
              <a:rPr lang="en-US" b="1" dirty="0"/>
              <a:t>Methodology </a:t>
            </a:r>
            <a:r>
              <a:rPr lang="en-US" b="1" dirty="0"/>
              <a:t>followed - Data Science Methods, machine </a:t>
            </a:r>
            <a:r>
              <a:rPr lang="en-US" b="1" dirty="0" err="1"/>
              <a:t>learing</a:t>
            </a:r>
            <a:r>
              <a:rPr lang="en-US" b="1" dirty="0"/>
              <a:t>, mapping tools and exploratory data analysis</a:t>
            </a:r>
          </a:p>
          <a:p>
            <a:pPr fontAlgn="base"/>
            <a:r>
              <a:rPr lang="en-US" sz="1900" dirty="0">
                <a:latin typeface="Calibri" panose="020F0502020204030204" pitchFamily="34" charset="0"/>
                <a:cs typeface="Calibri" panose="020F0502020204030204" pitchFamily="34" charset="0"/>
              </a:rPr>
              <a:t>Mangalore Map - Current residence and venues in neighborhood for comparison to future Manhattan place</a:t>
            </a:r>
          </a:p>
          <a:p>
            <a:pPr fontAlgn="base"/>
            <a:endParaRPr lang="en-US" sz="1900" dirty="0">
              <a:latin typeface="Calibri" panose="020F0502020204030204" pitchFamily="34" charset="0"/>
              <a:cs typeface="Calibri" panose="020F0502020204030204" pitchFamily="34" charset="0"/>
            </a:endParaRPr>
          </a:p>
          <a:p>
            <a:endParaRPr lang="en-US" dirty="0"/>
          </a:p>
        </p:txBody>
      </p:sp>
      <p:sp>
        <p:nvSpPr>
          <p:cNvPr id="4" name="Title 1"/>
          <p:cNvSpPr>
            <a:spLocks noGrp="1"/>
          </p:cNvSpPr>
          <p:nvPr>
            <p:ph type="title"/>
          </p:nvPr>
        </p:nvSpPr>
        <p:spPr/>
        <p:txBody>
          <a:bodyPr/>
          <a:lstStyle/>
          <a:p>
            <a:r>
              <a:rPr lang="en-US" b="1" dirty="0"/>
              <a:t>Methodology</a:t>
            </a:r>
            <a:br>
              <a:rPr lang="en-US" b="1" dirty="0"/>
            </a:br>
            <a:endParaRPr lang="en-US" dirty="0"/>
          </a:p>
        </p:txBody>
      </p:sp>
    </p:spTree>
    <p:extLst>
      <p:ext uri="{BB962C8B-B14F-4D97-AF65-F5344CB8AC3E}">
        <p14:creationId xmlns:p14="http://schemas.microsoft.com/office/powerpoint/2010/main" val="37339297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24</TotalTime>
  <Words>924</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Ion Boardroom</vt:lpstr>
      <vt:lpstr>Battle of Neighborhood</vt:lpstr>
      <vt:lpstr>Contents</vt:lpstr>
      <vt:lpstr>Contents continued</vt:lpstr>
      <vt:lpstr> Introduction to use case : </vt:lpstr>
      <vt:lpstr> </vt:lpstr>
      <vt:lpstr>Data used in usecase </vt:lpstr>
      <vt:lpstr>PowerPoint Presentation</vt:lpstr>
      <vt:lpstr>PowerPoint Presentation</vt:lpstr>
      <vt:lpstr>Methodology </vt:lpstr>
      <vt:lpstr>Map of Mangalore with venues near residence place - for reference </vt:lpstr>
      <vt:lpstr>Manhattan neighborhood </vt:lpstr>
      <vt:lpstr>Results </vt:lpstr>
      <vt:lpstr>Venue Selection</vt:lpstr>
      <vt:lpstr>Discussion </vt:lpstr>
      <vt:lpstr>Conclusion </vt:lpstr>
      <vt:lpstr>THANK YOU</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dc:title>
  <dc:creator>V, Varsha</dc:creator>
  <cp:lastModifiedBy>V, Varsha</cp:lastModifiedBy>
  <cp:revision>3</cp:revision>
  <dcterms:created xsi:type="dcterms:W3CDTF">2020-12-24T15:05:58Z</dcterms:created>
  <dcterms:modified xsi:type="dcterms:W3CDTF">2020-12-24T15:30:02Z</dcterms:modified>
</cp:coreProperties>
</file>