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2.xml" ContentType="application/vnd.ms-office.webextensio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18" r:id="rId2"/>
  </p:sldMasterIdLst>
  <p:notesMasterIdLst>
    <p:notesMasterId r:id="rId35"/>
  </p:notesMasterIdLst>
  <p:sldIdLst>
    <p:sldId id="263" r:id="rId3"/>
    <p:sldId id="264" r:id="rId4"/>
    <p:sldId id="265" r:id="rId5"/>
    <p:sldId id="288" r:id="rId6"/>
    <p:sldId id="289" r:id="rId7"/>
    <p:sldId id="293" r:id="rId8"/>
    <p:sldId id="294" r:id="rId9"/>
    <p:sldId id="295" r:id="rId10"/>
    <p:sldId id="305" r:id="rId11"/>
    <p:sldId id="298" r:id="rId12"/>
    <p:sldId id="299" r:id="rId13"/>
    <p:sldId id="300" r:id="rId14"/>
    <p:sldId id="269" r:id="rId15"/>
    <p:sldId id="302" r:id="rId16"/>
    <p:sldId id="303" r:id="rId17"/>
    <p:sldId id="304" r:id="rId18"/>
    <p:sldId id="292" r:id="rId19"/>
    <p:sldId id="268" r:id="rId20"/>
    <p:sldId id="256" r:id="rId21"/>
    <p:sldId id="313" r:id="rId22"/>
    <p:sldId id="315" r:id="rId23"/>
    <p:sldId id="316" r:id="rId24"/>
    <p:sldId id="317" r:id="rId25"/>
    <p:sldId id="318" r:id="rId26"/>
    <p:sldId id="310" r:id="rId27"/>
    <p:sldId id="319" r:id="rId28"/>
    <p:sldId id="311" r:id="rId29"/>
    <p:sldId id="320" r:id="rId30"/>
    <p:sldId id="321" r:id="rId31"/>
    <p:sldId id="322" r:id="rId32"/>
    <p:sldId id="323" r:id="rId33"/>
    <p:sldId id="32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3" autoAdjust="0"/>
  </p:normalViewPr>
  <p:slideViewPr>
    <p:cSldViewPr snapToGrid="0" snapToObjects="1">
      <p:cViewPr varScale="1">
        <p:scale>
          <a:sx n="91" d="100"/>
          <a:sy n="91" d="100"/>
        </p:scale>
        <p:origin x="32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51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D79E6-6038-4B13-AF6B-C314047D08AC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5AF4F-C45C-48E0-ACB6-546BBC64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5AF4F-C45C-48E0-ACB6-546BBC6476B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DA882-C92F-0CDF-367C-1458A2DF4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85BE7-0B41-DC5F-32FA-1311EB0C1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911EE-3CDD-E9ED-8E23-079B782B3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EF07B-44CD-83B5-6237-FD940FBD9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5AF4F-C45C-48E0-ACB6-546BBC6476B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7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9144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535915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3429001"/>
            <a:ext cx="8154884" cy="1753090"/>
          </a:xfrm>
        </p:spPr>
        <p:txBody>
          <a:bodyPr anchor="b">
            <a:no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440531" y="3429001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535915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4513263" y="2312909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ext Placeholder 16">
            <a:extLst>
              <a:ext uri="{FF2B5EF4-FFF2-40B4-BE49-F238E27FC236}">
                <a16:creationId xmlns:a16="http://schemas.microsoft.com/office/drawing/2014/main" id="{BF9F54BC-9849-2CEF-4C3E-854EC9A4E9B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8959" y="209085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CAD89AC2-CF0E-880D-2986-12AE9EE2C4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89385" y="2024817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FD8AC-D7DA-2363-A82F-6B820BD581E2}"/>
              </a:ext>
            </a:extLst>
          </p:cNvPr>
          <p:cNvSpPr/>
          <p:nvPr userDrawn="1"/>
        </p:nvSpPr>
        <p:spPr>
          <a:xfrm>
            <a:off x="440531" y="593363"/>
            <a:ext cx="8703469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E65D7C6-3474-791E-DFC8-07DE865636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959" y="678194"/>
            <a:ext cx="8024510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B8B90D-8655-8DE6-AA79-905BD22552EF}"/>
              </a:ext>
            </a:extLst>
          </p:cNvPr>
          <p:cNvCxnSpPr>
            <a:cxnSpLocks/>
          </p:cNvCxnSpPr>
          <p:nvPr userDrawn="1"/>
        </p:nvCxnSpPr>
        <p:spPr>
          <a:xfrm>
            <a:off x="570908" y="678194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F2C1A034-30F4-9E2B-EDCC-3BFA2B50D6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8959" y="292142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515F94F3-72FC-F926-1ACD-FE6BA756F13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89385" y="2855385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1148A0A2-55F2-2D3F-0F26-C8A1312B695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8959" y="375199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B87C3B43-EA40-9128-AB14-21528E64A30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89385" y="3685953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C6368D18-0F95-957C-18DF-6E779B38C86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8959" y="458256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8732839-8448-D433-CD3E-969AEAB01B1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89385" y="4516521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2C4B48DD-CBD8-92DD-965F-FECFB137CA6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8959" y="5413129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819ADC6-6288-55EE-CA08-401703116E4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89385" y="5347089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7726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462F1537-5580-41FC-B81A-F6A5369AECF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0531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3EFC8E21-3C5F-1800-7E3A-10AFB0D4F83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130326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0896A7B-2AEC-16FF-555B-A6A405CE7EA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820120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30495B7-59AF-D6D4-D5A7-A514DB0AF61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09915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BF424FF-279B-CA10-DF07-D8F7241FAB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199710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85B0550-7813-D8E7-6EF3-51645AA6C4C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160264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435588C-C671-47BD-C12D-434B07EDE01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2850059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69710224-372E-65A5-9C72-CD7FCE4C361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4539854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EE0C019-05F6-4632-9ABD-87903C8F3B1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6229649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D20780F0-2722-A81D-7345-0180A39908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7919443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6A7B6B-7646-AEF8-F2EF-65FC7CB3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EC938-973A-0D3D-85A3-E08E456FF279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38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ext Placeholder 16">
            <a:extLst>
              <a:ext uri="{FF2B5EF4-FFF2-40B4-BE49-F238E27FC236}">
                <a16:creationId xmlns:a16="http://schemas.microsoft.com/office/drawing/2014/main" id="{77DB7E62-2B5E-B476-1485-86D83A97EA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2001" y="145208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7B392-C472-7084-56D2-A5E2F5223BDB}"/>
              </a:ext>
            </a:extLst>
          </p:cNvPr>
          <p:cNvSpPr/>
          <p:nvPr userDrawn="1"/>
        </p:nvSpPr>
        <p:spPr>
          <a:xfrm>
            <a:off x="0" y="2567262"/>
            <a:ext cx="3998118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C9A0D1-7B9B-1D60-A0B2-5CD2E9D464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1" y="2703930"/>
            <a:ext cx="3319463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ED0867-1F62-038D-515F-03DDD08F3712}"/>
              </a:ext>
            </a:extLst>
          </p:cNvPr>
          <p:cNvCxnSpPr>
            <a:cxnSpLocks/>
          </p:cNvCxnSpPr>
          <p:nvPr userDrawn="1"/>
        </p:nvCxnSpPr>
        <p:spPr>
          <a:xfrm>
            <a:off x="3897666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AB59A219-338F-9141-3B20-3DC85F2307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88233" y="132651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535D9C8-C929-771A-574F-EC3BDA784D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8233" y="172203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DD29E5-6BA2-5678-F2D1-B6B8A6BBE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2001" y="260927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EA26BFD4-7EC0-F811-4F92-383B54EC6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88233" y="248370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1BAB0AB9-0E2E-1DAF-FA58-4A52F46776E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8233" y="287922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FB6A6A9-D2CB-8F11-661C-3A0EA29A18A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72001" y="376646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C74C783-1C3C-D9C0-B14B-D5D990763B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88233" y="3640895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7E9FCD2-A2D8-12DE-0DD4-107862651A8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688233" y="403641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BAFC1B95-182C-DA29-0D1B-DA521975E9E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1" y="492365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AA85B02A-4DAE-43D1-8922-2E79B4A2B86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88233" y="479808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07A15FF9-CF86-0EC1-02FD-118FD9A0DE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88233" y="519360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7811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B41F5D3-6185-E58D-ADDE-5DA1EE91EF0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857750" y="1326515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73B1F-E744-14BB-6310-EEF3E0C5452E}"/>
              </a:ext>
            </a:extLst>
          </p:cNvPr>
          <p:cNvSpPr/>
          <p:nvPr userDrawn="1"/>
        </p:nvSpPr>
        <p:spPr>
          <a:xfrm>
            <a:off x="0" y="2567262"/>
            <a:ext cx="3998118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C32C36-5A3C-DE1D-7EFA-999796BAD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1" y="2703930"/>
            <a:ext cx="3319463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F3A4B-BE07-243D-5972-C4B89E5DA264}"/>
              </a:ext>
            </a:extLst>
          </p:cNvPr>
          <p:cNvCxnSpPr>
            <a:cxnSpLocks/>
          </p:cNvCxnSpPr>
          <p:nvPr userDrawn="1"/>
        </p:nvCxnSpPr>
        <p:spPr>
          <a:xfrm>
            <a:off x="3897666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91A9618-C085-737C-024E-F5316A010BC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857750" y="2520907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D7029F8-2DBF-25EA-3F63-931AC1BC63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857750" y="3715299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0DCF7937-FD0D-FC1F-3013-D711F8D695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7750" y="4909691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B3C7265-2575-0AA3-3722-59795F0972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9319" y="1373137"/>
            <a:ext cx="385363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8DF81C3-A4F6-C0F1-2070-784046B3654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69178" y="2540400"/>
            <a:ext cx="405645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6568AC-AC4A-20C1-4950-E9AD80C3373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69433" y="3788794"/>
            <a:ext cx="40488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84E1904-DC9F-1B26-F7D2-0FCD9B84FB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65864" y="4983356"/>
            <a:ext cx="212270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950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7B19C-91C2-2B15-461F-F06BBD80442C}"/>
              </a:ext>
            </a:extLst>
          </p:cNvPr>
          <p:cNvSpPr/>
          <p:nvPr userDrawn="1"/>
        </p:nvSpPr>
        <p:spPr>
          <a:xfrm>
            <a:off x="440531" y="2777944"/>
            <a:ext cx="8703469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020AA9-24FF-9A6D-6EB6-928FFCD8E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959" y="2881468"/>
            <a:ext cx="8024510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2B7EF2-84FC-560F-8D04-1952F868FC06}"/>
              </a:ext>
            </a:extLst>
          </p:cNvPr>
          <p:cNvCxnSpPr>
            <a:cxnSpLocks/>
          </p:cNvCxnSpPr>
          <p:nvPr userDrawn="1"/>
        </p:nvCxnSpPr>
        <p:spPr>
          <a:xfrm>
            <a:off x="570908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19BAAE7-2CC9-7055-6FA9-091E8F7E4E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78959" y="4334413"/>
            <a:ext cx="80245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4517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E18F39-9EA7-9E8F-B235-455FDE7AC965}"/>
              </a:ext>
            </a:extLst>
          </p:cNvPr>
          <p:cNvSpPr/>
          <p:nvPr userDrawn="1"/>
        </p:nvSpPr>
        <p:spPr>
          <a:xfrm>
            <a:off x="440531" y="2589122"/>
            <a:ext cx="8703469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4D8021-F136-2F6E-6AF3-E2F2ECB11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4763" y="2881468"/>
            <a:ext cx="4717733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F0EBC-3534-823A-E16C-BB57A4D03F68}"/>
              </a:ext>
            </a:extLst>
          </p:cNvPr>
          <p:cNvCxnSpPr>
            <a:cxnSpLocks/>
          </p:cNvCxnSpPr>
          <p:nvPr userDrawn="1"/>
        </p:nvCxnSpPr>
        <p:spPr>
          <a:xfrm>
            <a:off x="8703469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65D9651-AAE5-33CB-CFC6-8066C1685DA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14763" y="4523235"/>
            <a:ext cx="4717733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72BC50-DA22-F67C-BF8D-CFAAF2F70FFD}"/>
              </a:ext>
            </a:extLst>
          </p:cNvPr>
          <p:cNvGrpSpPr/>
          <p:nvPr userDrawn="1"/>
        </p:nvGrpSpPr>
        <p:grpSpPr>
          <a:xfrm flipH="1">
            <a:off x="1" y="844550"/>
            <a:ext cx="3059906" cy="5168484"/>
            <a:chOff x="6400798" y="844550"/>
            <a:chExt cx="4079875" cy="51684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CBF402-C36A-7434-7E08-48205E724EE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DB4AE2-8567-4027-0275-BACE5137786F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D62C07D5-9F16-E400-9624-404BE9CB34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29718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421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1CA62-7477-B035-6655-4EE49B789426}"/>
              </a:ext>
            </a:extLst>
          </p:cNvPr>
          <p:cNvSpPr/>
          <p:nvPr userDrawn="1"/>
        </p:nvSpPr>
        <p:spPr>
          <a:xfrm>
            <a:off x="440531" y="2589122"/>
            <a:ext cx="8262938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F679D0-2EEA-BAFC-807F-55EACAFBA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45" y="2881468"/>
            <a:ext cx="794385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EDB6152-1B7B-34C7-6B00-848646B1876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11504" y="4334413"/>
            <a:ext cx="792099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4359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440531" y="0"/>
            <a:ext cx="8262938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8582" y="3821175"/>
            <a:ext cx="815488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4216694"/>
            <a:ext cx="8154883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2659380"/>
            <a:ext cx="8154887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8" y="1"/>
            <a:ext cx="8086725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4513263" y="1679735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4800599" y="844550"/>
            <a:ext cx="43434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8582" y="2573973"/>
            <a:ext cx="402341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3256378"/>
            <a:ext cx="4023419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88705" y="962026"/>
            <a:ext cx="4255295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4800599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1" y="844550"/>
            <a:ext cx="3059906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751363" y="2573973"/>
            <a:ext cx="4952105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51363" y="3256378"/>
            <a:ext cx="4952105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63" y="844965"/>
            <a:ext cx="4952106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29718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3643312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94E29A-252D-822C-8D50-8F1AF39D70EF}"/>
              </a:ext>
            </a:extLst>
          </p:cNvPr>
          <p:cNvSpPr/>
          <p:nvPr userDrawn="1"/>
        </p:nvSpPr>
        <p:spPr>
          <a:xfrm>
            <a:off x="0" y="0"/>
            <a:ext cx="9144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3A556997-B02A-E007-703A-DDC7F8C4B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461494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54E3F9F-998B-EAEB-FF1D-C6BD4C72C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1628776"/>
            <a:ext cx="8154884" cy="2468025"/>
          </a:xfrm>
        </p:spPr>
        <p:txBody>
          <a:bodyPr anchor="ctr">
            <a:noAutofit/>
          </a:bodyPr>
          <a:lstStyle>
            <a:lvl1pPr algn="l">
              <a:defRPr sz="405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96546DC-A561-DBD0-B778-987FB2EABC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461494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684B4F-269B-AFD3-32E1-28E89590D37B}"/>
              </a:ext>
            </a:extLst>
          </p:cNvPr>
          <p:cNvCxnSpPr>
            <a:cxnSpLocks/>
          </p:cNvCxnSpPr>
          <p:nvPr userDrawn="1"/>
        </p:nvCxnSpPr>
        <p:spPr>
          <a:xfrm>
            <a:off x="440531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50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440532" y="1394875"/>
            <a:ext cx="3418518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7" y="1515531"/>
            <a:ext cx="3242306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440532" y="2476293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3770944" y="2476293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80050" y="2573973"/>
            <a:ext cx="402341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0050" y="3256379"/>
            <a:ext cx="4023419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1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867392" y="2445723"/>
            <a:ext cx="2922586" cy="4657370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1"/>
            <a:ext cx="4572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329238" y="-1"/>
            <a:ext cx="3814762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61114" y="1558925"/>
            <a:ext cx="3142355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61114" y="2506539"/>
            <a:ext cx="3142355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5356955" y="-870321"/>
            <a:ext cx="2922586" cy="4663227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3814762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1877" y="584200"/>
            <a:ext cx="3142355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31877" y="1531815"/>
            <a:ext cx="3142355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4320670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1784" y="-4761"/>
            <a:ext cx="3860006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3766184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80050" y="2812098"/>
            <a:ext cx="4023419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0050" y="3208595"/>
            <a:ext cx="4023419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584200"/>
            <a:ext cx="4023418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1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3022595" y="3534763"/>
            <a:ext cx="954001" cy="717254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5642" y="4528281"/>
            <a:ext cx="8257826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5642" y="4924778"/>
            <a:ext cx="8257826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1485900"/>
            <a:ext cx="3266180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572000" y="818485"/>
            <a:ext cx="413146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72000" y="1500890"/>
            <a:ext cx="4131469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2000" y="3663285"/>
            <a:ext cx="413146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2000" y="4345690"/>
            <a:ext cx="4131469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1" y="0"/>
            <a:ext cx="9143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84200"/>
            <a:ext cx="8154885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433528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33528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428906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28906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B4B1B-0566-86A9-8307-C5371903FE66}"/>
              </a:ext>
            </a:extLst>
          </p:cNvPr>
          <p:cNvSpPr/>
          <p:nvPr userDrawn="1"/>
        </p:nvSpPr>
        <p:spPr>
          <a:xfrm>
            <a:off x="1" y="1"/>
            <a:ext cx="9143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E510A5-86FE-537D-9FCB-3DAB093C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84200"/>
            <a:ext cx="8154885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C1F053-D3EA-C1FF-9687-3EC483DC791C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20C2A3DB-BFBE-2B1D-623A-F0B193E24C7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2432050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AC00EE86-BC60-FF43-BEC0-0370CA1CE0C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3044605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144E5948-4B4E-220F-F154-657FBE5A905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8150" y="4392615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7FD8A9AF-9E82-559B-5533-B5C43D56F7A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8150" y="5005170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4D3E14A-4197-020E-15F9-CF0606915D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329241" y="2432050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842D7CA-46BE-1C02-E6CC-979A5E74BA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329241" y="3044605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C2942DDE-632C-8249-C950-6FBD3545958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329241" y="4392615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0F736FF0-9D3C-4F28-BA2A-90BF9CFEC24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29241" y="5005170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8179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40531" y="2793172"/>
            <a:ext cx="8262938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1689638"/>
            <a:ext cx="8154887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3979015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79015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99814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16339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16339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6954823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54823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75622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2147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92147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3086179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6804"/>
            <a:ext cx="2998073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2998073" y="2717566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3979015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79015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99814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16339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16339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6954823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54823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75622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2147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92147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03208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3208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24008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3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3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97B356-351E-3C59-2A1A-1E26160A46E4}"/>
              </a:ext>
            </a:extLst>
          </p:cNvPr>
          <p:cNvSpPr/>
          <p:nvPr userDrawn="1"/>
        </p:nvSpPr>
        <p:spPr>
          <a:xfrm>
            <a:off x="0" y="0"/>
            <a:ext cx="9144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8B53EA07-364C-829D-129A-9F60473336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461494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CD73F2F-CA78-FE87-33BC-30CB3A0E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584204"/>
            <a:ext cx="8154884" cy="3064462"/>
          </a:xfrm>
        </p:spPr>
        <p:txBody>
          <a:bodyPr anchor="b">
            <a:noAutofit/>
          </a:bodyPr>
          <a:lstStyle>
            <a:lvl1pPr algn="ctr">
              <a:defRPr sz="405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C0B54612-2DC8-8129-B7E2-7E66A3C62E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461494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5A470E-A2C9-261C-BAD0-50E919F21491}"/>
              </a:ext>
            </a:extLst>
          </p:cNvPr>
          <p:cNvSpPr/>
          <p:nvPr userDrawn="1"/>
        </p:nvSpPr>
        <p:spPr>
          <a:xfrm rot="5400000">
            <a:off x="4513263" y="3534906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596620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8167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67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7515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3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3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29249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249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457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487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5487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5033117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33117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539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6569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569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71413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1413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2621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7651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7651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91A06D38-A3EE-816A-08F4-2A426D633DBB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440531" y="1636714"/>
            <a:ext cx="3474244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15CCF038-0628-FDC9-8781-BC0F68D0AA2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29225" y="1636713"/>
            <a:ext cx="347424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B1D6A2F-C532-0FD5-B960-119AF908CC9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229225" y="2261813"/>
            <a:ext cx="3474244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6334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15CCF038-0628-FDC9-8781-BC0F68D0AA2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0532" y="1636713"/>
            <a:ext cx="347424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B1D6A2F-C532-0FD5-B960-119AF908CC9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0532" y="2261813"/>
            <a:ext cx="3474244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Chart Placeholder 6">
            <a:extLst>
              <a:ext uri="{FF2B5EF4-FFF2-40B4-BE49-F238E27FC236}">
                <a16:creationId xmlns:a16="http://schemas.microsoft.com/office/drawing/2014/main" id="{91A06D38-A3EE-816A-08F4-2A426D633DBB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229225" y="1636714"/>
            <a:ext cx="3474244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60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7723" y="316371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485887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639504" y="404382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07668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461285" y="404382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461285" y="466892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461285" y="316371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9504" y="171824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639504" y="234334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7723" y="316371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34350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887968" y="404382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804595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958212" y="404382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958212" y="466892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958212" y="316371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874838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028456" y="404382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7968" y="171824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7968" y="234334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028456" y="171824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028456" y="234334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305561" y="1699192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459178" y="1718666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459178" y="2343765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459178" y="4042676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94701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100634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0634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00634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88471" y="1699192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2089" y="1718666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2089" y="2343765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742089" y="4042676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229927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383544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383544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83544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008948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162565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162565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162565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53790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507407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507407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507407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698632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852250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852250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852250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043475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97092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197092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197092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388317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541934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541934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541934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71C28E-E223-1F0C-1E82-3DD3CF57E7CC}"/>
              </a:ext>
            </a:extLst>
          </p:cNvPr>
          <p:cNvGrpSpPr/>
          <p:nvPr userDrawn="1"/>
        </p:nvGrpSpPr>
        <p:grpSpPr>
          <a:xfrm>
            <a:off x="3102767" y="3111644"/>
            <a:ext cx="2942576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CD2C92-DD3B-40B9-E736-1BBBB9E35AD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F4B32C85-0983-63B5-A9C4-85E359E61DD3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89752B90-8653-4F31-37AF-CDD3F58C03D1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F92C5D63-0967-D845-39FA-6E899811E7B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748C86-AE15-96B5-3CA4-8E2FECB75D2F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69DB0D76-609B-424A-F620-A772FA45A67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DF25C81D-0FAA-A960-BEA2-2D658D96C06E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BFD9276C-1C00-B48D-C747-E19FBC4225A0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FCECE557-0EE2-A57C-332C-9F353DB12D1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1" y="2077955"/>
            <a:ext cx="26193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72074A38-04C6-BAFF-E70B-DE22E85D29A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1" y="2703055"/>
            <a:ext cx="2619375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C223D9F5-44D7-8B43-C82A-77A0706D345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12069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A0879EF-D31D-DC6A-BFAB-422EA08606C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10155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136C1C8D-1CD2-2ABF-D2B7-EFF003AFBC6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084095" y="2077955"/>
            <a:ext cx="261937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9DC9B223-49C0-63AF-76A8-50D73FEA864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084095" y="2703055"/>
            <a:ext cx="261937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6CC32239-1A27-42B9-53C9-080B657982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82413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8D3D2FFC-1C4D-10BE-E76A-621319593BB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450908" y="4640444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3A772-B820-B6B7-AB09-D861CDB48ED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450908" y="5265544"/>
            <a:ext cx="224218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2836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ED2583-8DEC-5C7F-6EBE-1614B7B8E297}"/>
              </a:ext>
            </a:extLst>
          </p:cNvPr>
          <p:cNvGrpSpPr/>
          <p:nvPr userDrawn="1"/>
        </p:nvGrpSpPr>
        <p:grpSpPr>
          <a:xfrm>
            <a:off x="2567819" y="3111644"/>
            <a:ext cx="3923433" cy="1307812"/>
            <a:chOff x="4134283" y="3357980"/>
            <a:chExt cx="5231244" cy="13078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39181D-9DEA-B6B4-4C1A-DAB42CBA016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2" name="Arc 47">
                <a:extLst>
                  <a:ext uri="{FF2B5EF4-FFF2-40B4-BE49-F238E27FC236}">
                    <a16:creationId xmlns:a16="http://schemas.microsoft.com/office/drawing/2014/main" id="{C3D60AE7-3BDE-5179-9F64-D914B539BE4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Arc 48">
                <a:extLst>
                  <a:ext uri="{FF2B5EF4-FFF2-40B4-BE49-F238E27FC236}">
                    <a16:creationId xmlns:a16="http://schemas.microsoft.com/office/drawing/2014/main" id="{13D45968-F084-B69C-E2D0-7F6A9DCFF45F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E088FFF-23B8-8E03-047B-D9335201A8A8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9" name="Arc 47">
                <a:extLst>
                  <a:ext uri="{FF2B5EF4-FFF2-40B4-BE49-F238E27FC236}">
                    <a16:creationId xmlns:a16="http://schemas.microsoft.com/office/drawing/2014/main" id="{4A4AD5A9-3EEF-A782-D3C0-2C11F02387BF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F03DF1E2-FA19-2A39-6CB2-196DAB4C6E9F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E20E78-2D72-49B1-3CBE-9AB0209BA294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EF36D567-4E55-3231-30B1-E2D4E694B3CF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D51998A9-C3E5-46D4-59CB-FC7EC83342C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137C68B-994C-394A-5573-9A2D14B1401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AB198D1C-6C04-3ADC-95D2-CFA8A778705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AD8F353-E6FD-7747-46BA-2AE825EE02C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5AA7DD8-327F-62AF-3BFF-C20DD83F1D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70605" y="2946491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FAAEE8F4-C1CF-8DDB-9E2B-EBFD2F020B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70605" y="3571591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CE574837-B65B-37D3-A9C8-B3A479FFBF4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072427" y="1441696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A11C4F6F-7F23-2E38-C85D-0266DD996EF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072427" y="2066797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A9F0C75D-8EF8-156F-A9DB-3BE446AFE4C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093011" y="4596926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EF6D5E95-EDC7-BEFD-40A3-F7E33819D79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93011" y="5222026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597240B-4D5D-7AA4-9A0F-0D99F2E53E5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676035" y="2946491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D336030-9FF3-568F-61F4-E495F327799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676035" y="3571591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B134F36C-C1FC-A051-5D24-50360FDB59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85747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D7C7E851-5E50-2E39-7589-BC5817E317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56771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FCF85697-DB0E-EA59-4ACF-39CCE64F77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4967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6A7C87-1538-13B2-B39D-0AF88628BC0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531641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2855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336A6E-CEB3-59AF-4888-D15991ABC938}"/>
              </a:ext>
            </a:extLst>
          </p:cNvPr>
          <p:cNvGrpSpPr/>
          <p:nvPr userDrawn="1"/>
        </p:nvGrpSpPr>
        <p:grpSpPr>
          <a:xfrm>
            <a:off x="2062705" y="3111644"/>
            <a:ext cx="4904291" cy="1307812"/>
            <a:chOff x="3480378" y="3357980"/>
            <a:chExt cx="6539055" cy="1307812"/>
          </a:xfrm>
        </p:grpSpPr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A109B075-08C8-F22D-3482-741045108CA6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353892E-83F9-60CC-9D38-5834061D6839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3" name="Arc 48">
              <a:extLst>
                <a:ext uri="{FF2B5EF4-FFF2-40B4-BE49-F238E27FC236}">
                  <a16:creationId xmlns:a16="http://schemas.microsoft.com/office/drawing/2014/main" id="{8D28D24E-295E-F025-93C9-6A61B8455E15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" name="Arc 47">
              <a:extLst>
                <a:ext uri="{FF2B5EF4-FFF2-40B4-BE49-F238E27FC236}">
                  <a16:creationId xmlns:a16="http://schemas.microsoft.com/office/drawing/2014/main" id="{A2B27984-313F-3C9C-28EB-5D6F261C9B31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c 48">
              <a:extLst>
                <a:ext uri="{FF2B5EF4-FFF2-40B4-BE49-F238E27FC236}">
                  <a16:creationId xmlns:a16="http://schemas.microsoft.com/office/drawing/2014/main" id="{A42E431A-CE86-02F8-6035-5040D4DFE722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7A4D15D-7962-7A5B-BA0F-952F3759F85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539C574-D5CC-66BB-FCBF-219D37C0E05B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1703E70-2699-AD89-7494-920936A8AFD0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A434993-5DA1-DC4A-A44F-5FD012B6E91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6178E6EB-3789-93E7-6D0E-2EB84814BC84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1477B13C-3296-498C-8689-754350E75CC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01067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867952D6-109A-DABB-00E7-FC4C0BC6CB2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01067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B33D490E-6928-AD91-D5D9-B3DEEABEDBC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08063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4260571-D296-B048-06B4-BC09CDA3593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79931" y="4552265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E4FACBE3-BBFD-7977-AB26-CC2483296DB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779931" y="5102984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66F433AA-20D8-FE4F-5E32-7EFF7A931E2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6149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8177B970-5263-4052-14BA-D3DF70E0AA4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758794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DC88223-B87C-E92B-A613-D55A8E2838C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58794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D81BCE1C-858F-6FEF-67BB-ACEA3F2C83B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42350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05A08505-C85A-E05C-1535-605F6835F3E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737657" y="4552265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11119134-719E-3BF4-E5E8-BCC303282CB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37657" y="5102984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8D2D246B-FF76-09B5-AA07-16A248D1A84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023208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E0D158CD-9A51-C5DD-956B-9EA29CB25F1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716520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15CE28CD-29A4-7E23-B9CD-5458ACE34EA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716520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D72455AB-C623-A8F4-6647-0A978560831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00406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4778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3059907" y="-1"/>
            <a:ext cx="6084094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257" y="1117600"/>
            <a:ext cx="3953767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920557" y="3821175"/>
            <a:ext cx="37829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557" y="1485900"/>
            <a:ext cx="378291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4812506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438151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1D0C5E7-56A5-D838-72FA-047073D91634}"/>
              </a:ext>
            </a:extLst>
          </p:cNvPr>
          <p:cNvGrpSpPr/>
          <p:nvPr userDrawn="1"/>
        </p:nvGrpSpPr>
        <p:grpSpPr>
          <a:xfrm>
            <a:off x="1579419" y="3111644"/>
            <a:ext cx="5885150" cy="1307812"/>
            <a:chOff x="2105892" y="3357980"/>
            <a:chExt cx="7846866" cy="1307812"/>
          </a:xfrm>
        </p:grpSpPr>
        <p:sp>
          <p:nvSpPr>
            <p:cNvPr id="70" name="Arc 48">
              <a:extLst>
                <a:ext uri="{FF2B5EF4-FFF2-40B4-BE49-F238E27FC236}">
                  <a16:creationId xmlns:a16="http://schemas.microsoft.com/office/drawing/2014/main" id="{3FCA9762-314D-6BDB-FF1D-F0D5E0E9087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1" name="Arc 47">
              <a:extLst>
                <a:ext uri="{FF2B5EF4-FFF2-40B4-BE49-F238E27FC236}">
                  <a16:creationId xmlns:a16="http://schemas.microsoft.com/office/drawing/2014/main" id="{9786CD52-1155-C9A9-7803-3DC06052FCE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2" name="Arc 47">
              <a:extLst>
                <a:ext uri="{FF2B5EF4-FFF2-40B4-BE49-F238E27FC236}">
                  <a16:creationId xmlns:a16="http://schemas.microsoft.com/office/drawing/2014/main" id="{46468B02-3E8D-5AA8-85EA-770F065D1BA0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3" name="Arc 48">
              <a:extLst>
                <a:ext uri="{FF2B5EF4-FFF2-40B4-BE49-F238E27FC236}">
                  <a16:creationId xmlns:a16="http://schemas.microsoft.com/office/drawing/2014/main" id="{C4307F82-DC56-DFEC-0E20-881EA80C3B5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4" name="Arc 47">
              <a:extLst>
                <a:ext uri="{FF2B5EF4-FFF2-40B4-BE49-F238E27FC236}">
                  <a16:creationId xmlns:a16="http://schemas.microsoft.com/office/drawing/2014/main" id="{5AC1A743-0000-0BD2-6579-C33ED3895D6E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5" name="Arc 48">
              <a:extLst>
                <a:ext uri="{FF2B5EF4-FFF2-40B4-BE49-F238E27FC236}">
                  <a16:creationId xmlns:a16="http://schemas.microsoft.com/office/drawing/2014/main" id="{0FF57854-FC2E-CBC2-09E3-72370E86637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84092E37-3B77-7AFB-5F02-1E51489993D2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F3933F3C-F47C-52D8-32A0-112B880CC02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F30C1241-936A-2657-613A-1211A4DADF71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6EF6E802-6329-6593-E0E6-FF636A64D2D3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B7F2ECDD-2D4F-B815-5E7B-CF844D46D3E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CC628457-D45B-B77F-AC40-335D12A2FC9D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7E4B526C-2877-1A0F-E9DF-F15A2FB2F28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362919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99F4D330-A378-E9A9-89A8-A324174C487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362919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135419EA-8740-2250-0FCB-A039D16479F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9841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85" name="Text Placeholder 29">
            <a:extLst>
              <a:ext uri="{FF2B5EF4-FFF2-40B4-BE49-F238E27FC236}">
                <a16:creationId xmlns:a16="http://schemas.microsoft.com/office/drawing/2014/main" id="{12B216AC-37A8-E1B9-2CEE-F8B478DDFCB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344518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6" name="Text Placeholder 29">
            <a:extLst>
              <a:ext uri="{FF2B5EF4-FFF2-40B4-BE49-F238E27FC236}">
                <a16:creationId xmlns:a16="http://schemas.microsoft.com/office/drawing/2014/main" id="{C59C3122-8C25-9E37-A13B-F253703D0E9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344518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7" name="Text Placeholder 29">
            <a:extLst>
              <a:ext uri="{FF2B5EF4-FFF2-40B4-BE49-F238E27FC236}">
                <a16:creationId xmlns:a16="http://schemas.microsoft.com/office/drawing/2014/main" id="{2ACA1D70-9D26-9A4B-A470-BE5EE4B057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57821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88" name="Text Placeholder 29">
            <a:extLst>
              <a:ext uri="{FF2B5EF4-FFF2-40B4-BE49-F238E27FC236}">
                <a16:creationId xmlns:a16="http://schemas.microsoft.com/office/drawing/2014/main" id="{369767D7-56B2-00A1-99C3-136E770F91C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326116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9" name="Text Placeholder 29">
            <a:extLst>
              <a:ext uri="{FF2B5EF4-FFF2-40B4-BE49-F238E27FC236}">
                <a16:creationId xmlns:a16="http://schemas.microsoft.com/office/drawing/2014/main" id="{7E092EBC-9249-D71B-1EB1-61B1D2D5FDD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326116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0" name="Text Placeholder 29">
            <a:extLst>
              <a:ext uri="{FF2B5EF4-FFF2-40B4-BE49-F238E27FC236}">
                <a16:creationId xmlns:a16="http://schemas.microsoft.com/office/drawing/2014/main" id="{B2D2120D-200C-ED4E-A718-B43401B3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558011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1" name="Text Placeholder 29">
            <a:extLst>
              <a:ext uri="{FF2B5EF4-FFF2-40B4-BE49-F238E27FC236}">
                <a16:creationId xmlns:a16="http://schemas.microsoft.com/office/drawing/2014/main" id="{67FC044F-272E-DB1B-6570-C707C7FCA6F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307715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2" name="Text Placeholder 29">
            <a:extLst>
              <a:ext uri="{FF2B5EF4-FFF2-40B4-BE49-F238E27FC236}">
                <a16:creationId xmlns:a16="http://schemas.microsoft.com/office/drawing/2014/main" id="{1B944A95-17B3-F500-74E5-193DE7998AFB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307715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3" name="Text Placeholder 29">
            <a:extLst>
              <a:ext uri="{FF2B5EF4-FFF2-40B4-BE49-F238E27FC236}">
                <a16:creationId xmlns:a16="http://schemas.microsoft.com/office/drawing/2014/main" id="{44F3B09E-A2DC-2DB4-CAB0-524361B5319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537809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4" name="Text Placeholder 29">
            <a:extLst>
              <a:ext uri="{FF2B5EF4-FFF2-40B4-BE49-F238E27FC236}">
                <a16:creationId xmlns:a16="http://schemas.microsoft.com/office/drawing/2014/main" id="{EBD198B0-51D9-C227-0FB6-EB00C5058519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289313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5" name="Text Placeholder 29">
            <a:extLst>
              <a:ext uri="{FF2B5EF4-FFF2-40B4-BE49-F238E27FC236}">
                <a16:creationId xmlns:a16="http://schemas.microsoft.com/office/drawing/2014/main" id="{478212E3-8220-1C2B-0997-6869575C0EB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289313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D7E90967-B6C3-63C8-CF23-B2F08F3D0B0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17608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99852F84-F1A7-2778-2AA1-1988FD1932E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270913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8" name="Text Placeholder 29">
            <a:extLst>
              <a:ext uri="{FF2B5EF4-FFF2-40B4-BE49-F238E27FC236}">
                <a16:creationId xmlns:a16="http://schemas.microsoft.com/office/drawing/2014/main" id="{81ECEF93-625E-31BA-83BF-D37951E0C057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270913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9" name="Text Placeholder 29">
            <a:extLst>
              <a:ext uri="{FF2B5EF4-FFF2-40B4-BE49-F238E27FC236}">
                <a16:creationId xmlns:a16="http://schemas.microsoft.com/office/drawing/2014/main" id="{F5901CB9-211C-1514-D6D4-D47D9C26A93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497405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7842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44965"/>
            <a:ext cx="8154886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800000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80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9144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535915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3429001"/>
            <a:ext cx="8154884" cy="1753090"/>
          </a:xfrm>
        </p:spPr>
        <p:txBody>
          <a:bodyPr anchor="b">
            <a:no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440531" y="3429001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535915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4513263" y="2312909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9144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461494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1628776"/>
            <a:ext cx="8154884" cy="2468025"/>
          </a:xfrm>
        </p:spPr>
        <p:txBody>
          <a:bodyPr anchor="ctr">
            <a:noAutofit/>
          </a:bodyPr>
          <a:lstStyle>
            <a:lvl1pPr algn="l">
              <a:defRPr sz="405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461494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46FEE9-501A-3130-038F-1856FF3A6460}"/>
              </a:ext>
            </a:extLst>
          </p:cNvPr>
          <p:cNvCxnSpPr>
            <a:cxnSpLocks/>
          </p:cNvCxnSpPr>
          <p:nvPr userDrawn="1"/>
        </p:nvCxnSpPr>
        <p:spPr>
          <a:xfrm>
            <a:off x="440531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9144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461494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584204"/>
            <a:ext cx="8154884" cy="3064462"/>
          </a:xfrm>
        </p:spPr>
        <p:txBody>
          <a:bodyPr anchor="b">
            <a:no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461494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4513263" y="3534906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432701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3059907" y="-1"/>
            <a:ext cx="6084094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257" y="1117600"/>
            <a:ext cx="3953767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920557" y="3821175"/>
            <a:ext cx="37829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557" y="1485900"/>
            <a:ext cx="378291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4812506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438151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40532" y="1622423"/>
            <a:ext cx="8703469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3210" y="4640353"/>
            <a:ext cx="7790259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10" y="2456418"/>
            <a:ext cx="7790259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797719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2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40532" y="1622423"/>
            <a:ext cx="8262938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77466" y="4478428"/>
            <a:ext cx="7790259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66" y="2294493"/>
            <a:ext cx="7790259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A6EF3-CA9F-A84F-60F9-29E0269F7913}"/>
              </a:ext>
            </a:extLst>
          </p:cNvPr>
          <p:cNvSpPr/>
          <p:nvPr userDrawn="1"/>
        </p:nvSpPr>
        <p:spPr>
          <a:xfrm rot="5400000">
            <a:off x="4513263" y="4582882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6271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61437F-67C7-EAD0-9585-1433E299C81F}"/>
              </a:ext>
            </a:extLst>
          </p:cNvPr>
          <p:cNvSpPr/>
          <p:nvPr userDrawn="1"/>
        </p:nvSpPr>
        <p:spPr>
          <a:xfrm>
            <a:off x="440532" y="1622423"/>
            <a:ext cx="8703469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FF"/>
              </a:solidFill>
            </a:endParaRP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A3325077-EE65-F446-14CC-C95A0AC4E1D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3210" y="4640353"/>
            <a:ext cx="7790259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91EBB1-4A48-1D83-94E0-45954A5C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10" y="2456418"/>
            <a:ext cx="7790259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2F5975-0A41-8406-BA34-5BC60FEC7A95}"/>
              </a:ext>
            </a:extLst>
          </p:cNvPr>
          <p:cNvCxnSpPr>
            <a:cxnSpLocks/>
          </p:cNvCxnSpPr>
          <p:nvPr userDrawn="1"/>
        </p:nvCxnSpPr>
        <p:spPr>
          <a:xfrm>
            <a:off x="797719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22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4763" y="1033780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3814762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925189" y="1033780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2343150"/>
            <a:ext cx="2673249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4763" y="164846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925189" y="1648461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14763" y="2263142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925189" y="2263142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4763" y="287782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925189" y="2877823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14763" y="3492504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925189" y="3492504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14763" y="410718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925189" y="4107185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14763" y="4721866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925189" y="4721866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14763" y="533654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925189" y="5336547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35A9-FF24-F5AF-5182-A3914CCC1030}"/>
              </a:ext>
            </a:extLst>
          </p:cNvPr>
          <p:cNvGrpSpPr/>
          <p:nvPr userDrawn="1"/>
        </p:nvGrpSpPr>
        <p:grpSpPr>
          <a:xfrm flipV="1">
            <a:off x="440531" y="3782853"/>
            <a:ext cx="8262938" cy="2452846"/>
            <a:chOff x="587375" y="3782853"/>
            <a:chExt cx="11017250" cy="24528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41AC7B-FDFF-B7EA-80AB-81299E4C8A1B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78148-A0BB-C425-A419-556F60508034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4763" y="863820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584200"/>
            <a:ext cx="3814762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925189" y="863820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920750"/>
            <a:ext cx="2760400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4763" y="147850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925189" y="1478501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14763" y="2093182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925189" y="2093182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4763" y="270786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925189" y="2707863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FEAEC78-CBED-438F-1CFE-067AC96B97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8" y="3900329"/>
            <a:ext cx="8086725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0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187909" y="216493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298334" y="2098895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3059907" y="593363"/>
            <a:ext cx="6084093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8335" y="696887"/>
            <a:ext cx="540513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3190283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187909" y="299550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298334" y="2929463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187909" y="382607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298334" y="3760031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187909" y="4656639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334" y="4590599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187909" y="548720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8334" y="5421167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200"/>
            <a:ext cx="2747374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50"/>
            <a:ext cx="2659267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2659267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8959" y="209085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89385" y="2024817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40531" y="593363"/>
            <a:ext cx="8703469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959" y="678194"/>
            <a:ext cx="8024510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70908" y="678194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8959" y="292142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89385" y="2855385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8959" y="375199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89385" y="3685953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8959" y="458256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89385" y="4516521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8959" y="5413129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89385" y="5347089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0531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130326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820120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09915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199710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160264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2850059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4539854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6229649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7919443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916C-63A0-466A-BC69-A6BB9AE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6518-9E58-A831-AE4A-4EECA507A2D8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4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2001" y="145208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3998118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1" y="2703930"/>
            <a:ext cx="3319463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3897666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7F8224B-2972-D6CA-7891-5E3A39916B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88233" y="132651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150F3D9-C5BA-2CF3-577A-20D417C84D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8233" y="172203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CDB50DB-14FB-8EC2-BBF8-9D39B761BA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2001" y="260927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A3C8A60E-A492-680C-9A67-071F63EDE3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88233" y="248370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54189725-F503-3346-0B77-4175202475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8233" y="287922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A7119A9-F6C1-3E78-A7B8-7A4695A37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72001" y="376646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ECAA7E2-DF4B-A5D2-BE65-C795750AE4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88233" y="3640895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FFF608BC-B1D4-AD27-2B53-0F088AECCDB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688233" y="403641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8469B-66C0-388B-FF13-7E8091A3F5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1" y="492365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D2474B70-73D5-F138-81CA-B06F430971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88233" y="479808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4A35D17-0A9F-3774-435D-AEBADBA749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88233" y="519360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572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857750" y="1326515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3998118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1" y="2703930"/>
            <a:ext cx="3319463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3897666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667C09D-F5FE-C8BE-C254-35A6F3EC9B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857750" y="2520907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F313C270-1389-4400-B626-0F91E48EF99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857750" y="3715299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68D81B6-7EAF-9410-F2E1-FEE807D73D1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7750" y="4909691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374301-5977-9039-ACCF-24F94B55243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9319" y="1373137"/>
            <a:ext cx="385363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9560EE-D986-44EE-9C19-CCA4ED43D78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69178" y="2540400"/>
            <a:ext cx="405645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36B62B-08A6-31D4-74E0-38DBCD9751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69433" y="3788794"/>
            <a:ext cx="40488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58D81A-543B-F585-166D-59207A446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65864" y="4983356"/>
            <a:ext cx="212270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7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40531" y="2777944"/>
            <a:ext cx="8703469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959" y="2881468"/>
            <a:ext cx="8024510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70908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78959" y="4334413"/>
            <a:ext cx="80245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772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40531" y="2589122"/>
            <a:ext cx="8703469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4763" y="2881468"/>
            <a:ext cx="4717733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8703469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14763" y="4523235"/>
            <a:ext cx="4717733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7B1F-C374-0AA4-8837-F11E40D41CD1}"/>
              </a:ext>
            </a:extLst>
          </p:cNvPr>
          <p:cNvGrpSpPr/>
          <p:nvPr userDrawn="1"/>
        </p:nvGrpSpPr>
        <p:grpSpPr>
          <a:xfrm flipH="1">
            <a:off x="1" y="844550"/>
            <a:ext cx="3059906" cy="5168484"/>
            <a:chOff x="6400798" y="844550"/>
            <a:chExt cx="4079875" cy="5168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87849-DB30-8735-4D8D-E3C4C2B69C6B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4C08B-82F0-D164-74FB-1E8FD06685E0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D6DFE2-5D18-6526-6D2C-830832BEF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29718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80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40531" y="2589122"/>
            <a:ext cx="8262938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45" y="2881468"/>
            <a:ext cx="794385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11504" y="4334413"/>
            <a:ext cx="792099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394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304DA-FB23-2401-3D48-F4DC6893D811}"/>
              </a:ext>
            </a:extLst>
          </p:cNvPr>
          <p:cNvSpPr/>
          <p:nvPr userDrawn="1"/>
        </p:nvSpPr>
        <p:spPr>
          <a:xfrm>
            <a:off x="440532" y="1622423"/>
            <a:ext cx="8262938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DBC517DB-A44A-9136-C1F6-0A7340DAF99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77466" y="4478428"/>
            <a:ext cx="7790259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47927A-0D46-0E83-C442-83391257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66" y="2294493"/>
            <a:ext cx="7790259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CBC78-12DE-CC74-812D-84DFAEE5FBE5}"/>
              </a:ext>
            </a:extLst>
          </p:cNvPr>
          <p:cNvSpPr/>
          <p:nvPr userDrawn="1"/>
        </p:nvSpPr>
        <p:spPr>
          <a:xfrm rot="5400000">
            <a:off x="4513263" y="4582882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73512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440531" y="0"/>
            <a:ext cx="8262938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8582" y="3821175"/>
            <a:ext cx="815488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4216694"/>
            <a:ext cx="8154883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2659380"/>
            <a:ext cx="8154887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8" y="1"/>
            <a:ext cx="8086725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4513263" y="1679735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4800599" y="844550"/>
            <a:ext cx="43434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8582" y="2573973"/>
            <a:ext cx="402341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3256378"/>
            <a:ext cx="4023419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88705" y="962026"/>
            <a:ext cx="4255295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4800599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1" y="844550"/>
            <a:ext cx="3059906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751363" y="2573973"/>
            <a:ext cx="4952105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51363" y="3256378"/>
            <a:ext cx="4952105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63" y="844965"/>
            <a:ext cx="4952106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29718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3643312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440532" y="1394875"/>
            <a:ext cx="3418518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7" y="1515531"/>
            <a:ext cx="3242306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440532" y="2476293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3770944" y="2476293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80050" y="2573973"/>
            <a:ext cx="402341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0050" y="3256379"/>
            <a:ext cx="4023419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1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867392" y="2445723"/>
            <a:ext cx="2922586" cy="4657370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1"/>
            <a:ext cx="4572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329238" y="-1"/>
            <a:ext cx="3814762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61114" y="1558925"/>
            <a:ext cx="3142355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61114" y="2506539"/>
            <a:ext cx="3142355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5356955" y="-870321"/>
            <a:ext cx="2922586" cy="4663227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3814762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1877" y="584200"/>
            <a:ext cx="3142355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31877" y="1531815"/>
            <a:ext cx="3142355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4320670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1784" y="-4761"/>
            <a:ext cx="3860006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3766184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80050" y="2812098"/>
            <a:ext cx="4023419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0050" y="3208595"/>
            <a:ext cx="4023419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584200"/>
            <a:ext cx="4023418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1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3022595" y="3534763"/>
            <a:ext cx="954001" cy="717254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5642" y="4528281"/>
            <a:ext cx="8257826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5642" y="4924778"/>
            <a:ext cx="8257826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1485900"/>
            <a:ext cx="3266180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572000" y="818485"/>
            <a:ext cx="413146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72000" y="1500890"/>
            <a:ext cx="4131469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2000" y="3663285"/>
            <a:ext cx="413146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2000" y="4345690"/>
            <a:ext cx="4131469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1" y="0"/>
            <a:ext cx="9143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84200"/>
            <a:ext cx="8154885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433528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33528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428906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28906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1" y="1"/>
            <a:ext cx="9143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84200"/>
            <a:ext cx="8154885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2432050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3044605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8150" y="4392615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8150" y="5005170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329241" y="2432050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329241" y="3044605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329241" y="4392615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29241" y="5005170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4763" y="1033780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3814762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925189" y="1033780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2343150"/>
            <a:ext cx="2673249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4763" y="164846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925189" y="1648461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14763" y="2263142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925189" y="2263142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4763" y="287782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925189" y="2877823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14763" y="3492504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925189" y="3492504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14763" y="410718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925189" y="4107185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14763" y="4721866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925189" y="4721866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14763" y="533654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925189" y="5336547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40531" y="2793172"/>
            <a:ext cx="8262938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1689638"/>
            <a:ext cx="8154887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3979015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79015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99814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16339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16339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6954823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54823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75622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2147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92147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3086179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6804"/>
            <a:ext cx="2998073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2998073" y="2717566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3979015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79015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99814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16339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16339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6954823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54823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75622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2147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92147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03208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3208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24008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3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3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8167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67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7515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3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3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29249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249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457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487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5487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5033117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33117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539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6569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569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71413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1413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2621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7651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7651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440531" y="1636714"/>
            <a:ext cx="3474244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000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29225" y="1636713"/>
            <a:ext cx="347424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229225" y="2261813"/>
            <a:ext cx="3474244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231607" y="1636714"/>
            <a:ext cx="3474244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000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0531" y="1636713"/>
            <a:ext cx="347424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0531" y="2261813"/>
            <a:ext cx="3474244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485887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639504" y="404382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07668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461285" y="404382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461285" y="466892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461285" y="316371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9504" y="171824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639504" y="234334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34350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7968" y="404382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804595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958212" y="404382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958212" y="466892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958212" y="316371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874838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028456" y="404382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7968" y="171824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7968" y="234334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028456" y="171824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028456" y="234334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305561" y="1699192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459178" y="1718666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459178" y="2343765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459178" y="4042676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94701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100634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0634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00634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88471" y="1699192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2089" y="1718666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2089" y="2343765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742089" y="4042676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229927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383544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383544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83544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008948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162565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162565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162565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53790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507407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507407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507407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698632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852250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852250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852250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043475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97092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197092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197092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388317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541934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541934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541934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89E3A9-FE61-69EA-6A79-88EDE156A485}"/>
              </a:ext>
            </a:extLst>
          </p:cNvPr>
          <p:cNvGrpSpPr/>
          <p:nvPr userDrawn="1"/>
        </p:nvGrpSpPr>
        <p:grpSpPr>
          <a:xfrm flipV="1">
            <a:off x="440531" y="3782853"/>
            <a:ext cx="8262938" cy="2452846"/>
            <a:chOff x="587375" y="3782853"/>
            <a:chExt cx="11017250" cy="24528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03F35D-752B-B50A-683E-55180AFD08FA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90F012-589D-84C2-3B64-41AEC53697DC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15FF76EC-C21E-C423-0485-54DCDF3DA81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4763" y="863820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9776A-9AD0-C935-14A0-E9366D1170BE}"/>
              </a:ext>
            </a:extLst>
          </p:cNvPr>
          <p:cNvSpPr/>
          <p:nvPr userDrawn="1"/>
        </p:nvSpPr>
        <p:spPr>
          <a:xfrm>
            <a:off x="0" y="584200"/>
            <a:ext cx="3814762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381ADCF-9A9B-FE93-6727-C0B1F5F0A2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925189" y="863820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2287483-A3CA-0CCC-68E6-583F5817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920750"/>
            <a:ext cx="2760400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088271-F15C-0F03-7D75-EA32444A3214}"/>
              </a:ext>
            </a:extLst>
          </p:cNvPr>
          <p:cNvCxnSpPr>
            <a:cxnSpLocks/>
          </p:cNvCxnSpPr>
          <p:nvPr userDrawn="1"/>
        </p:nvCxnSpPr>
        <p:spPr>
          <a:xfrm>
            <a:off x="440531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0">
            <a:extLst>
              <a:ext uri="{FF2B5EF4-FFF2-40B4-BE49-F238E27FC236}">
                <a16:creationId xmlns:a16="http://schemas.microsoft.com/office/drawing/2014/main" id="{B786B420-AE07-B8F4-1C16-656FA7ABE78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4763" y="147850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ED8E18-B9A4-97CF-FEE7-C4D5997B3C5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925189" y="1478501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62">
            <a:extLst>
              <a:ext uri="{FF2B5EF4-FFF2-40B4-BE49-F238E27FC236}">
                <a16:creationId xmlns:a16="http://schemas.microsoft.com/office/drawing/2014/main" id="{3C5A8234-65BB-187E-2B5B-7EB27B546F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14763" y="2093182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95A82268-73F0-2116-4C71-C25E873E23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925189" y="2093182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64">
            <a:extLst>
              <a:ext uri="{FF2B5EF4-FFF2-40B4-BE49-F238E27FC236}">
                <a16:creationId xmlns:a16="http://schemas.microsoft.com/office/drawing/2014/main" id="{DFB9C97F-C4E4-371E-BFD1-666950B490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4763" y="270786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BD13BA0A-7403-BBA5-3037-5B2A25267B7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925189" y="2707863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3570298-FB45-DCA9-9CA1-97B3C5EE7F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8" y="3900329"/>
            <a:ext cx="8086725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5899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83CBED-341E-9027-5136-D2E9011380BC}"/>
              </a:ext>
            </a:extLst>
          </p:cNvPr>
          <p:cNvGrpSpPr/>
          <p:nvPr userDrawn="1"/>
        </p:nvGrpSpPr>
        <p:grpSpPr>
          <a:xfrm>
            <a:off x="3102767" y="3111644"/>
            <a:ext cx="2942576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96EBF9-8AB2-F4FA-7FAE-3BCD3D884CED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4D12145B-7BD1-58A9-8595-5786D4C8288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35F410C9-0806-C24E-88F1-F0B46FF46EE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5C217920-EEE8-FF60-C8AB-64E1405FB7D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7D22F-9B24-068A-0853-66329223CF0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7735F8-5205-EA06-C7D5-B6D58607C97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F9BD18F-83E3-0B59-1C8B-CCB9AB85D5A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D1F84C90-514B-343E-5F5B-7AB8ACE9B5CD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2077955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2703055"/>
            <a:ext cx="224218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12069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10155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084095" y="2077955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084095" y="2703055"/>
            <a:ext cx="224218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82413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450908" y="4640444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450908" y="5265544"/>
            <a:ext cx="224218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73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33C4-DC12-C256-8147-AB2E873090F7}"/>
              </a:ext>
            </a:extLst>
          </p:cNvPr>
          <p:cNvGrpSpPr/>
          <p:nvPr userDrawn="1"/>
        </p:nvGrpSpPr>
        <p:grpSpPr>
          <a:xfrm>
            <a:off x="2567819" y="3111644"/>
            <a:ext cx="3923433" cy="1307812"/>
            <a:chOff x="4134283" y="3357980"/>
            <a:chExt cx="523124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1BCF58-0363-AD55-7706-7577015208A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1BF9A4E5-A19D-055D-8E75-99214E96ED1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5CC87E2F-50E6-39DD-CDFC-305C19C07B9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4A738-0246-4B22-A768-845597DB34B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05BC3C8F-7B44-2BED-6193-E93BB9B7247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Arc 48">
                <a:extLst>
                  <a:ext uri="{FF2B5EF4-FFF2-40B4-BE49-F238E27FC236}">
                    <a16:creationId xmlns:a16="http://schemas.microsoft.com/office/drawing/2014/main" id="{8F3EF4B7-90AB-C7DA-B8CB-018463EB1B1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FB1F07-E1F7-E735-3584-493086F9551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D0384BA1-F92B-41F3-C1AE-23727B73848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EBDB500-C547-2D2E-C1E5-DA481BCDCED5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36FD13-85D3-B050-415C-DA5E49AA432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7EDC98A-FAF8-1636-961C-0E3CB7409E0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2C6782D-6669-5C6D-6338-0D1D8E749EF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70605" y="2946491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70605" y="3571591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072427" y="1441696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072427" y="2066797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093011" y="4596926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93011" y="5222026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676035" y="2946491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676035" y="3571591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85747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56771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4967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531641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292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E2AD4A-FFA7-E356-533B-3682CE748F60}"/>
              </a:ext>
            </a:extLst>
          </p:cNvPr>
          <p:cNvGrpSpPr/>
          <p:nvPr userDrawn="1"/>
        </p:nvGrpSpPr>
        <p:grpSpPr>
          <a:xfrm>
            <a:off x="2062705" y="3111644"/>
            <a:ext cx="4904291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ADE87A4-1E17-504F-FC08-4E5317FA890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58CDE690-F1D3-A2E1-1A15-211FF078FDD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98761B8C-B84E-693F-B36F-FB9CE49972F3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1D5F6001-25C6-ED50-DAA0-C9A450EADBD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0DB28EB5-007D-E1A3-1B43-13A6960317E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A7E809-373A-B623-3766-CF30FDAA10EB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3CEF93B-B80E-035A-FF60-EEF1EF615D7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FB1B3D-BB79-C97B-8395-4A58A130AAD1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058C121-2A3B-AC59-790A-F454E0E4910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4F625EA-4806-1F64-7CEA-1D02E08887B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01067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01067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08063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79931" y="4552265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779931" y="5102984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6149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758794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58794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42350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737657" y="4552265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37657" y="5102984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023208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716520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716520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00406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847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C0172F-B0C5-5179-7441-64802A951866}"/>
              </a:ext>
            </a:extLst>
          </p:cNvPr>
          <p:cNvGrpSpPr/>
          <p:nvPr userDrawn="1"/>
        </p:nvGrpSpPr>
        <p:grpSpPr>
          <a:xfrm>
            <a:off x="1579419" y="3111644"/>
            <a:ext cx="5885150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9A253063-EE6B-D083-6F61-BBE64C38960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4EDBEE68-316F-FC47-07A7-0FAC8903F7D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EFE890F-CEFD-D528-19D9-E4CBFABB117D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A57667EE-D2C4-239A-030B-7C8B4BBAF00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" name="Arc 47">
              <a:extLst>
                <a:ext uri="{FF2B5EF4-FFF2-40B4-BE49-F238E27FC236}">
                  <a16:creationId xmlns:a16="http://schemas.microsoft.com/office/drawing/2014/main" id="{00C81707-9191-4714-D517-44546ED4556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3" name="Arc 48">
              <a:extLst>
                <a:ext uri="{FF2B5EF4-FFF2-40B4-BE49-F238E27FC236}">
                  <a16:creationId xmlns:a16="http://schemas.microsoft.com/office/drawing/2014/main" id="{7FBC14EA-9CCC-BEEB-B54C-53700C77D21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35155D2-A2D3-10AB-5EF6-072F8751001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B8117C9-E8C5-9596-F171-65CE5050C18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0E889D3-429D-A6B3-DEB6-A47E3EFB5D1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9BBFBC-57F0-2F45-4572-94B259910D9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40E2498-6077-B609-5EFB-A6A94E3FCD7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9492140-7C6C-86CC-854C-D950D30A721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362919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362919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9841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344518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344518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57821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326116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326116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558011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307715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307715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537809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289313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289313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17608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270913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270913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497405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644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8" userDrawn="1">
          <p15:clr>
            <a:srgbClr val="FBAE40"/>
          </p15:clr>
        </p15:guide>
        <p15:guide id="2" pos="439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90778"/>
            <a:ext cx="8154886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E03BF8B1-401C-4DC1-2796-3E29242693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187909" y="216493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1285BB02-4A70-CE1A-A060-EC18579FAE5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298334" y="2098895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0FE4E-37B5-74F2-E9D0-BFD907176C19}"/>
              </a:ext>
            </a:extLst>
          </p:cNvPr>
          <p:cNvSpPr/>
          <p:nvPr userDrawn="1"/>
        </p:nvSpPr>
        <p:spPr>
          <a:xfrm>
            <a:off x="3059907" y="593363"/>
            <a:ext cx="6084093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861696-EB98-3A88-ECC0-940BA6D77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8335" y="696887"/>
            <a:ext cx="540513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45F07B-DCC0-6E05-1533-B27D0FB0D546}"/>
              </a:ext>
            </a:extLst>
          </p:cNvPr>
          <p:cNvCxnSpPr>
            <a:cxnSpLocks/>
          </p:cNvCxnSpPr>
          <p:nvPr userDrawn="1"/>
        </p:nvCxnSpPr>
        <p:spPr>
          <a:xfrm>
            <a:off x="3190283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5E6CD0C-DF2D-5B8C-6063-D42C581BF87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187909" y="299550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B55BEB4C-0256-DBFE-9C7E-C35C2DF4405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298334" y="2929463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B3194E5-F954-55EF-94A9-F2BBF722DA3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187909" y="382607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A4FC8881-BD8C-6347-B332-CA5EF1655ED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298334" y="3760031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F3A90495-E32D-324E-C4AC-EB0DE49346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187909" y="4656639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79509705-818F-82C3-DEC8-77B7983132C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334" y="4590599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9DA3099C-250E-D205-B11D-0FFB976B31E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187909" y="548720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B4DC00C6-DFA0-6283-4EDC-449E6C80943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8334" y="5421167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22FB92-7DA1-AF7B-3404-2C31023D46C7}"/>
              </a:ext>
            </a:extLst>
          </p:cNvPr>
          <p:cNvSpPr/>
          <p:nvPr userDrawn="1"/>
        </p:nvSpPr>
        <p:spPr>
          <a:xfrm>
            <a:off x="-1" y="584200"/>
            <a:ext cx="2747374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844CC65-FBCB-656C-CF5F-816A8C835E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50"/>
            <a:ext cx="2659267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99B06A-561C-2496-052C-3CD1839858EA}"/>
              </a:ext>
            </a:extLst>
          </p:cNvPr>
          <p:cNvSpPr/>
          <p:nvPr userDrawn="1"/>
        </p:nvSpPr>
        <p:spPr>
          <a:xfrm>
            <a:off x="2659267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95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42" Type="http://schemas.openxmlformats.org/officeDocument/2006/relationships/slideLayout" Target="../slideLayouts/slideLayout85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41" Type="http://schemas.openxmlformats.org/officeDocument/2006/relationships/slideLayout" Target="../slideLayouts/slideLayout84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40" Type="http://schemas.openxmlformats.org/officeDocument/2006/relationships/slideLayout" Target="../slideLayouts/slideLayout83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84201"/>
            <a:ext cx="7798594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825626"/>
            <a:ext cx="7798594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076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F12DB-2242-03CB-D942-722F00CF8938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55" y="6364288"/>
            <a:ext cx="190738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720" r:id="rId3"/>
    <p:sldLayoutId id="2147483677" r:id="rId4"/>
    <p:sldLayoutId id="2147483723" r:id="rId5"/>
    <p:sldLayoutId id="2147483724" r:id="rId6"/>
    <p:sldLayoutId id="2147483687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744" r:id="rId26"/>
    <p:sldLayoutId id="2147483685" r:id="rId27"/>
    <p:sldLayoutId id="2147483688" r:id="rId28"/>
    <p:sldLayoutId id="2147483689" r:id="rId29"/>
    <p:sldLayoutId id="2147483690" r:id="rId30"/>
    <p:sldLayoutId id="2147483749" r:id="rId31"/>
    <p:sldLayoutId id="2147483750" r:id="rId32"/>
    <p:sldLayoutId id="2147483696" r:id="rId33"/>
    <p:sldLayoutId id="2147483691" r:id="rId34"/>
    <p:sldLayoutId id="2147483692" r:id="rId35"/>
    <p:sldLayoutId id="2147483693" r:id="rId36"/>
    <p:sldLayoutId id="2147483755" r:id="rId37"/>
    <p:sldLayoutId id="2147483756" r:id="rId38"/>
    <p:sldLayoutId id="2147483757" r:id="rId39"/>
    <p:sldLayoutId id="2147483758" r:id="rId40"/>
    <p:sldLayoutId id="2147483694" r:id="rId41"/>
    <p:sldLayoutId id="2147483695" r:id="rId42"/>
    <p:sldLayoutId id="2147483717" r:id="rId43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8" userDrawn="1">
          <p15:clr>
            <a:srgbClr val="F26B43"/>
          </p15:clr>
        </p15:guide>
        <p15:guide id="2" pos="5483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958" userDrawn="1">
          <p15:clr>
            <a:srgbClr val="F26B43"/>
          </p15:clr>
        </p15:guide>
        <p15:guide id="8" pos="1928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pos="3833" userDrawn="1">
          <p15:clr>
            <a:srgbClr val="F26B43"/>
          </p15:clr>
        </p15:guide>
        <p15:guide id="11" pos="480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84201"/>
            <a:ext cx="7798594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825626"/>
            <a:ext cx="7798594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076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200D-1894-E78A-4396-9F667379D94F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6364288"/>
            <a:ext cx="190738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0" r:id="rId2"/>
    <p:sldLayoutId id="2147483709" r:id="rId3"/>
    <p:sldLayoutId id="2147483722" r:id="rId4"/>
    <p:sldLayoutId id="2147483711" r:id="rId5"/>
    <p:sldLayoutId id="2147483712" r:id="rId6"/>
    <p:sldLayoutId id="2147483725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698" r:id="rId26"/>
    <p:sldLayoutId id="2147483745" r:id="rId27"/>
    <p:sldLayoutId id="2147483746" r:id="rId28"/>
    <p:sldLayoutId id="2147483747" r:id="rId29"/>
    <p:sldLayoutId id="2147483748" r:id="rId30"/>
    <p:sldLayoutId id="2147483699" r:id="rId31"/>
    <p:sldLayoutId id="2147483700" r:id="rId32"/>
    <p:sldLayoutId id="2147483751" r:id="rId33"/>
    <p:sldLayoutId id="2147483752" r:id="rId34"/>
    <p:sldLayoutId id="2147483753" r:id="rId35"/>
    <p:sldLayoutId id="2147483754" r:id="rId36"/>
    <p:sldLayoutId id="2147483705" r:id="rId37"/>
    <p:sldLayoutId id="2147483706" r:id="rId38"/>
    <p:sldLayoutId id="2147483707" r:id="rId39"/>
    <p:sldLayoutId id="2147483708" r:id="rId40"/>
    <p:sldLayoutId id="2147483759" r:id="rId41"/>
    <p:sldLayoutId id="2147483760" r:id="rId4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8" userDrawn="1">
          <p15:clr>
            <a:srgbClr val="F26B43"/>
          </p15:clr>
        </p15:guide>
        <p15:guide id="2" pos="5483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958" userDrawn="1">
          <p15:clr>
            <a:srgbClr val="F26B43"/>
          </p15:clr>
        </p15:guide>
        <p15:guide id="8" pos="1928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pos="3833" userDrawn="1">
          <p15:clr>
            <a:srgbClr val="F26B43"/>
          </p15:clr>
        </p15:guide>
        <p15:guide id="11" pos="48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88A4-4626-3CF0-8B5F-BF728DFD21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by G. Varsha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6A88AA-CA3F-90F3-0442-D7FAAF02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  <a:br>
              <a:rPr lang="en-US" dirty="0"/>
            </a:b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Workforce Turnover &amp; Performance Insights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2D00CB-E5FC-220C-4CC8-067F451676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5651" b="2565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88E64-327B-416E-7473-7E623C8E82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5359155"/>
            <a:ext cx="1359672" cy="707816"/>
          </a:xfrm>
        </p:spPr>
        <p:txBody>
          <a:bodyPr/>
          <a:lstStyle/>
          <a:p>
            <a:r>
              <a:rPr lang="en-US" dirty="0"/>
              <a:t>February –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FBEE-7953-C62C-3957-E8E57BD6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B384A0-C552-670E-ADDE-FB717BF9E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B792E6E-16E5-DC72-A0B6-E907BBEC8C1E}"/>
              </a:ext>
            </a:extLst>
          </p:cNvPr>
          <p:cNvSpPr txBox="1">
            <a:spLocks/>
          </p:cNvSpPr>
          <p:nvPr/>
        </p:nvSpPr>
        <p:spPr>
          <a:xfrm>
            <a:off x="7235742" y="5359155"/>
            <a:ext cx="1908257" cy="707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17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35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52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8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Unified Mentor Intern Project Report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FE7063-9E20-45C7-E403-8A758F6E43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2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A3B31-9276-4401-26F9-2AEF111B8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6F8D23-E5A5-7316-BC42-7651CC59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10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178C1-51F5-670E-3C4F-C23CB01A7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3EDA6-5877-D53F-18CD-CCE70B32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34DB5A-4637-92D3-116E-AD2289BB328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0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Attrition by Demographics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431B4C82-CBB6-5BC1-6105-7621DFF404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3089459"/>
            <a:ext cx="8604250" cy="301784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Age-Based Attrition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Younger employees (20s-30s) show higher attrition rates.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Older employees (40+) have more job stability.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Gender-Based Attrition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Slightly higher attrition rate among males.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 and Attrition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attrition among single employees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compared to married/divorced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29149B-E004-191E-5AD3-46216501C9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436B73B-4FE1-7D70-41E8-2714D2EC510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289096F-3098-76F1-0D70-0234EAAE85C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F5BC8F5-AF1D-B83A-B9C9-D40C8CF7637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EC8DB40-F03E-2229-A7F7-A1135124240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B0BD3DA-FF74-2BE5-063E-AA3C371E75E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CAEA1-BFB8-0175-A8BD-75A4154A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5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78337-3BB5-DF44-E5E8-CE15E85D4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3D520-8BB1-0DEE-4278-592A38AAE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4667E-4DFB-7971-D424-C38567EB5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CA1D01-4CC3-5C4F-E87B-95C39FB0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C4F2A6-6877-CB03-97C5-D63F33DE586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767389" y="5667132"/>
            <a:ext cx="3376611" cy="540557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7396131B-5B3A-DD04-31A4-683B39ED54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48" y="2304635"/>
            <a:ext cx="8267704" cy="376120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0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Attrition by Department &amp; Job Role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Breakdown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Attrition: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 (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56.12%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Moderate Attrition: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R&amp;D (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38.82%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Attrition: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HR (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5.06%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 Breakdown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impacted: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 Executives, Research Scientists.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 impacted: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HR professionals, Managers.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80F15B-A5CA-1A9E-DC5E-3A7151ED46B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197ADE9-A08B-E818-65B8-478AD0374DA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988393-E084-5A24-3249-703215C568A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1F36256-90CD-1121-3D67-29F1E5961AD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3C04C6C-8464-92FB-CA2D-3A0CE673E00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D2E96CB-081D-9435-4271-F0EE822785E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3A97A-851F-B8F6-6F68-F9FC91DD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1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8CEF3-B5FD-E4F6-ABE0-4B9D1226E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995A-F37F-7143-EB01-AA0553C8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12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8093F-F1AD-C7FE-E451-E9F01219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7479F9-24B7-DB9C-686D-A2FA5038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0B5300-7772-506E-B05F-9CF7561770C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767389" y="5667132"/>
            <a:ext cx="3376611" cy="540557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1A603E47-0E87-710B-E3B6-2CBE82B8200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2306745"/>
            <a:ext cx="7334250" cy="376120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Reasons for Variations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roles have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pressure, demanding targets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R&amp;D employees leave due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research opportunities elsewhere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0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Attrition by Other Factors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Business Travel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who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 frequently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a higher attrition rate.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Job Satisfaction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job satisfaction correlates with higher attrition.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B1BAF4E-C510-4438-DF12-4644B964BCA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F41CB73-F859-1973-9833-4ECFBAE2492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2D0BE24-D852-9D05-5FA1-CEB0A19D9B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DAEEF5F-8DEF-EE3F-EAC2-B1892802047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C94199D-9E89-8818-0C7A-FBB0B47E247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EE400DC-3AF6-BC5B-3A25-28D4060E345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32C86-2AB0-B9FA-3138-3F49FD2D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8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457200" y="2777490"/>
          <a:ext cx="7772400" cy="226314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Attrition Metric</a:t>
                      </a:r>
                      <a:endParaRPr lang="en-US" sz="105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Percentage</a:t>
                      </a:r>
                      <a:endParaRPr lang="en-US" sz="105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Comments</a:t>
                      </a:r>
                      <a:endParaRPr lang="en-US" sz="105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Overall Attrition Rate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16%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Total employees leaving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R&amp;D Department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56%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Significant attrition observed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Sales Department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39%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High turnover rate noted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HR Department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5%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Lowest attrition rate reported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469900" y="596900"/>
            <a:ext cx="10439400" cy="1066800"/>
          </a:xfrm>
          <a:prstGeom prst="rect">
            <a:avLst/>
          </a:prstGeom>
          <a:noFill/>
          <a:ln/>
        </p:spPr>
        <p:txBody>
          <a:bodyPr wrap="square" rtlCol="0" anchor="t" anchorCtr="0"/>
          <a:lstStyle/>
          <a:p>
            <a:pPr marL="0" indent="0">
              <a:buNone/>
            </a:pPr>
            <a:r>
              <a:rPr lang="en-US" sz="4400">
                <a:latin typeface="Arial Black"/>
              </a:rPr>
              <a:t>Key Findings Summary</a:t>
            </a:r>
            <a:endParaRPr lang="en-US" sz="4400" dirty="0">
              <a:latin typeface="Arial Black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14400" y="1771650"/>
            <a:ext cx="914400" cy="9144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584200" y="1778000"/>
            <a:ext cx="9842500" cy="66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>
                <a:latin typeface="Calibri"/>
                <a:ea typeface="Calibri"/>
                <a:cs typeface="Calibri"/>
              </a:rPr>
              <a:t>The table summarizes key attrition metrics. Overall attrition is at 16%, highlighting R&amp;D and Sales departments as major contributors to turnover.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176000" y="6400800"/>
            <a:ext cx="546100" cy="266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/>
          </a:lstStyle>
          <a:p>
            <a:pPr algn="ctr"/>
            <a:fld id="{F7021451-1387-4CA6-816F-3879F97B5CBC}" type="slidenum">
              <a:rPr lang="en-US" sz="1200" b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pPr algn="ctr"/>
              <a:t>13</a:t>
            </a:fld>
            <a:endParaRPr lang="en-US" sz="12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9F2D1-0DAC-1B66-877B-16CDD56B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2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B064C-7A38-FDF4-D29B-92772265B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34E83A-66E7-24DE-1217-0867196C3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14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8DEE7-7A8C-0CF5-B0A4-11B9C6FED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7888BC-8A18-3159-C93D-EB4DDBBB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0E3288-4714-E393-A106-3D89071090E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767389" y="5667132"/>
            <a:ext cx="3376611" cy="540557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72369B31-31A3-F62E-864F-CA6EC1D7B7B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2446483"/>
            <a:ext cx="8583930" cy="376120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Employee Retention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Job Satisfaction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employee engagement surveys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 career progression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opportunities.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Recognize and reward high-performing employees.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&amp; Development Programs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Upskilling employees to increase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growth and job stability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mentorship and leadership training.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0176DD8-EC0C-EDDB-AE4D-F7A86FA55E9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0FF0B74-16C1-5076-E8BC-DA3CEC5CC8D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DC8BFDD-8627-9CDF-CBB7-99BF51B560F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9CC3C90-477A-C549-3DDA-0E945651831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41C601A-11D8-DE8F-AFAB-A4E30BE707E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21A7FD1-F00F-6AED-3537-4DD7CABB41A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08C53-2F87-9EA2-C4D8-25F5B598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AA79C-DA83-8A64-34E3-5512C7DCB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38E40-DF52-9E9B-2057-2A1A4CC2E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15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5115B-7CE6-F53B-D7F2-760CAE50E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338F82-BF02-D097-B4A0-4AE330BC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B57CDC-471D-8668-1C3D-7EA44BDA706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767389" y="5667132"/>
            <a:ext cx="3376611" cy="540557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9205DF53-CA09-EA56-6854-29F40BC8B51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2446483"/>
            <a:ext cx="8583930" cy="376120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4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Department-Specific Strategies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 Sales Team Attrition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 structures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introduce better sales incentives.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stress management training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mental health support.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Retaining R&amp;D Employees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funding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opportunities for innovation.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Recognize contributions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bonuses and career advancement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B684691-F9D8-6242-C85F-BCEA2B8AEF1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642BF7-8FAA-443B-D82D-1F3325E4434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8BE4CDF-A0A9-AF59-1B96-7FC7DFB55D0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492D63C-ED9D-F384-B91E-60CD9BD7C84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CD2B734-E604-B8E6-CB20-3DF54B7BCA6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EE98ED8-53C8-371E-705A-08306415E5F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E68EB-C9B0-8C2C-55D5-9F2D8837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2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BE1AE-3502-DBB5-C45A-4FD813CAD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ACB79-8943-CB47-1392-320322447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16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47CC6-AB63-EE04-D5D2-5E1969492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D9016F2-D9C1-91EC-5680-9C4E26B8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51967B-8C8D-BD95-B8DE-D5BB810631C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767389" y="5667132"/>
            <a:ext cx="3376611" cy="540557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249AA93-7DF4-F5FF-C08C-C6E5195812D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2446483"/>
            <a:ext cx="8583930" cy="376120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4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 Policy Changes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Flexible Work Arrangements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hybrid work models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employees with heavy travel schedules.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 Interviews &amp; Feedback Mechanisms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feedback collection to address employee concerns proactively.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3DD2D50-C2FE-0E24-0F2A-5EC8B607556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94B3641-DE22-A51C-169B-8DC09D96BE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EFE4BCD-0F8A-3F69-4366-A4545050942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DCDEB86-FF3C-7606-1548-09C0E33EAB3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D498446-BF0A-5234-AE58-70CE29C7E15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4CA7C9-7FBA-1777-40D5-15919B0E0B0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65DDB-2D32-4A90-2E4E-72A01120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4C5430-2958-C031-7E9B-20B9CBF96DA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24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8C4B5-E535-0BE5-6DFF-E1FA7554ABE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Factors Affecting Attrition</a:t>
            </a:r>
            <a:r>
              <a:rPr lang="en-IN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Age, job role, department, travel frequency, job satisfaction.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HR Analytics Helps in: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at-risk employees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before they leave.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strategies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workforce management.</a:t>
            </a:r>
          </a:p>
          <a:p>
            <a:endParaRPr lang="en-IN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9F50CB-B8BE-A3B5-62FD-9B650C4F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202B-D0C6-8318-D4B5-F8AEBF9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17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835788C-57D9-8266-970E-929153C26F7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923" r="29923"/>
          <a:stretch/>
        </p:blipFill>
        <p:spPr/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832A07-F045-C7D5-986A-88BD640EB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D123E0-D417-DB00-5303-5F1FEFCC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2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54673C-053E-A0DA-7D1B-2811D3190CC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80050" y="142844"/>
            <a:ext cx="4023419" cy="610408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F467C-CF03-6D0E-8C95-765221AB658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2621280"/>
            <a:ext cx="4023419" cy="356437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Implementing Data-Driven HR Strategies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Organizations should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real-time analytics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monitor workforce trends.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Future Research Directions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retention models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improve HR decision-making.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 Message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Retaining employees requires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proactive policies, engagement, and career development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5A16CB-2659-4E77-6E94-9A1966B2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66" y="753252"/>
            <a:ext cx="4023418" cy="1334770"/>
          </a:xfrm>
        </p:spPr>
        <p:txBody>
          <a:bodyPr/>
          <a:lstStyle/>
          <a:p>
            <a:r>
              <a:rPr lang="en-IN" sz="4000" dirty="0"/>
              <a:t>Final Thoughts and Future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84301-E1CA-E083-F656-27FEEF1A9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18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5E96120-1EA3-0D07-2B66-0402FE628F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246" r="21246"/>
          <a:stretch>
            <a:fillRect/>
          </a:stretch>
        </p:blipFill>
        <p:spPr/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77092C-EC04-2254-F20B-40302EDC9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29930-67FA-A485-EEDC-444629A90E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183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7297C9-115E-AD38-0265-75FBD9AF4B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5651" b="25651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0879-74FC-D957-5F90-B61E1179D7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by G. Varsha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BFFC4-7393-44B8-CD04-08B3A7BB8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Market Prediction Using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0A25F-266E-FD7E-1FD1-A40968E411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February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1D23-0A7A-4D4E-490E-AF620D4B0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19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19124-EB7C-976E-0E98-8D5C5E160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ACE36-45EF-337E-6C03-0DE3748AB176}"/>
              </a:ext>
            </a:extLst>
          </p:cNvPr>
          <p:cNvSpPr txBox="1"/>
          <p:nvPr/>
        </p:nvSpPr>
        <p:spPr>
          <a:xfrm>
            <a:off x="6687740" y="5359155"/>
            <a:ext cx="2333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Unified Mentor Intern Project Report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9C268-77A0-12C2-4857-DCA64E188A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7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C6B9B-871E-E846-24FE-E45F19F5C95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C53C-6259-EFEC-73D2-D35DE0F0659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254173-A409-CFFE-A4C8-22764B2B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2343150"/>
            <a:ext cx="2823791" cy="2171700"/>
          </a:xfrm>
        </p:spPr>
        <p:txBody>
          <a:bodyPr/>
          <a:lstStyle/>
          <a:p>
            <a:r>
              <a:rPr lang="en-IN" sz="4000" dirty="0"/>
              <a:t>Table </a:t>
            </a:r>
            <a:br>
              <a:rPr lang="en-IN" sz="4000" dirty="0"/>
            </a:br>
            <a:r>
              <a:rPr lang="en-IN" sz="4000" dirty="0"/>
              <a:t>of </a:t>
            </a:r>
            <a:br>
              <a:rPr lang="en-IN" sz="4000" dirty="0"/>
            </a:br>
            <a:r>
              <a:rPr lang="en-IN" sz="4000" dirty="0"/>
              <a:t>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C22D0-F531-64BC-0219-EEE8ACB25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0704-9246-2CD9-8FEC-F53D7370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91FEF5-F6BD-5AA1-A42C-2777542C9D5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273EE-1DC7-07D4-1682-43709677EC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D2404D-952C-B052-1BB9-1FD6721E22F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F40DD5-D372-0678-F109-87621C78105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Tools and Techniques used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103F8A-D68E-1CB7-3176-D803BC17A5B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B47B46-7ABF-D469-0EB5-ECE1194FEE4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Results and Live Dashboard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4D93DF4-FEDE-B771-A771-7A2E72A573A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03BD64D-257A-D2D9-28EE-90CE55F6001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F02DD3-FEB5-3F8B-D603-CBBC5EFF6AF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ED9D097-E5EE-3CF1-1972-980775AD3CB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Suggestions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F8B200-EC91-8D73-7683-33B8D2E10F5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1CB9243-F8CD-8661-6AAC-CC833D4AB48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796D5F1-1107-B492-006C-598727A4D20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7D9DC31-82E5-683E-8118-739B125B496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Final Thought and Future Scope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35AD5C3-BF52-F859-991E-066C2CE2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5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C42C9-9964-C230-A259-D7E90CD7D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6C7CD-C1E9-DF72-1F2E-449136E03A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E816C-3739-2A6A-6206-C3B059868D8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Introduction and Importance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E2A53C-8BFB-D5C8-9345-F8DB2B9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2343150"/>
            <a:ext cx="2823791" cy="2171700"/>
          </a:xfrm>
        </p:spPr>
        <p:txBody>
          <a:bodyPr/>
          <a:lstStyle/>
          <a:p>
            <a:r>
              <a:rPr lang="en-IN" sz="4000" dirty="0"/>
              <a:t>Table </a:t>
            </a:r>
            <a:br>
              <a:rPr lang="en-IN" sz="4000" dirty="0"/>
            </a:br>
            <a:r>
              <a:rPr lang="en-IN" sz="4000" dirty="0"/>
              <a:t>of </a:t>
            </a:r>
            <a:br>
              <a:rPr lang="en-IN" sz="4000" dirty="0"/>
            </a:br>
            <a:r>
              <a:rPr lang="en-IN" sz="4000" dirty="0"/>
              <a:t>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280D6-0FA9-E1AE-33BC-2D34FD4AF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20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A5B89-E34F-8060-49F5-0394EB01B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B82C09-CD5F-1BA1-FD99-2572964499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CE9C4F-CBAF-32A7-76E1-34125EB1B86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FB333-30CA-B824-B746-DD860AF15CC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A6749-6651-08A0-C355-E1AB70A6A41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Tools and Techniques used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CA96FF-FE4C-B94E-6365-6CAA0F50B6B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4CB256-37A8-2DC2-E547-78F9399AFA3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Machine Learning Techniques used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C9AD574-DEBE-B59D-B9D7-73225058FA0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B5DD4B5-731F-74E4-D904-A2A32CC2FEB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Model accuracy and evaluation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358D3C9-59DD-4140-2328-B39A810C6BC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44EED9-2081-CF88-3EBF-4CCC6D97B4D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model performance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9100ADB-D48F-411D-2807-D6487229EEF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3CD9E2-5C84-37FC-3B7B-38F10E28FC5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Suggestions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C8C172-B7A7-E002-5216-6093FE3136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BDBDC16-5AD6-D84A-619D-4A6CBFF308D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84E5B8-71CB-0E19-FCF6-8F35C88F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76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2823C-E2FF-A87E-75CA-CEDAEF53F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57111-45F5-21CB-D6F7-6B6F395E7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C41A10-3311-39C8-E9A2-36E4FA34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245D05-6C67-B1DB-7DFB-FAB76F34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and Importance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4BB2B4-F6C4-9464-8939-8E780BCC154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Stock Market Prediction?</a:t>
            </a:r>
            <a:endParaRPr lang="en-IN" u="sng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4ECFCB-5C59-B9CF-672E-DB810B2CA3A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future stock prices using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data and statistical models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in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algorithmic trading, investment analysis, and financial decision-making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D65665A-58B0-E726-BD1B-7FA561B5BC5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in Stock Market Prediction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2D996F0-0469-8D3D-7D30-C6F69325881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8150" y="5005170"/>
            <a:ext cx="5486400" cy="106067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volatility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External factors (e.g., economic news, politics) impact stock prices unpredictably.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complexity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Requires advanced machine learning models for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 in data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Short-term price fluctuations can mislead traditional models.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A9D097-F02B-3505-87C2-3A06E9FEF96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329241" y="2432051"/>
            <a:ext cx="3814759" cy="43436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is Stock Market Prediction Important?</a:t>
            </a:r>
            <a:endParaRPr lang="en-IN" sz="16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C8B02C7-593D-D7BC-B4C4-B8657FE029C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329241" y="3044605"/>
            <a:ext cx="3555679" cy="106067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investment risks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identifying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 and trends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Automates trading decisions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faster, more efficient market responses.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by traders, hedge funds, and financial institutions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optimize portfolio management.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2D0365-3D5A-28CB-7542-DE2805D5675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F18CCC-84F5-44DE-30B0-0488DED8BF7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29241" y="5005170"/>
            <a:ext cx="3555679" cy="1060671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703B0-60C8-31B4-181A-1A06DCD1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E5A73-38EC-E549-7D76-64DF4B678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E0802-E5D7-9AAF-3BFC-569D5DFCF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22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6DA713-82BE-F3DD-2AED-2400EF84C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ABAAAC-C1AE-C92F-90C8-B2871541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1203960"/>
            <a:ext cx="3459537" cy="416814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784A0B-A83F-2E42-7317-0D6F8EF9B8A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Issues in Stock Market Prediction</a:t>
            </a:r>
            <a:endParaRPr lang="en-IN" sz="2000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BD27E9-48BF-6BCE-5234-26408A5905C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prediction methods (e.g., moving averages)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fail to capture hidden trends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 bias in trading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leads to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results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an AI-driven approach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historical data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objectively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DA2B01-AC46-20FF-DF32-5E8D3991322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Objectives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2C5EB3-38CA-9F1A-97A4-24FF14F475C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an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model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historical trends and predict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stock prices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key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factors affecting stock prices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(e.g., volume, volatility, moving averages).</a:t>
            </a:r>
          </a:p>
          <a:p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performance &amp; accuracy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improve trading strategies.</a:t>
            </a: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CDC46A-F807-4306-6865-0F7C4376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35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B73B5-AB6D-7D3A-EC49-9DBD2E42E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6582C1-D066-39C4-3CE5-85819F84B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23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2B7A5-5B4C-C6D4-2000-894E8A2BF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0A70F9-0280-24DE-4F43-3A3186E3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Techniques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ED70B4-70FA-DAB4-5B31-CD54AECAB2A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2432050"/>
            <a:ext cx="5249586" cy="54055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&amp; Preprocessing</a:t>
            </a:r>
            <a:endParaRPr lang="en-IN" sz="24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7E6E80C0-8D14-FA64-22A4-86E4D9C180E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0967" y="3149625"/>
            <a:ext cx="8154885" cy="106067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Used: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stocks.csv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containing: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Open, High, Low, Close, Volume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daily prices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pattern analysis.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&amp; Handling Missing Values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=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data.dropna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 # Remove missing values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is this important?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data integrity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before training the model.</a:t>
            </a:r>
          </a:p>
          <a:p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Prevents the model from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false predictions due to incomplete data</a:t>
            </a:r>
            <a:endParaRPr lang="en-IN" sz="18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7F3D55E-DCD2-57AC-F7FC-578367DAA2E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259C6C7-219E-2517-F120-360D945A564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7CA2B5B-2267-7989-FAD9-3E4649B4E3F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8BDDB14-B2B4-E770-C977-0EE4BD80DA7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687736" y="2478271"/>
            <a:ext cx="3376611" cy="1060671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005C391-A27D-2091-52A0-35785142A6A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652DC48-7E1F-DE0F-E27C-4B47BF155E8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7EE2A-21E0-201D-58BA-64CEF239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1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A10FA-1F88-8344-4586-82D05FB1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5AE6F0-4A12-2738-92AD-BE006F986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24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A7983-AFFA-0FD9-153F-0C754DEA3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138257-3619-9FDD-436C-02C2C9C1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Techniques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94A593-5FB5-6B3F-4531-C5C87936B1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2432050"/>
            <a:ext cx="6558268" cy="54055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 Visualization &amp; Feature Engineering</a:t>
            </a:r>
            <a:endParaRPr lang="en-IN" sz="24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4A2B17AC-A41F-15DE-E1EF-1C0FF6D54CF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3150800"/>
            <a:ext cx="8154885" cy="106067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Correlation Analysis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sns.heatmap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(data[["Close", "Volume", "Open", "High", "Low"]].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cmap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coolwarm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Identifies relationships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price movements and trading volume.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relevant features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machine learning models.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Price Trends Over Time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data.plot.line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(y="Close",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use_index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representation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stock movement trends over time.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6C2C57D-E717-5FD0-9DE6-65856801229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02C7056-90A7-656E-9808-FBEF448DBB1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AEE748A-A903-2BB8-9E44-77E6189DE6E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6D12A5D-C284-3780-43F2-A3CEFFEBC5E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687736" y="2478271"/>
            <a:ext cx="3376611" cy="1060671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D526D5E-2AA6-530D-7AE5-012A44240ED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7E89FA4-0D98-3362-40EB-A4CBD3C8886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88277-3858-CBD5-0D66-68E7D623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97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9CE02-759D-8F19-A19C-9DE297C04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25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BD3FC-AFE3-76D3-491A-6D0AFFE2A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80D3B-24B4-4F7F-F2BE-696D7F34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1485900"/>
            <a:ext cx="3754969" cy="3886200"/>
          </a:xfrm>
        </p:spPr>
        <p:txBody>
          <a:bodyPr/>
          <a:lstStyle/>
          <a:p>
            <a:r>
              <a:rPr lang="en-IN" dirty="0"/>
              <a:t>Machine Learning Techniques</a:t>
            </a:r>
            <a:br>
              <a:rPr lang="en-IN" dirty="0"/>
            </a:br>
            <a:r>
              <a:rPr lang="en-IN" dirty="0"/>
              <a:t>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14C82-881D-FC32-A27F-0D1F7914A6D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 for Model Prediction</a:t>
            </a:r>
            <a:endParaRPr lang="en-IN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F66CEA-A3F3-4608-3955-43016DCEFFD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variable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stock price rises or falls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data["Tomorrow"] = data["Close"].shift(-1)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data["Target"] = (data["Tomorrow"] &gt; data["Close"]).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astype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the model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predict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up/down trends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1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7EDBD8-7B31-CE8B-3750-F37BC4F81C6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Rolling Volatility for Risk Measurement</a:t>
            </a:r>
            <a:endParaRPr lang="en-IN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2C5D22-6C70-D74D-269D-4DF9CF26281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data["Volatility"] = data["Close"].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pct_change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().rolling(window=30).std()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fluctuations in stock prices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measure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risk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FEF2A-A958-19E3-7603-CDE6BFFF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2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D6C03-17E7-163A-9855-D04D6146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088185-472F-43BE-A4E8-F8DAF0FE2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26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39E32-4C89-1285-AA52-93B171166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C7CE3-0971-FCF3-C576-F4316123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1485900"/>
            <a:ext cx="3754969" cy="3886200"/>
          </a:xfrm>
        </p:spPr>
        <p:txBody>
          <a:bodyPr/>
          <a:lstStyle/>
          <a:p>
            <a:r>
              <a:rPr lang="en-IN" dirty="0"/>
              <a:t>Machine Learning Techniques</a:t>
            </a:r>
            <a:br>
              <a:rPr lang="en-IN" dirty="0"/>
            </a:br>
            <a:r>
              <a:rPr lang="en-IN" dirty="0"/>
              <a:t>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A4A5D-DA7F-9FA4-6ED0-0803B87FE6B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572000" y="2082522"/>
            <a:ext cx="4131469" cy="610408"/>
          </a:xfrm>
        </p:spPr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 ML Model: Random Forest Classifier</a:t>
            </a:r>
            <a:endParaRPr lang="en-IN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25D0F-4801-43C3-2AD1-C8410E6A39C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72000" y="2798558"/>
            <a:ext cx="4131469" cy="167979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Random Forest?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 patterns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data.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Avoids overfitting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better than other models.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Performs well on historical financial data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=185,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=100,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class_weight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="balanced")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CF16D7-4BDF-4DFC-58DD-4199C0CCAD4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u="sng" dirty="0"/>
              <a:t> </a:t>
            </a:r>
            <a:endParaRPr lang="en-IN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4ADAD9-224D-CEC7-265C-F0689716743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A8D29-28F5-9C3F-D066-16E317DB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83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62B5-B141-6B21-FC18-D54FC4C4C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27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520D-57D8-9F70-18A0-5AEBB0E73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D545B7-C77A-97D2-5162-0C2C799C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645687"/>
            <a:ext cx="8154885" cy="1833660"/>
          </a:xfrm>
        </p:spPr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 &amp; Testing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ADE41-5A1C-94DC-E63F-38047195B22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38444" y="3054974"/>
            <a:ext cx="5417366" cy="610408"/>
          </a:xfrm>
        </p:spPr>
        <p:txBody>
          <a:bodyPr/>
          <a:lstStyle/>
          <a:p>
            <a:pPr algn="ctr"/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Data into Training &amp; Testing Sets</a:t>
            </a:r>
            <a:endParaRPr lang="en-IN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FB48C7-DE74-0D20-4F12-923E7F5C9F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25380" y="3844595"/>
            <a:ext cx="6843494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data.iloc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[:-100]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data.iloc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[-100:]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predictors = ["Open", "High", "Low", "Close", "Volume"]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model.fit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(train[predictors], train["Target"])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All stock history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 last 100 days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Data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Last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 days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validation.</a:t>
            </a:r>
          </a:p>
          <a:p>
            <a:endParaRPr lang="en-IN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453B1-6A0D-339C-4A7F-2BD0A3C728D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52310" y="3504172"/>
            <a:ext cx="2276944" cy="610408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C60E70-282A-FC97-D6AA-CC73DA9AD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050DEE-8134-C200-36CB-2AC698740D7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681D94-69F5-CC8A-1200-0227A8ADC36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2CFDCC-597C-CB27-C97C-43C0C2AA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8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01BAD-806C-3A19-F35E-63D086521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12A1E9-769D-D0B0-A097-E023CE008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28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29E6D-42A2-6E51-D990-43DF757F8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8B823D-5800-770A-8D58-832154E9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645687"/>
            <a:ext cx="8154885" cy="1833660"/>
          </a:xfrm>
        </p:spPr>
        <p:txBody>
          <a:bodyPr/>
          <a:lstStyle/>
          <a:p>
            <a:r>
              <a:rPr lang="en-IN" dirty="0"/>
              <a:t>Model Accuracy and Evaluation 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8B882-92D6-BFF1-68A3-E478FA0D882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048837" y="2934259"/>
            <a:ext cx="5417366" cy="610408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Model Performance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20031-A103-04A5-6365-96428657B40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35773" y="3657597"/>
            <a:ext cx="6843494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sklearn.metrics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precision_score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preds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model.predict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(test[predictors])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precision_score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(test["Target"], preds)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 Score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measures how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model is in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price movements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 vs. Predicted Trends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pd.concat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([test["Target"],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pd.Series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(preds, index=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test.index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)], axis=1)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combined.plot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representation of model predictions vs. real stock trends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C7BD56-94F3-46CD-0A23-E83619E886A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52310" y="3504172"/>
            <a:ext cx="2276944" cy="610408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D10CF2-73F7-BBB9-064D-4B275B5B85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DAADD2-AE20-1E5F-391C-AEF8CD8A180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83AE97-04C3-B8E5-8646-7E2EB03F6FF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6E9914-F577-154D-78CB-B2E5E274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7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98B38-51F4-2D01-4699-2BDA8EF70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30927-3235-DD26-49BD-F143A8AA1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29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DF38-4B29-C724-2554-1F1FA8E69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5B56A-41D9-84D0-425B-03A07BD1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29952"/>
            <a:ext cx="8154885" cy="1833660"/>
          </a:xfrm>
        </p:spPr>
        <p:txBody>
          <a:bodyPr/>
          <a:lstStyle/>
          <a:p>
            <a:r>
              <a:rPr lang="en-IN" dirty="0" err="1"/>
              <a:t>Backtesting</a:t>
            </a:r>
            <a:r>
              <a:rPr lang="en-IN" dirty="0"/>
              <a:t> model performance and data Visualization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0C13B-833A-5ADE-7095-FEDAAC2950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9638" y="3279188"/>
            <a:ext cx="2883890" cy="610408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Simulated Trading using </a:t>
            </a:r>
            <a:r>
              <a:rPr lang="en-IN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Backtesting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72DA82-0461-A381-F553-BFB61FE8AFF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4429" y="4002088"/>
            <a:ext cx="2758055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backtest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(data, model, predictors)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Tested model performance on past 10 years of stock data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validate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real-world accuracy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5DBB59-6D8D-9357-15AC-8B41646BF18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16950" y="3198968"/>
            <a:ext cx="2276944" cy="61040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Price Trends Over Time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B856A0-9853-4A0C-D0B9-990EF1C9899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0926E-76ED-918E-F26F-EF387841666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25BF8-5DA0-C365-26FA-EBC246DFEAC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769244" y="3997674"/>
            <a:ext cx="3089530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/>
              <a:t>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plotly.express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px.line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(data, x=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data.index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y="Close", title="Interactive Stock Price Chart")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fig.show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interactive charts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clearer insights into stock trends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139597-783C-85D3-E93D-2B89316B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EC906-9088-03C2-5E00-84F72844B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870E98-F476-5F91-0271-0EED6163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8D37F-7511-E8FF-CFB8-CBC8BBB6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FF0BDCE-616F-00DE-4C20-8D9EFA88E9F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Employee Attrition?</a:t>
            </a:r>
            <a:endParaRPr lang="en-IN" u="sng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7AD08F-6E19-1E79-3D66-08CB2024E76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rate at which employees leave an organization over a period.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Measured as a percentage of the workforce.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voluntary (resignation) or involuntary (termination, retirement).</a:t>
            </a:r>
          </a:p>
          <a:p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1E0720-078F-D44A-421A-A1DCA1E434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HR Analytics in Employee Retention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FB2538-0B28-3C69-5F33-28C85078A6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decision-making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helps identify attrition patterns.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enables HR teams to proactively address risks.</a:t>
            </a:r>
          </a:p>
          <a:p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4C18FE8-D4E4-C388-9B41-68FC3A22CA9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is Attrition a Concern?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DC11524-B93B-D3E0-1BF1-48A2CBCD6F2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329241" y="3044605"/>
            <a:ext cx="3555679" cy="106067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attrition leads to: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recruitment and training costs.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experienced talent.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employee morale and productivity.</a:t>
            </a:r>
          </a:p>
          <a:p>
            <a:endParaRPr lang="en-IN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A188D2-483D-4FB1-5940-D9CE8BFA95C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HR Dataset Overview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B052AFD-D755-3563-08DD-AD61A91B9B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29241" y="5005170"/>
            <a:ext cx="3555679" cy="106067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employees: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1,470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who left: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237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(Attrition rate: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16.12%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 analysed: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Demographics, job roles, satisfaction, tenure, travel frequency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9B269-4CEA-203C-6937-5E45EBF8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2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09E48-9015-4DAB-472B-E1353BC23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DF1F0-BFD3-1AA5-F2E5-F67466D47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30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3A8FA-FA79-2E48-E747-A78A54A8C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0C5C91-A78A-D498-C04C-99D27727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1485900"/>
            <a:ext cx="4023418" cy="3886200"/>
          </a:xfrm>
        </p:spPr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B5554-4FA6-E59B-8BC3-4C3C8290FD6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39778" y="834687"/>
            <a:ext cx="4131469" cy="610408"/>
          </a:xfrm>
        </p:spPr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Model Accuracy</a:t>
            </a:r>
            <a:endParaRPr lang="en-IN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DE10CA-BB6B-4CDD-AED8-BEB0A27B76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39779" y="1524357"/>
            <a:ext cx="4131469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More Predictors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horizons = [2, 5, 30, 60]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horizon in horizons: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data[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f"Close_Ratio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_{horizon}"] = data["Close"] /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data.rolling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(horizon).mean()["Close"]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Incorporated moving averages &amp; trends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better predictions.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D01753-BFF2-3DD6-4F9D-2545B632CAA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39777" y="3663285"/>
            <a:ext cx="4131469" cy="610408"/>
          </a:xfrm>
        </p:spPr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Adjusting Prediction Thresholds</a:t>
            </a:r>
            <a:endParaRPr lang="en-IN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8057D0-26E4-0FDD-CE8B-E17D87EC78B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39776" y="4343517"/>
            <a:ext cx="4131469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Probability Threshold for Trading Decisions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preds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model.predict_proba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(test[predictors])[:, 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preds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np.where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(preds &gt;= 0.6, 1, 0)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false signals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adjusting the probability threshold.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66C02-D127-39CE-4EB4-08EBFD9A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55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6C3F1-3A51-68F8-FC49-B57D1342D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8CF692-1F5B-7BDD-E20C-8DC5AC222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31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47FEB-4E9D-1F5F-14B9-9DB50C77A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969512-2074-70AA-8FD1-4DC5ECBD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1485900"/>
            <a:ext cx="4023418" cy="3886200"/>
          </a:xfrm>
        </p:spPr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2B777-56D1-7AB8-193E-C253EB081B2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39774" y="2079647"/>
            <a:ext cx="4131469" cy="61040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Moving Averages for Trend Identification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AEE6B0-3F96-475A-FA94-1DEEFB611BA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39775" y="2883374"/>
            <a:ext cx="4131469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50-day &amp; 200-day Moving Averages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data["50_MA"] = data["Close"].rolling(window=50).mean()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data["200_MA"] = data["Close"].rolling(window=200).mean()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Identifies long-term bullish &amp; bearish trends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76C13B-291F-5A20-FA7D-B8C60CA97A4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39777" y="3663285"/>
            <a:ext cx="4131469" cy="610408"/>
          </a:xfrm>
        </p:spPr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5E5D4-07C0-F84A-D4AF-C47EB218D7B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39776" y="4343517"/>
            <a:ext cx="4131469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F53AE-3F63-61E2-C572-4B99713F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37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40695-777F-E453-345A-2501F73BA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32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DCA39-8272-BA31-06AB-D95FF2E7F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C3BF3-3B6B-B907-3BE9-D66BF90C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1485900"/>
            <a:ext cx="3629134" cy="38862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0AC33-DD8F-B7E3-16E5-D48F684DE4A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Takeaways</a:t>
            </a:r>
            <a:endParaRPr lang="en-IN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A99190-A15D-0D0B-DC5D-C7AE5120943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Stock market prediction is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feasible using ML models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performed well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enhancements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measurement &amp; trend analysis improve decision-making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3C78C-BBCE-4266-B1A0-3FB7CDEF687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 &amp; Final Thoughts</a:t>
            </a:r>
            <a:endParaRPr lang="en-IN" u="sn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A57DC4-F3CA-06B1-43E2-439052EDF85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Enhancements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deep learning (LSTMs, neural networks) for better accuracy.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real-time stock price prediction.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77ADCE-AA1A-79D8-A096-CF34B010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3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0700E-F596-84CB-EB0A-F6ECA2AB5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501D86-509F-DFF4-2AC2-DE06AA713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B0366-B76C-A1BA-F923-002576A6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1203960"/>
            <a:ext cx="3459537" cy="416814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4F3811-CBA4-3D1B-2B7D-C3E6B3E8D87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Issues</a:t>
            </a:r>
            <a:endParaRPr lang="en-IN" sz="2000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1BB67F-318F-A7CD-5F26-604C7B79393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turnover rate affecting workforce stability.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in certain roles/departments are more likely to leave.</a:t>
            </a:r>
          </a:p>
          <a:p>
            <a:endParaRPr lang="en-IN" sz="1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E9A153-8127-60C0-69F7-39A02E05B47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Objectives</a:t>
            </a:r>
            <a:endParaRPr lang="en-IN" sz="20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E0D9C26-D4F6-0DC4-BDBE-36BF95FF4A2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key factors contributing to attrition.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trends using HR analytics.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effective retention strategies.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90CF16-0C1B-FEB6-D464-89140320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5BA17-AA12-B66D-B7D9-EC60A6A5D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6088-3F76-3EB6-3D1B-29035763F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A6F6F-99F9-5BA3-291E-51FE6A32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Techniques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28C41A-04BC-8E00-3319-10C5AEEED67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24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&amp; Sources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43EA8114-4312-9869-4460-5A023582392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3044605"/>
            <a:ext cx="8154885" cy="106067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HR Dataset Includes: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(age, gender, marital status).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Employment details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(department, job role, years at company).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Satisfaction Scores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(1-4 rating scale).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 Frequency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(rarely, frequently, non-travel).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Methodology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from HR records and performance management systems.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Cleaned and structured for analysis.</a:t>
            </a:r>
          </a:p>
          <a:p>
            <a:endParaRPr lang="en-IN" sz="18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76424C9-F98F-4175-2D0C-4C81B0CD5B8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0DC81A8-28C0-E456-562F-1A57AE2E96D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B0A055F-5E0C-055A-9CF1-42314DF5C02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4651F10-F885-CF7A-EAB3-FD47D035257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931433E-2247-6897-EC26-1DD24916C98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1247799-C4BF-7FD4-79C6-8C5560DB054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03FBA-AAE0-6843-92FB-91246A5F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9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178B0-77F7-8CB8-29EF-BF5669785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30419-0548-3B8D-5743-94E763FF2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918F-7905-ADF7-EC51-88EA5CDD1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3BAFDA-76CE-DFB5-967F-81FDADFA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Techniques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9D4EA8-697F-BDF1-E230-1F67E33E1AD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4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Analytical Tools Used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2354BCDC-5ABF-2C2C-47B9-29BAD067582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3044605"/>
            <a:ext cx="8154885" cy="106067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for Data Visualization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dashboards for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insights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Graphs and charts showing attrition trends.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Analysis Techniques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Analytics: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Identifies patterns in historical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Forecasts future attrition trends.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Analysis: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Examines relationships between different factors.</a:t>
            </a:r>
            <a:endParaRPr lang="en-IN" sz="18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DD6CE3-55A6-769E-5469-A821AF59D4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4C8D67-C2AD-07C2-02D8-45F7EE6503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EC26C7-9375-F710-44FB-F341B62CC8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6C340D-54FF-FEED-2D1F-6B2604131C2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9C5F367-F432-9208-94C1-122BF9690E7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A50CD34-8D9E-DC83-8CCE-F40171E9FFA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BA23F-2340-7F97-4AD1-65E67596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1480F-967B-BBFD-0E8C-962A28E18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2E7B1-614D-313D-1213-025A19CA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C3EF1-893F-2272-7427-93BC06B28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C38CC4-23DC-CD14-FC1E-F7A3B443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Techniques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AF02CB-646B-7D34-5419-27E9EE36DEC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4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Techniques Applied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752BB0A5-9833-77AA-B92E-83CA6396EF5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94557" y="3259946"/>
            <a:ext cx="8154885" cy="106067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Trend Analysis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Examines how employee tenure, job role, and satisfaction influence turnover.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Analysis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Determines the most significant predictors of attrition.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Techniques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 employees with similar characteristics for targeted retention strategies.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CEBADDA-A2C7-1A74-97ED-EC54C6CF740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9A995FF-CE8A-A9FF-47D8-3FAFE6A17B9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E334791-B6B2-8B41-8F73-D56A520816E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0FBAA1-0D5F-64C8-BC40-6453E0FFE9E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2EF33D9-0BFC-6249-74E1-E7D4E326140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5C7AAE7-802B-CD59-104C-5D407901CE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9A442-B4D8-796B-4970-AB19E788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0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AE1A3-C122-FF69-733E-7667A891B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143CD-63F9-EE37-0403-5149D3E55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8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F4E1A-7CB4-5BF3-6B19-045A7879B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2F9AF3-F4EC-EA4F-3D35-510926C1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9546C7-0041-C24D-BB12-90BF2AEFEF0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0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Attrition Statistics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750B6C9-0D02-0891-3981-E8A88B89840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43796" y="2666476"/>
            <a:ext cx="8154885" cy="1060671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Employees: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1,470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Who Left: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237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16.12%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Tenure: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7.01 years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Age: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37 years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Implications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Moderate attrition rate but concerning trends in specific departments.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9903EC1-9413-1CDB-A30A-F9F50049169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857C09-7FF9-5A06-4099-FB6DB13DF39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6D68456-BE91-F3D0-A636-F3AFD510812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5BC842A-DC36-7857-4AAD-A0EDF4E57EC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56836F-090D-B1C3-FBA3-EF4809E1947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9FA2550-6639-D36A-DFB4-0B4E943E13E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589BD-7CF6-29F8-E89C-F68812B9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0C16D-021F-155A-BBC5-ED5632F9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9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0B9CD-CA90-8DA2-B505-94C16B4EA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3" name="Add-in 12">
                <a:extLst>
                  <a:ext uri="{FF2B5EF4-FFF2-40B4-BE49-F238E27FC236}">
                    <a16:creationId xmlns:a16="http://schemas.microsoft.com/office/drawing/2014/main" id="{8DDF4887-1DEF-E18F-44ED-7D1511B5F9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0377874"/>
                  </p:ext>
                </p:extLst>
              </p:nvPr>
            </p:nvGraphicFramePr>
            <p:xfrm>
              <a:off x="0" y="889233"/>
              <a:ext cx="9144000" cy="596876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Add-in 12">
                <a:extLst>
                  <a:ext uri="{FF2B5EF4-FFF2-40B4-BE49-F238E27FC236}">
                    <a16:creationId xmlns:a16="http://schemas.microsoft.com/office/drawing/2014/main" id="{8DDF4887-1DEF-E18F-44ED-7D1511B5F9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89233"/>
                <a:ext cx="9144000" cy="596876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F74431F-0C5F-9610-5A9B-0563C489A9BC}"/>
              </a:ext>
            </a:extLst>
          </p:cNvPr>
          <p:cNvSpPr txBox="1"/>
          <p:nvPr/>
        </p:nvSpPr>
        <p:spPr>
          <a:xfrm>
            <a:off x="1786855" y="217898"/>
            <a:ext cx="471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Live Dashboard </a:t>
            </a:r>
          </a:p>
        </p:txBody>
      </p:sp>
    </p:spTree>
    <p:extLst>
      <p:ext uri="{BB962C8B-B14F-4D97-AF65-F5344CB8AC3E}">
        <p14:creationId xmlns:p14="http://schemas.microsoft.com/office/powerpoint/2010/main" val="4268028609"/>
      </p:ext>
    </p:extLst>
  </p:cSld>
  <p:clrMapOvr>
    <a:masterClrMapping/>
  </p:clrMapOvr>
</p:sld>
</file>

<file path=ppt/theme/theme1.xml><?xml version="1.0" encoding="utf-8"?>
<a:theme xmlns:a="http://schemas.openxmlformats.org/drawingml/2006/main" name="Flare">
  <a:themeElements>
    <a:clrScheme name="Custom 187">
      <a:dk1>
        <a:srgbClr val="FFFFFF"/>
      </a:dk1>
      <a:lt1>
        <a:srgbClr val="202020"/>
      </a:lt1>
      <a:dk2>
        <a:srgbClr val="E7E6E6"/>
      </a:dk2>
      <a:lt2>
        <a:srgbClr val="44546A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027F3F-8302-45AC-94A5-EC3C02650BC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28E986-0451-493B-B0F0-56B8F76A0610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414ae19a-9fac-4f89-b79b-48d2929b2eeb&amp;config=eyJjbHVzdGVyVXJsIjoiaHR0cHM6Ly9XQUJJLUlORElBLUNFTlRSQUwtQS1QUklNQVJZLXJlZGlyZWN0LmFuYWx5c2lzLndpbmRvd3MubmV0IiwiZW1iZWRGZWF0dXJlcyI6eyJ1c2FnZU1ldHJpY3NWTmV4dCI6dHJ1ZX19&amp;disableSensitivityBanner=true&quot;"/>
    <we:property name="bookmark" value="&quot;H4sIAAAAAAAAA+1a3W/bNhD/Vwq99CUYSFH8UN8SJ90wrEOQFAWGoQ9H8uSqlSVDopJ4Qf73nST3I5kTY44Tq60fRVLHu9/97nhH6TryeTMvYPEnzDB6FR1V1acZ1J9e8OggKocxzJjSQhpuVCa4EciloNlqHvKqbKJX11GAeorhXd60UHSCaPDv9wcRFMUpTLunDIoGD6I51k1VQpH/g8Nimgp1izcHEV7Ni6qGTuR5gICd2AtaTs+kAv+l2xFcyC/wHF0YRjH2LnWSO5YKiwZSUIaWNcOCXrOVSzrR/faTqgyQl7RNv9bylMdJqk3GhBTaeuW68SwvwnKJXZxczWuyjmxezDtwDv0FlA591JtQYzNofB0dTqc1TiEsH09uTU6qop2tGD+v2trhGWb9VBnysKA9fjt74SFAdEM4ndYVodgPn8wIsgXipGrL0E++bsslNqx7/FBdTmokMH038J5GmrycFkvsv8LwdjDFQd2ZUdmPBGBnLr1Q1R7ro0Vv8XFef4Y+Prij+M6tJfNoKEaWGMOAKZ8aybWyzo/ZhYch1Hkn/+fw4TpzBycqClpU0nrhveOxNp7xzZ34BqFpa9yW5i/OuuT0zJ55IhsGuJEp5EJ4iB2TMo7TxNoxx8xfCHVzGCbVbA7l4g6J+A8XM+vMHZyYeuu9TXyqrE4Vw1SwcSe+Kf7wnltp4+AuwZyk1KYESyjwpMEUxFp3TQiXaVXnjpC467GtKHyMc6jDDJep+bYzDkZBm22fl/McJx/I6BGzaO2Z+bkwppc+flP6Luky2LB9fhCPaZYhKpFRttGMMa8UesDdE/lXLMl9m5F4q6H/M4SQ67VaGUXPxMsB7YGQTknD4kQxEN6k1iYS11czT07I3yt7VhUbcmJbGpwTrZoMBlePlJ3b7mnn+UUV3oIl7Eeb4dd2tvcE0ll12WwviL5SlPYbJG5X+h36DeEqdcZBU+thuHRWpFy4ePfheuJb13v8dY6FH2usbD2TW6j3xdDGHBkI7YXzqDOXKkxcbGPuUtmJexD4gFfBVle3ce+kaQZAgaFYopmw1J6n/HsIj7VMa4rcUYH2rb3RDOtpXzv2W3b2zIctcxzmK99PY2/udfRHThAMst9B0XZiXx5Bk7uX3dXGstFaSYZ++RaT2z1UEImwVnqdSAlSKclQsrXO+47yyXOVLituQP4n3YDW7jPbxngvWz0GcZYhV1ybRCegJH/EtezuEb2fzjtsBx7Tbe3J/HBZ27M44z4GlxjN6EyNheZar78o3d2Fxc5O0mN6w1eX5bMfpl+gGPwVa4uSC1DcK0RrlJRm86zzhJc7u6t5MFwiPr+jvr11kUhecsrHyjHUqWbGjvrT+f4b0oqPEigTmxgGmnspBYJ1CYzZiSM+4N8AaQZF9ydL22ySLHxVtmF/ym+K9/KsdzIF6WKpndHUQxswo/6yPWJCH7VEV3r3bQ0XWOwL16en9H8QHzhtJQruhU9TRjWst4xzuef0Mxfd++z8mJLeODA6TdNEJ4nWNmHc9iX9g5DnM5ji3QvSXtyqcrpqQzMHh6dQ4oqymsgEpJJfU1p3v6Z+qapvbv4FoA9EDSwrAAA=&quot;"/>
    <we:property name="datasetId" value="&quot;b75853ab-f4eb-4072-ae72-49fd19787ab0&quot;"/>
    <we:property name="pageName" value="&quot;e2dc9c51c093be8a9a68&quot;"/>
    <we:property name="reportUrl" value="&quot;/groups/me/reports/414ae19a-9fac-4f89-b79b-48d2929b2eeb/e2dc9c51c093be8a9a68&quot;"/>
    <we:property name="reportName" value="&quot;HRProject&quot;"/>
    <we:property name="reportState" value="&quot;CONNECTED&quot;"/>
    <we:property name="pageDisplayName" value="&quot;Page 1&quot;"/>
    <we:property name="backgroundColor" value="&quot;#76710E&quot;"/>
    <we:property name="initialStateBookmark" value="&quot;H4sIAAAAAAAAA+1aUW/bNhD+K4Fe+mIMpCSSUt8cJ92wLm3hBAWGoRiO5NlVK4uGRCXxgvz3nSR3TTIn3hwnVls/ijwd77777nikdBXYrJrnsHgDMwxeBofOfZ5B+fmAB4OgWI69ffv6ZDh+/eeb4ckxDbu5z1xRBS+vAg/lFP37rKohbzTQ4B8fBgHk+TuYNk8TyCscBHMsK1dAnv2FnTBN+bLG60GAl/PcldCoPPXgsVF7TuL0TGvznyJaEYzPzvEUje9GMbQmNYIblkYaE0hBJiRWdQKtZStFGtXt8iNXeMgKWqaV1TzlYZyqZMIiESltpWnGJ1nulyJ6cXw5L8k78nkxb1AZ2nMoDNqgdaHEqrP4KhhOpyVOwS8fj29Njlxez1aMn7q6NDjGSTtV+MwvaI1fxgcWPATXhNO70hGK7fDxjCBbII5cXfh28lVdLLFhzeNHdzEqkcC0zcAHGqmyYpovsf8Kw1nnioGyccPpTwRg4y694EqL5eGi9fgoK79AHw7uGL5zb8k9GgqRxUnCgEmbJoIrqY3tcwiH3pdZo//HiOE6d7sgSkpalELbyFrDQ5VYxjcP4glCVZe4LcsPxk1xeubIPJEPHdzIJPIoshAaJkQYprHWfc6Z3xHKauhHbjaHYnGHRPy7y5l17nZBTK22Vsc2lVqlkmEasX4Xvil+95Fb6WMXrogZQaVNRiymxBMJphCtDdeIcJm6MjOExN2IbcXgI5xD6We4LM23gzHoBW22vV/OMxx9JKd7zKK1e+aXxphe+nSj9V3SpfNh+/wgHtMsQ5TRhKqNYoxZKdEC7p7IP2NB4duMxFtN/R8hhUxr1coseiZedmh3hDRSJCyMJYPIJqnWscD13cyTE/JXp8cu35AT27LglGhVTaALdU/Zue0z7Tw7d/4MNGHf2wq/9mR7TyKN3UW1vST6SlFar9O4Xe136Nelq1ATDoqOHgkXRkcpj0y4+3Q9trVpI/4qw9z2NVe2Xsk1lPtmaGOOdIS2kbGoJiaVGJtQh9ykolH3IPAeL712l7dxb7QpBkCJIVmsWKTpeJ7ybyE91jKtyjNDDdpNf4MZltO2d2yXbPyZd0tm2M07205j6+5V8FtGEHS630NeN2pfHEKVmRfN1cbyoLWSDK34FovbPVSI4khrYVUsBAgpBUPB1gbvG6onz9W6rLgB+Z90A5LdV7aN8V4e9RiEkwlyyVUSqxik4I+4lt09ovfTeYfHgcectvZkfritbVk84TYEEyeK0Z4aRoortf6idHcXFjvbSY/oDesuimffTP+BootXqDQKHoHkViLqRAqRbF51nvByZ3c9D/oLxOcP1M1bF4EUJSNtKA1DlSqW6F5/Ot9/Q1rxUQJFrOOEgeJWiAhBmxj6HMQeb/AnQJZB3vzJUlebFAvritrvd/lN8V7u9UakIEwolEkUnaETSHr9ZbvHhD6sia707lkJ55jvG9enp/S/EO84rQVG3EY2TRn1sFYzzsWe08/cdO+r82Na+sRAotI0jVUcK6VjxnXb0j8IeTaDKd69IG3VrWqnXe2rORh8BwWuaKuJTEAm2TWtdfNratCuQaZkzTek/ybfOXr9N2fgFUhVKwAA&quot;"/>
    <we:property name="isFiltersActionButtonVisible" value="true"/>
    <we:property name="isVisualContainerHeaderHidden" value="false"/>
    <we:property name="reportEmbeddedTime" value="&quot;2025-02-21T09:42:21.359Z&quot;"/>
    <we:property name="creatorTenantId" value="&quot;bc917e7e-3d87-4955-8d10-c51e1d2b2cab&quot;"/>
    <we:property name="creatorUserId" value="&quot;100320044B7CAA86&quot;"/>
    <we:property name="creatorSessionId" value="&quot;0ca2bad5-de92-4503-a1c3-61fb37fdc74f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2330</Words>
  <Application>Microsoft Office PowerPoint</Application>
  <PresentationFormat>On-screen Show (4:3)</PresentationFormat>
  <Paragraphs>438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Calibri</vt:lpstr>
      <vt:lpstr>Calibri Bold</vt:lpstr>
      <vt:lpstr>Calibri Light</vt:lpstr>
      <vt:lpstr>Courier New</vt:lpstr>
      <vt:lpstr>Segoe UI Emoji</vt:lpstr>
      <vt:lpstr>Symbol</vt:lpstr>
      <vt:lpstr>Flare</vt:lpstr>
      <vt:lpstr>Coral</vt:lpstr>
      <vt:lpstr>IBM HR Analytics: Employee Attrition &amp; Performance Understanding Workforce Turnover &amp; Performance Insights</vt:lpstr>
      <vt:lpstr>Table  of  contents</vt:lpstr>
      <vt:lpstr>Introduction</vt:lpstr>
      <vt:lpstr>Problem Statement</vt:lpstr>
      <vt:lpstr>Tools and Techniques Used</vt:lpstr>
      <vt:lpstr>Tools and Techniques Used</vt:lpstr>
      <vt:lpstr>Tools and Techniques Used</vt:lpstr>
      <vt:lpstr>Results</vt:lpstr>
      <vt:lpstr>PowerPoint Presentation</vt:lpstr>
      <vt:lpstr>Results</vt:lpstr>
      <vt:lpstr>Results</vt:lpstr>
      <vt:lpstr>Results</vt:lpstr>
      <vt:lpstr>PowerPoint Presentation</vt:lpstr>
      <vt:lpstr>Suggestions</vt:lpstr>
      <vt:lpstr>Suggestions</vt:lpstr>
      <vt:lpstr>Suggestions</vt:lpstr>
      <vt:lpstr>Conclusion</vt:lpstr>
      <vt:lpstr>Final Thoughts and Future Scope</vt:lpstr>
      <vt:lpstr>Stock Market Prediction Using Machine Learning</vt:lpstr>
      <vt:lpstr>Table  of  contents</vt:lpstr>
      <vt:lpstr>Introduction and Importance</vt:lpstr>
      <vt:lpstr>Problem Statement</vt:lpstr>
      <vt:lpstr>Tools and Techniques Used</vt:lpstr>
      <vt:lpstr>Tools and Techniques Used</vt:lpstr>
      <vt:lpstr>Machine Learning Techniques Used</vt:lpstr>
      <vt:lpstr>Machine Learning Techniques Used</vt:lpstr>
      <vt:lpstr>Results Model Training &amp; Testing </vt:lpstr>
      <vt:lpstr>Model Accuracy and Evaluation  </vt:lpstr>
      <vt:lpstr>Backtesting model performance and data Visualization </vt:lpstr>
      <vt:lpstr>Suggestions</vt:lpstr>
      <vt:lpstr>Suggestions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GONTHINI VARSHA VENKATA KUMARI</dc:creator>
  <cp:keywords/>
  <dc:description>generated using python-pptx</dc:description>
  <cp:lastModifiedBy>GONTHINI VARSHA VENKATA KUMARI</cp:lastModifiedBy>
  <cp:revision>3</cp:revision>
  <dcterms:created xsi:type="dcterms:W3CDTF">2013-01-27T09:14:16Z</dcterms:created>
  <dcterms:modified xsi:type="dcterms:W3CDTF">2025-02-21T16:53:59Z</dcterms:modified>
  <cp:category/>
</cp:coreProperties>
</file>