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2" r:id="rId11"/>
    <p:sldId id="273" r:id="rId12"/>
    <p:sldId id="274" r:id="rId13"/>
    <p:sldId id="265" r:id="rId14"/>
    <p:sldId id="277" r:id="rId15"/>
    <p:sldId id="270" r:id="rId16"/>
    <p:sldId id="275" r:id="rId17"/>
    <p:sldId id="276" r:id="rId18"/>
    <p:sldId id="266" r:id="rId19"/>
    <p:sldId id="267" r:id="rId20"/>
    <p:sldId id="268" r:id="rId21"/>
    <p:sldId id="269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888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3FABFF-0F92-CF40-9FDB-04480C9FA87C}" type="datetimeFigureOut">
              <a:rPr lang="en-US" smtClean="0"/>
              <a:t>7/25/18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504083-539E-E24B-8183-FF36C2D89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503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04083-539E-E24B-8183-FF36C2D89D7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8995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04083-539E-E24B-8183-FF36C2D89D7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257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7/25/18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7/25/18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7/25/18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7/25/18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7/25/18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7/25/18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7/25/18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7/25/18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7/25/18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7/25/18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7/25/18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7/25/18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596900" y="2527300"/>
            <a:ext cx="7772400" cy="1752600"/>
          </a:xfrm>
        </p:spPr>
        <p:txBody>
          <a:bodyPr/>
          <a:lstStyle/>
          <a:p>
            <a:r>
              <a:rPr lang="en-US" dirty="0" smtClean="0"/>
              <a:t>Predicting Customer </a:t>
            </a:r>
            <a:r>
              <a:rPr lang="en-US" dirty="0"/>
              <a:t>C</a:t>
            </a:r>
            <a:r>
              <a:rPr lang="en-US" dirty="0" smtClean="0"/>
              <a:t>hurn </a:t>
            </a:r>
            <a:r>
              <a:rPr lang="en-US" dirty="0"/>
              <a:t>I</a:t>
            </a:r>
            <a:r>
              <a:rPr lang="en-US" dirty="0" smtClean="0"/>
              <a:t>n Telecom Industry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038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D16349"/>
                </a:solidFill>
              </a:rPr>
              <a:t>Feature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Total day charge </a:t>
            </a:r>
            <a:endParaRPr lang="en-US" dirty="0"/>
          </a:p>
        </p:txBody>
      </p:sp>
      <p:pic>
        <p:nvPicPr>
          <p:cNvPr id="6" name="Picture 5" descr="Screen Shot 2018-07-25 at 9.19.2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00" y="1714233"/>
            <a:ext cx="4485300" cy="4384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121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D16349"/>
                </a:solidFill>
              </a:rPr>
              <a:t>Feature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Total night charge </a:t>
            </a:r>
            <a:endParaRPr lang="en-US" dirty="0"/>
          </a:p>
        </p:txBody>
      </p:sp>
      <p:pic>
        <p:nvPicPr>
          <p:cNvPr id="4" name="Picture 3" descr="Screen Shot 2018-07-25 at 9.21.1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7386" y="1752600"/>
            <a:ext cx="4637462" cy="4346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584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D16349"/>
                </a:solidFill>
              </a:rPr>
              <a:t>Feature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Customer service calls</a:t>
            </a:r>
            <a:endParaRPr lang="en-US" dirty="0"/>
          </a:p>
        </p:txBody>
      </p:sp>
      <p:pic>
        <p:nvPicPr>
          <p:cNvPr id="4" name="Picture 3" descr="Screen Shot 2018-07-25 at 9.22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0143" y="2049159"/>
            <a:ext cx="5138024" cy="4049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899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D16349"/>
                </a:solidFill>
              </a:rPr>
              <a:t>ML techniques </a:t>
            </a:r>
            <a:r>
              <a:rPr lang="mr-IN" dirty="0" smtClean="0">
                <a:solidFill>
                  <a:srgbClr val="D16349"/>
                </a:solidFill>
              </a:rPr>
              <a:t>–</a:t>
            </a:r>
            <a:r>
              <a:rPr lang="en-US" dirty="0" smtClean="0">
                <a:solidFill>
                  <a:srgbClr val="D16349"/>
                </a:solidFill>
              </a:rPr>
              <a:t> Logistic Regression</a:t>
            </a:r>
            <a:endParaRPr lang="en-US" dirty="0">
              <a:solidFill>
                <a:srgbClr val="D16349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 descr="model image l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77" y="1527048"/>
            <a:ext cx="7880946" cy="2173413"/>
          </a:xfrm>
          <a:prstGeom prst="rect">
            <a:avLst/>
          </a:prstGeom>
        </p:spPr>
      </p:pic>
      <p:pic>
        <p:nvPicPr>
          <p:cNvPr id="9" name="Picture 8" descr="Screen Shot 2018-07-25 at 8.39.0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988114"/>
            <a:ext cx="8839200" cy="226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153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D16349"/>
                </a:solidFill>
              </a:rPr>
              <a:t>LR : Accuracy </a:t>
            </a:r>
            <a:endParaRPr lang="en-US" dirty="0">
              <a:solidFill>
                <a:srgbClr val="D16349"/>
              </a:solidFill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quarter" idx="1"/>
          </p:nvPr>
        </p:nvPicPr>
        <p:blipFill rotWithShape="1">
          <a:blip r:embed="rId2"/>
          <a:srcRect l="-192" r="180"/>
          <a:stretch/>
        </p:blipFill>
        <p:spPr>
          <a:xfrm>
            <a:off x="584200" y="1666748"/>
            <a:ext cx="8064500" cy="3057652"/>
          </a:xfrm>
        </p:spPr>
      </p:pic>
    </p:spTree>
    <p:extLst>
      <p:ext uri="{BB962C8B-B14F-4D97-AF65-F5344CB8AC3E}">
        <p14:creationId xmlns:p14="http://schemas.microsoft.com/office/powerpoint/2010/main" val="14272792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Random Forest 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4" name="Content Placeholder 3" descr="Screen Shot 2018-07-25 at 9.51.47 PM.png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3" r="1030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4512632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D16349"/>
                </a:solidFill>
              </a:rPr>
              <a:t>Decision Trees</a:t>
            </a:r>
            <a:endParaRPr lang="en-US" dirty="0">
              <a:solidFill>
                <a:srgbClr val="D16349"/>
              </a:solidFill>
            </a:endParaRPr>
          </a:p>
        </p:txBody>
      </p:sp>
      <p:pic>
        <p:nvPicPr>
          <p:cNvPr id="4" name="Content Placeholder 3" descr="Screen Shot 2018-07-25 at 9.52.23 PM.png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07" r="1460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779629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D16349"/>
                </a:solidFill>
              </a:rPr>
              <a:t>KNN</a:t>
            </a:r>
            <a:endParaRPr lang="en-US" dirty="0">
              <a:solidFill>
                <a:srgbClr val="D16349"/>
              </a:solidFill>
            </a:endParaRPr>
          </a:p>
        </p:txBody>
      </p:sp>
      <p:pic>
        <p:nvPicPr>
          <p:cNvPr id="5" name="Content Placeholder 4" descr="Screen Shot 2018-07-25 at 9.53.01 PM.png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11" r="1051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1784526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D16349"/>
                </a:solidFill>
              </a:rPr>
              <a:t>Model Performance Metrics</a:t>
            </a:r>
            <a:endParaRPr lang="en-US" dirty="0">
              <a:solidFill>
                <a:srgbClr val="D16349"/>
              </a:solidFill>
            </a:endParaRPr>
          </a:p>
        </p:txBody>
      </p:sp>
      <p:pic>
        <p:nvPicPr>
          <p:cNvPr id="19" name="Content Placeholder 18" descr="Screen Shot 2018-07-25 at 10.13.06 PM.png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80" r="1128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131557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D16349"/>
                </a:solidFill>
              </a:rPr>
              <a:t>Recommendation</a:t>
            </a:r>
            <a:endParaRPr lang="en-US" dirty="0">
              <a:solidFill>
                <a:srgbClr val="D1634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Logistic Regression has highest accuracy of 85% and very good precision and recall. </a:t>
            </a:r>
          </a:p>
          <a:p>
            <a:r>
              <a:rPr lang="en-US" dirty="0" smtClean="0"/>
              <a:t>From the 718 data points with label = False, model was successful in identifying 689 of those correctly and 29 were incorrectly labeled. </a:t>
            </a:r>
          </a:p>
          <a:p>
            <a:r>
              <a:rPr lang="en-US" dirty="0" smtClean="0"/>
              <a:t>From the 116 data points with label = True, model successful identifying 96 of those correctly.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031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D16349"/>
                </a:solidFill>
              </a:rPr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smtClean="0"/>
              <a:t>Churn? </a:t>
            </a:r>
          </a:p>
          <a:p>
            <a:pPr lvl="1"/>
            <a:r>
              <a:rPr lang="en-US" dirty="0" smtClean="0"/>
              <a:t>One </a:t>
            </a:r>
            <a:r>
              <a:rPr lang="en-US" dirty="0" smtClean="0"/>
              <a:t>customer switches from one service to another. </a:t>
            </a:r>
          </a:p>
          <a:p>
            <a:r>
              <a:rPr lang="en-US" dirty="0" smtClean="0"/>
              <a:t>Big problem in any industry that offers subscription service or a recurring purchasable.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Why study Churn for telecom </a:t>
            </a:r>
            <a:r>
              <a:rPr lang="en-US" dirty="0" smtClean="0"/>
              <a:t>industry?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easy for subscriber to switch </a:t>
            </a:r>
          </a:p>
          <a:p>
            <a:r>
              <a:rPr lang="en-US" dirty="0"/>
              <a:t> </a:t>
            </a:r>
            <a:r>
              <a:rPr lang="en-US" dirty="0" smtClean="0"/>
              <a:t>      large # of competitors in space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040439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D16349"/>
                </a:solidFill>
              </a:rPr>
              <a:t>Scope for Improvement</a:t>
            </a:r>
            <a:endParaRPr lang="en-US" dirty="0">
              <a:solidFill>
                <a:srgbClr val="D1634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Add more data</a:t>
            </a:r>
          </a:p>
          <a:p>
            <a:r>
              <a:rPr lang="en-US" dirty="0" smtClean="0"/>
              <a:t>Add more features</a:t>
            </a:r>
          </a:p>
          <a:p>
            <a:r>
              <a:rPr lang="en-US" dirty="0" smtClean="0"/>
              <a:t>Do feature selection well</a:t>
            </a:r>
          </a:p>
          <a:p>
            <a:r>
              <a:rPr lang="en-US" dirty="0" smtClean="0"/>
              <a:t>Regularization</a:t>
            </a:r>
          </a:p>
          <a:p>
            <a:r>
              <a:rPr lang="en-US" dirty="0" smtClean="0"/>
              <a:t>Bagging</a:t>
            </a:r>
          </a:p>
          <a:p>
            <a:r>
              <a:rPr lang="en-US" dirty="0" smtClean="0"/>
              <a:t>Boosting</a:t>
            </a:r>
          </a:p>
          <a:p>
            <a:r>
              <a:rPr lang="en-US" dirty="0" smtClean="0"/>
              <a:t>Different kinds of model</a:t>
            </a:r>
          </a:p>
          <a:p>
            <a:r>
              <a:rPr lang="en-US" dirty="0" smtClean="0"/>
              <a:t>Iterate to build a model that is less resource intensive, easy to deploy and debug.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2958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sz="5400" dirty="0" smtClean="0">
                <a:solidFill>
                  <a:srgbClr val="D16349"/>
                </a:solidFill>
              </a:rPr>
              <a:t>          THANK YOU!</a:t>
            </a:r>
            <a:endParaRPr lang="en-US" sz="5400" dirty="0">
              <a:solidFill>
                <a:srgbClr val="D1634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2406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D16349"/>
                </a:solidFill>
              </a:rPr>
              <a:t>How do I solve for </a:t>
            </a:r>
            <a:r>
              <a:rPr lang="en-US" dirty="0" smtClean="0">
                <a:solidFill>
                  <a:srgbClr val="D16349"/>
                </a:solidFill>
              </a:rPr>
              <a:t>this?</a:t>
            </a:r>
            <a:endParaRPr lang="en-US" dirty="0">
              <a:solidFill>
                <a:srgbClr val="D1634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Build a churn prediction model. </a:t>
            </a:r>
          </a:p>
          <a:p>
            <a:r>
              <a:rPr lang="en-US" dirty="0" smtClean="0"/>
              <a:t>Uses historical data to provide a list of customers that are more likely to churn. </a:t>
            </a:r>
          </a:p>
          <a:p>
            <a:r>
              <a:rPr lang="en-US" dirty="0" smtClean="0"/>
              <a:t>Targeted retention strategies on specific group of customers. </a:t>
            </a:r>
          </a:p>
        </p:txBody>
      </p:sp>
    </p:spTree>
    <p:extLst>
      <p:ext uri="{BB962C8B-B14F-4D97-AF65-F5344CB8AC3E}">
        <p14:creationId xmlns:p14="http://schemas.microsoft.com/office/powerpoint/2010/main" val="48256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D16349"/>
                </a:solidFill>
              </a:rPr>
              <a:t>Approach </a:t>
            </a:r>
            <a:endParaRPr lang="en-US" dirty="0">
              <a:solidFill>
                <a:srgbClr val="D1634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Build predictive models using different machine learning techniques. </a:t>
            </a:r>
          </a:p>
          <a:p>
            <a:r>
              <a:rPr lang="en-US" dirty="0" smtClean="0"/>
              <a:t>Techniques used: Logistic Regression, Decision Tree, Random Forest and KNN.</a:t>
            </a:r>
          </a:p>
          <a:p>
            <a:r>
              <a:rPr lang="en-US" dirty="0" smtClean="0"/>
              <a:t>Compare model performance metrics </a:t>
            </a:r>
            <a:r>
              <a:rPr lang="en-US" dirty="0" smtClean="0"/>
              <a:t>across different models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95788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D16349"/>
                </a:solidFill>
              </a:rPr>
              <a:t>Process</a:t>
            </a:r>
            <a:endParaRPr lang="en-US" dirty="0">
              <a:solidFill>
                <a:srgbClr val="D1634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Data exploration</a:t>
            </a:r>
          </a:p>
          <a:p>
            <a:r>
              <a:rPr lang="en-US" dirty="0" smtClean="0"/>
              <a:t>Data cleaning</a:t>
            </a:r>
          </a:p>
          <a:p>
            <a:r>
              <a:rPr lang="en-US" dirty="0" smtClean="0"/>
              <a:t>Feature </a:t>
            </a:r>
            <a:r>
              <a:rPr lang="en-US" dirty="0" smtClean="0"/>
              <a:t>engineering </a:t>
            </a:r>
            <a:endParaRPr lang="en-US" dirty="0" smtClean="0"/>
          </a:p>
          <a:p>
            <a:r>
              <a:rPr lang="en-US" dirty="0" smtClean="0"/>
              <a:t>Apply different machine learning techniques</a:t>
            </a:r>
          </a:p>
          <a:p>
            <a:r>
              <a:rPr lang="en-US" dirty="0" smtClean="0"/>
              <a:t>Compare model performance</a:t>
            </a:r>
          </a:p>
          <a:p>
            <a:r>
              <a:rPr lang="en-US" dirty="0" smtClean="0"/>
              <a:t>Recommendations</a:t>
            </a:r>
          </a:p>
          <a:p>
            <a:r>
              <a:rPr lang="en-US" dirty="0" smtClean="0"/>
              <a:t>Improvising/Fine tuning/Compatibility </a:t>
            </a:r>
          </a:p>
          <a:p>
            <a:r>
              <a:rPr lang="en-US" dirty="0" smtClean="0"/>
              <a:t>DEPLOY!! </a:t>
            </a:r>
            <a:r>
              <a:rPr lang="en-US" dirty="0" smtClean="0">
                <a:sym typeface="Wingdings"/>
              </a:rPr>
              <a:t>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0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D16349"/>
                </a:solidFill>
              </a:rPr>
              <a:t>Detective hats on! AKA Data Exploration</a:t>
            </a:r>
            <a:endParaRPr lang="en-US" dirty="0">
              <a:solidFill>
                <a:srgbClr val="D1634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Shape of data : 3333, 21</a:t>
            </a:r>
          </a:p>
          <a:p>
            <a:r>
              <a:rPr lang="en-US" dirty="0" smtClean="0"/>
              <a:t>Variables : state, acct length, area code, phone number, </a:t>
            </a:r>
            <a:r>
              <a:rPr lang="en-US" dirty="0" err="1" smtClean="0"/>
              <a:t>int</a:t>
            </a:r>
            <a:r>
              <a:rPr lang="en-US" dirty="0" smtClean="0"/>
              <a:t> plan, </a:t>
            </a:r>
            <a:r>
              <a:rPr lang="en-US" dirty="0" err="1" smtClean="0"/>
              <a:t>vm</a:t>
            </a:r>
            <a:r>
              <a:rPr lang="en-US" dirty="0" smtClean="0"/>
              <a:t> plan, #</a:t>
            </a:r>
            <a:r>
              <a:rPr lang="en-US" dirty="0" err="1" smtClean="0"/>
              <a:t>vmail</a:t>
            </a:r>
            <a:r>
              <a:rPr lang="en-US" dirty="0" smtClean="0"/>
              <a:t> messages, total  min, total calls, total charge for day, eve, night and international, customer service calls, churn.</a:t>
            </a:r>
          </a:p>
          <a:p>
            <a:r>
              <a:rPr lang="en-US" dirty="0"/>
              <a:t>Target variable: Churn (True/False)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139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D16349"/>
                </a:solidFill>
              </a:rPr>
              <a:t>Data Cleaning</a:t>
            </a:r>
            <a:endParaRPr lang="en-US" dirty="0">
              <a:solidFill>
                <a:srgbClr val="D1634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Drop </a:t>
            </a:r>
            <a:r>
              <a:rPr lang="en-US" dirty="0" smtClean="0"/>
              <a:t>missing/null values. </a:t>
            </a:r>
            <a:endParaRPr lang="en-US" dirty="0" smtClean="0"/>
          </a:p>
          <a:p>
            <a:r>
              <a:rPr lang="en-US" dirty="0" smtClean="0"/>
              <a:t>State values to keys.</a:t>
            </a:r>
          </a:p>
          <a:p>
            <a:r>
              <a:rPr lang="en-US" dirty="0"/>
              <a:t>I</a:t>
            </a:r>
            <a:r>
              <a:rPr lang="en-US" dirty="0" smtClean="0"/>
              <a:t>nternational plan/VM plan/Churn to 0 and 1.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248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D16349"/>
                </a:solidFill>
              </a:rPr>
              <a:t>Feature Engineering </a:t>
            </a:r>
            <a:endParaRPr lang="en-US" dirty="0">
              <a:solidFill>
                <a:srgbClr val="D1634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International plan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Voicemail plan       </a:t>
            </a:r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4" name="Picture 3" descr="Screen Shot 2018-07-25 at 9.07.2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658" y="1622901"/>
            <a:ext cx="4381500" cy="1276660"/>
          </a:xfrm>
          <a:prstGeom prst="rect">
            <a:avLst/>
          </a:prstGeom>
        </p:spPr>
      </p:pic>
      <p:pic>
        <p:nvPicPr>
          <p:cNvPr id="9" name="Picture 8" descr="Screen Shot 2018-07-25 at 9.14.5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3115" y="3422650"/>
            <a:ext cx="5245100" cy="237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313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D16349"/>
                </a:solidFill>
              </a:rPr>
              <a:t>Feature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Account length </a:t>
            </a:r>
            <a:endParaRPr lang="en-US" dirty="0"/>
          </a:p>
        </p:txBody>
      </p:sp>
      <p:pic>
        <p:nvPicPr>
          <p:cNvPr id="4" name="Picture 3" descr="Screen Shot 2018-07-25 at 9.17.3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299" y="2038955"/>
            <a:ext cx="4409745" cy="4184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1045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Civic.thmx</Template>
  <TotalTime>4641</TotalTime>
  <Words>388</Words>
  <Application>Microsoft Macintosh PowerPoint</Application>
  <PresentationFormat>On-screen Show (4:3)</PresentationFormat>
  <Paragraphs>76</Paragraphs>
  <Slides>21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Civic</vt:lpstr>
      <vt:lpstr>Predicting Customer Churn In Telecom Industry</vt:lpstr>
      <vt:lpstr>Problem</vt:lpstr>
      <vt:lpstr>How do I solve for this?</vt:lpstr>
      <vt:lpstr>Approach </vt:lpstr>
      <vt:lpstr>Process</vt:lpstr>
      <vt:lpstr>Detective hats on! AKA Data Exploration</vt:lpstr>
      <vt:lpstr>Data Cleaning</vt:lpstr>
      <vt:lpstr>Feature Engineering </vt:lpstr>
      <vt:lpstr>Feature Engineering</vt:lpstr>
      <vt:lpstr>Feature Engineering</vt:lpstr>
      <vt:lpstr>Feature Engineering</vt:lpstr>
      <vt:lpstr>Feature Engineering</vt:lpstr>
      <vt:lpstr>ML techniques – Logistic Regression</vt:lpstr>
      <vt:lpstr>LR : Accuracy </vt:lpstr>
      <vt:lpstr>Random Forest </vt:lpstr>
      <vt:lpstr>Decision Trees</vt:lpstr>
      <vt:lpstr>KNN</vt:lpstr>
      <vt:lpstr>Model Performance Metrics</vt:lpstr>
      <vt:lpstr>Recommendation</vt:lpstr>
      <vt:lpstr>Scope for Improvement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CHURN PREDICTION</dc:title>
  <dc:creator>Varsha Puraswani</dc:creator>
  <cp:lastModifiedBy>Varsha Puraswani</cp:lastModifiedBy>
  <cp:revision>24</cp:revision>
  <dcterms:created xsi:type="dcterms:W3CDTF">2018-07-23T00:08:09Z</dcterms:created>
  <dcterms:modified xsi:type="dcterms:W3CDTF">2018-07-26T05:31:55Z</dcterms:modified>
</cp:coreProperties>
</file>