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3"/>
  </p:notesMasterIdLst>
  <p:sldIdLst>
    <p:sldId id="256" r:id="rId2"/>
    <p:sldId id="279" r:id="rId3"/>
    <p:sldId id="257" r:id="rId4"/>
    <p:sldId id="258" r:id="rId5"/>
    <p:sldId id="259" r:id="rId6"/>
    <p:sldId id="263" r:id="rId7"/>
    <p:sldId id="260" r:id="rId8"/>
    <p:sldId id="285" r:id="rId9"/>
    <p:sldId id="286" r:id="rId10"/>
    <p:sldId id="262" r:id="rId11"/>
    <p:sldId id="261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81" r:id="rId28"/>
    <p:sldId id="287" r:id="rId29"/>
    <p:sldId id="282" r:id="rId30"/>
    <p:sldId id="283" r:id="rId31"/>
    <p:sldId id="28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409CF-D6E1-444E-A200-150363641633}" type="datetimeFigureOut">
              <a:rPr lang="en-US" smtClean="0"/>
              <a:t>6/6/2017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C65E9-1F18-4A56-B758-E6E9A3A484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8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5E9-1F18-4A56-B758-E6E9A3A484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36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376E-17B9-4C43-BFFC-B5F41D7C7F61}" type="datetimeFigureOut">
              <a:rPr lang="en-US" smtClean="0"/>
              <a:t>6/6/2017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C955-5077-4255-9871-6534207E30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376E-17B9-4C43-BFFC-B5F41D7C7F61}" type="datetimeFigureOut">
              <a:rPr lang="en-US" smtClean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C955-5077-4255-9871-6534207E309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376E-17B9-4C43-BFFC-B5F41D7C7F61}" type="datetimeFigureOut">
              <a:rPr lang="en-US" smtClean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C955-5077-4255-9871-6534207E309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376E-17B9-4C43-BFFC-B5F41D7C7F61}" type="datetimeFigureOut">
              <a:rPr lang="en-US" smtClean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C955-5077-4255-9871-6534207E309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376E-17B9-4C43-BFFC-B5F41D7C7F61}" type="datetimeFigureOut">
              <a:rPr lang="en-US" smtClean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49DC955-5077-4255-9871-6534207E3097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376E-17B9-4C43-BFFC-B5F41D7C7F61}" type="datetimeFigureOut">
              <a:rPr lang="en-US" smtClean="0"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C955-5077-4255-9871-6534207E309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376E-17B9-4C43-BFFC-B5F41D7C7F61}" type="datetimeFigureOut">
              <a:rPr lang="en-US" smtClean="0"/>
              <a:t>6/6/2017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C955-5077-4255-9871-6534207E309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376E-17B9-4C43-BFFC-B5F41D7C7F61}" type="datetimeFigureOut">
              <a:rPr lang="en-US" smtClean="0"/>
              <a:t>6/6/2017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C955-5077-4255-9871-6534207E309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376E-17B9-4C43-BFFC-B5F41D7C7F61}" type="datetimeFigureOut">
              <a:rPr lang="en-US" smtClean="0"/>
              <a:t>6/6/2017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C955-5077-4255-9871-6534207E309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376E-17B9-4C43-BFFC-B5F41D7C7F61}" type="datetimeFigureOut">
              <a:rPr lang="en-US" smtClean="0"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C955-5077-4255-9871-6534207E309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376E-17B9-4C43-BFFC-B5F41D7C7F61}" type="datetimeFigureOut">
              <a:rPr lang="en-US" smtClean="0"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C955-5077-4255-9871-6534207E309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E45376E-17B9-4C43-BFFC-B5F41D7C7F61}" type="datetimeFigureOut">
              <a:rPr lang="en-US" smtClean="0"/>
              <a:t>6/6/2017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49DC955-5077-4255-9871-6534207E3097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PREDICTIVE ANALYTICS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Submitted by </a:t>
            </a:r>
          </a:p>
          <a:p>
            <a:r>
              <a:rPr lang="en-US" dirty="0" smtClean="0"/>
              <a:t>Varsha Puraswani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92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MAXIMUM LIKELIHOOD ESTIMATES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119856"/>
              </p:ext>
            </p:extLst>
          </p:nvPr>
        </p:nvGraphicFramePr>
        <p:xfrm>
          <a:off x="990602" y="1600198"/>
          <a:ext cx="7619996" cy="42671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2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1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1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1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5303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Analysis of Maximum Likelihood Estimates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780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Parameter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DF</a:t>
                      </a:r>
                      <a:endParaRPr lang="en-US" sz="1000" b="1" i="0" u="none" strike="noStrike">
                        <a:solidFill>
                          <a:srgbClr val="112277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Estimate</a:t>
                      </a:r>
                      <a:endParaRPr lang="en-US" sz="1000" b="1" i="0" u="none" strike="noStrike">
                        <a:solidFill>
                          <a:srgbClr val="112277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Standard</a:t>
                      </a:r>
                      <a:endParaRPr lang="en-US" sz="1000" b="1" i="0" u="none" strike="noStrike">
                        <a:solidFill>
                          <a:srgbClr val="112277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Wald</a:t>
                      </a:r>
                      <a:endParaRPr lang="en-US" sz="1000" b="1" i="0" u="none" strike="noStrike">
                        <a:solidFill>
                          <a:srgbClr val="112277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err="1">
                          <a:effectLst/>
                        </a:rPr>
                        <a:t>Pr</a:t>
                      </a:r>
                      <a:r>
                        <a:rPr lang="en-US" sz="1000" u="none" strike="noStrike" dirty="0">
                          <a:effectLst/>
                        </a:rPr>
                        <a:t> &gt; </a:t>
                      </a:r>
                      <a:r>
                        <a:rPr lang="en-US" sz="1000" u="none" strike="noStrike" dirty="0" err="1">
                          <a:effectLst/>
                        </a:rPr>
                        <a:t>ChiSq</a:t>
                      </a:r>
                      <a:endParaRPr lang="en-US" sz="1000" b="1" i="0" u="none" strike="noStrike" dirty="0">
                        <a:solidFill>
                          <a:srgbClr val="112277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Error</a:t>
                      </a:r>
                      <a:endParaRPr lang="en-US" sz="1000" b="1" i="0" u="none" strike="noStrike">
                        <a:solidFill>
                          <a:srgbClr val="112277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Chi-Square</a:t>
                      </a:r>
                      <a:endParaRPr lang="en-US" sz="1000" b="1" i="0" u="none" strike="noStrike">
                        <a:solidFill>
                          <a:srgbClr val="112277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30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Intercept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0.7131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0.5857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1.4821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0.2234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30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1.635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0.1989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67.5426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30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1.268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0.2012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39.7046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30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duration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0.0383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0.00647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34.9479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30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history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-0.356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0.0767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21.5379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30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savings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-0.2501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0.0573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19.0591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&lt;.0001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30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employed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-0.1546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0.0666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5.3918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0.0202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530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installp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0.2161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0.0731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8.748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0.0031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530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marital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-0.2913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0.1113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6.8503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0.0089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530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coapp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-0.4324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0.1688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6.5616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0.0104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530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other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-0.3128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0.1066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>
                          <a:effectLst/>
                        </a:rPr>
                        <a:t>8.6068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u="none" strike="noStrike" dirty="0">
                          <a:effectLst/>
                        </a:rPr>
                        <a:t>0.0033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126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Maximum Likelihood Estimation (MLE)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estimates from model selection techniques, the variables that are highly significant/predictors of bad rate are:</a:t>
            </a:r>
          </a:p>
          <a:p>
            <a:r>
              <a:rPr lang="en-US" dirty="0" smtClean="0"/>
              <a:t>Checking (with values s1 and s2)</a:t>
            </a:r>
          </a:p>
          <a:p>
            <a:r>
              <a:rPr lang="en-US" dirty="0" smtClean="0"/>
              <a:t>Duration, History, Savings</a:t>
            </a:r>
          </a:p>
          <a:p>
            <a:r>
              <a:rPr lang="en-US" dirty="0" smtClean="0"/>
              <a:t>Employed, </a:t>
            </a:r>
            <a:r>
              <a:rPr lang="en-US" dirty="0" err="1" smtClean="0"/>
              <a:t>installp</a:t>
            </a:r>
            <a:r>
              <a:rPr lang="en-US" dirty="0" smtClean="0"/>
              <a:t>, marital</a:t>
            </a:r>
          </a:p>
          <a:p>
            <a:r>
              <a:rPr lang="en-US" dirty="0" err="1" smtClean="0"/>
              <a:t>Coapp</a:t>
            </a:r>
            <a:r>
              <a:rPr lang="en-US" dirty="0" smtClean="0"/>
              <a:t> and other.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15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VALIDATION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Goodness of Fit</a:t>
            </a:r>
          </a:p>
          <a:p>
            <a:r>
              <a:rPr lang="en-US" dirty="0" smtClean="0"/>
              <a:t>ROC</a:t>
            </a:r>
            <a:r>
              <a:rPr lang="en-US" dirty="0"/>
              <a:t> </a:t>
            </a:r>
          </a:p>
          <a:p>
            <a:r>
              <a:rPr lang="en-US" dirty="0" smtClean="0"/>
              <a:t>Percent of Concordance</a:t>
            </a:r>
          </a:p>
          <a:p>
            <a:r>
              <a:rPr lang="en-US" dirty="0" smtClean="0"/>
              <a:t>Hosmer </a:t>
            </a:r>
            <a:r>
              <a:rPr lang="en-US" dirty="0" err="1" smtClean="0"/>
              <a:t>Lemeshow</a:t>
            </a:r>
            <a:r>
              <a:rPr lang="en-US" dirty="0" smtClean="0"/>
              <a:t> Test</a:t>
            </a:r>
          </a:p>
          <a:p>
            <a:r>
              <a:rPr lang="en-US" dirty="0" smtClean="0"/>
              <a:t>Gini (</a:t>
            </a:r>
            <a:r>
              <a:rPr lang="en-US" dirty="0" err="1" smtClean="0"/>
              <a:t>Somer’s</a:t>
            </a:r>
            <a:r>
              <a:rPr lang="en-US" dirty="0" smtClean="0"/>
              <a:t> D)</a:t>
            </a:r>
          </a:p>
          <a:p>
            <a:r>
              <a:rPr lang="en-US" dirty="0" smtClean="0"/>
              <a:t>Ks</a:t>
            </a:r>
          </a:p>
          <a:p>
            <a:r>
              <a:rPr lang="en-US" dirty="0" smtClean="0"/>
              <a:t>AUC </a:t>
            </a:r>
          </a:p>
          <a:p>
            <a:r>
              <a:rPr lang="en-US" dirty="0" smtClean="0"/>
              <a:t>AIC </a:t>
            </a:r>
          </a:p>
        </p:txBody>
      </p:sp>
    </p:spTree>
    <p:extLst>
      <p:ext uri="{BB962C8B-B14F-4D97-AF65-F5344CB8AC3E}">
        <p14:creationId xmlns:p14="http://schemas.microsoft.com/office/powerpoint/2010/main" val="604425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Goodness of Fit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 hypothesis: There is no significant difference between observed value and expected value.</a:t>
            </a:r>
          </a:p>
          <a:p>
            <a:r>
              <a:rPr lang="en-US" dirty="0" smtClean="0"/>
              <a:t>Alternative hypothesis: There is significant difference between observed value and expected value.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805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 square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 square statistics</a:t>
            </a:r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580214"/>
              </p:ext>
            </p:extLst>
          </p:nvPr>
        </p:nvGraphicFramePr>
        <p:xfrm>
          <a:off x="914400" y="2438401"/>
          <a:ext cx="4267200" cy="8382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0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6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07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Residual Chi-Square Test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Chi-Square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Pr</a:t>
                      </a:r>
                      <a:r>
                        <a:rPr lang="en-US" sz="1100" b="1" u="none" strike="noStrike" dirty="0">
                          <a:effectLst/>
                        </a:rPr>
                        <a:t> &gt; </a:t>
                      </a:r>
                      <a:r>
                        <a:rPr lang="en-US" sz="1100" b="1" u="none" strike="noStrike" dirty="0" err="1">
                          <a:effectLst/>
                        </a:rPr>
                        <a:t>ChiSq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72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243.7533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&lt;.0001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815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Interpretation for GOF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 value (0.0001) is less than significance level (0.05), we fail to accept the null hypothesis and conclude that there is a significant difference between observed value and expected value.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45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ROC/c-statistic &amp; Percent Concordant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 statistics: </a:t>
            </a:r>
            <a:r>
              <a:rPr lang="en-US" dirty="0"/>
              <a:t>M</a:t>
            </a:r>
            <a:r>
              <a:rPr lang="en-US" dirty="0" smtClean="0"/>
              <a:t>easures the percent of events that were correctly labelled.</a:t>
            </a:r>
          </a:p>
          <a:p>
            <a:r>
              <a:rPr lang="en-US" dirty="0" smtClean="0"/>
              <a:t>Percent concordance : Percentage of pairs where the observation with desired outcome (event) has a higher probability than the observation without the outcome (non-event). </a:t>
            </a:r>
          </a:p>
          <a:p>
            <a:r>
              <a:rPr lang="en-US" dirty="0" smtClean="0"/>
              <a:t>In general, higher c-statistic </a:t>
            </a:r>
            <a:r>
              <a:rPr lang="en-US" dirty="0"/>
              <a:t>and </a:t>
            </a:r>
            <a:r>
              <a:rPr lang="en-US" dirty="0" smtClean="0"/>
              <a:t>percentage of concordant pairs, indicate a more desirable model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169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 stat and % of </a:t>
            </a:r>
            <a:r>
              <a:rPr lang="en-US" dirty="0"/>
              <a:t>C</a:t>
            </a:r>
            <a:r>
              <a:rPr lang="en-US" dirty="0" smtClean="0"/>
              <a:t>oncordance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174057"/>
              </p:ext>
            </p:extLst>
          </p:nvPr>
        </p:nvGraphicFramePr>
        <p:xfrm>
          <a:off x="1752600" y="1752600"/>
          <a:ext cx="5283201" cy="25296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3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9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614">
                <a:tc gridSpan="3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</a:rPr>
                        <a:t>Association of Predicted Probabilities and Observed Responses</a:t>
                      </a:r>
                      <a:endParaRPr 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614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6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Percent Concordant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Somers' 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6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Percent Discordant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Gamma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6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Percent Tied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Tau-a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6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Pairs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085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Interpretation of c </a:t>
            </a:r>
            <a:r>
              <a:rPr lang="en-US" dirty="0" err="1" smtClean="0"/>
              <a:t>statResults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c-stat (0.8) and percent of concordance (80.1%) is close to 1, we can conclude that this model is a desirable model for the given sample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62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Hosmer-</a:t>
            </a:r>
            <a:r>
              <a:rPr lang="en-US" dirty="0" err="1" smtClean="0"/>
              <a:t>Lemeshow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measures calibration and demonstrates how close the predicted probabilities are to the actual rate of events.</a:t>
            </a:r>
          </a:p>
          <a:p>
            <a:r>
              <a:rPr lang="en-US" dirty="0" smtClean="0"/>
              <a:t>These results are produced by </a:t>
            </a:r>
            <a:r>
              <a:rPr lang="en-US" dirty="0" err="1" smtClean="0"/>
              <a:t>lackfit</a:t>
            </a:r>
            <a:r>
              <a:rPr lang="en-US" dirty="0" smtClean="0"/>
              <a:t> option in model statement of proc logistic.</a:t>
            </a:r>
          </a:p>
          <a:p>
            <a:r>
              <a:rPr lang="en-US" dirty="0" smtClean="0"/>
              <a:t>Null hypothesis: Model fits data well.</a:t>
            </a:r>
          </a:p>
          <a:p>
            <a:r>
              <a:rPr lang="en-US" dirty="0" smtClean="0"/>
              <a:t>Alternate hypothesis: Model doesn’t fit the data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98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BUSINESS OBJECTIVE</a:t>
            </a:r>
          </a:p>
          <a:p>
            <a:r>
              <a:rPr lang="en-US" dirty="0" smtClean="0"/>
              <a:t>TECHNICAL OBJECTIVE</a:t>
            </a:r>
          </a:p>
          <a:p>
            <a:r>
              <a:rPr lang="en-US" dirty="0" smtClean="0"/>
              <a:t>DATA EXPLORATION</a:t>
            </a:r>
          </a:p>
          <a:p>
            <a:r>
              <a:rPr lang="en-US" dirty="0" smtClean="0"/>
              <a:t>MODEL SPECIFICATION</a:t>
            </a:r>
          </a:p>
          <a:p>
            <a:r>
              <a:rPr lang="en-US" dirty="0" smtClean="0"/>
              <a:t>MAXIMUM LIKELIHOOD ESTIMATION</a:t>
            </a:r>
          </a:p>
          <a:p>
            <a:r>
              <a:rPr lang="en-US" dirty="0" smtClean="0"/>
              <a:t>MODEL VALIDATION METRICS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85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Hosmer-</a:t>
            </a:r>
            <a:r>
              <a:rPr lang="en-US" dirty="0" err="1" smtClean="0"/>
              <a:t>Lemeshow</a:t>
            </a:r>
            <a:r>
              <a:rPr lang="en-US" dirty="0" smtClean="0"/>
              <a:t> Results &amp;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 p value (0.6276) is greater than alpha (0.05), we will accept null hypothesis and conclude that model fits the data very well.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845144"/>
              </p:ext>
            </p:extLst>
          </p:nvPr>
        </p:nvGraphicFramePr>
        <p:xfrm>
          <a:off x="838200" y="3810000"/>
          <a:ext cx="39624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Hosmer and </a:t>
                      </a:r>
                      <a:r>
                        <a:rPr lang="en-US" sz="1100" u="none" strike="noStrike" dirty="0" err="1">
                          <a:effectLst/>
                        </a:rPr>
                        <a:t>Lemeshow</a:t>
                      </a:r>
                      <a:r>
                        <a:rPr lang="en-US" sz="1100" u="none" strike="noStrike" dirty="0">
                          <a:effectLst/>
                        </a:rPr>
                        <a:t> Goodness-of-Fit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Chi-Square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Pr</a:t>
                      </a:r>
                      <a:r>
                        <a:rPr lang="en-US" sz="1100" b="1" u="none" strike="noStrike" dirty="0">
                          <a:effectLst/>
                        </a:rPr>
                        <a:t> &gt; </a:t>
                      </a:r>
                      <a:r>
                        <a:rPr lang="en-US" sz="1100" b="1" u="none" strike="noStrike" dirty="0" err="1">
                          <a:effectLst/>
                        </a:rPr>
                        <a:t>ChiSq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6.1753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0.6276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480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(</a:t>
            </a:r>
            <a:r>
              <a:rPr lang="en-US" dirty="0" err="1" smtClean="0"/>
              <a:t>Somer’s</a:t>
            </a:r>
            <a:r>
              <a:rPr lang="en-US" dirty="0" smtClean="0"/>
              <a:t> 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Measures the degree to which the model has better discrimination power than the model with random scores. </a:t>
            </a:r>
          </a:p>
          <a:p>
            <a:r>
              <a:rPr lang="en-US" dirty="0" err="1" smtClean="0"/>
              <a:t>Somer’s</a:t>
            </a:r>
            <a:r>
              <a:rPr lang="en-US" dirty="0" smtClean="0"/>
              <a:t> D = (Concordant percent-Discordant percent)/100</a:t>
            </a:r>
          </a:p>
          <a:p>
            <a:r>
              <a:rPr lang="en-US" dirty="0" err="1" smtClean="0"/>
              <a:t>Somer’s</a:t>
            </a:r>
            <a:r>
              <a:rPr lang="en-US" dirty="0" smtClean="0"/>
              <a:t> D stat should be greater than 0.4.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218900"/>
              </p:ext>
            </p:extLst>
          </p:nvPr>
        </p:nvGraphicFramePr>
        <p:xfrm>
          <a:off x="1219200" y="4800600"/>
          <a:ext cx="4629150" cy="1295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2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4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957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Association of Predicted Probabilities and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Observed Responses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Percent Concordant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Somers' 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Percent Discordant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Gamma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Percent Tied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Tau-a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Pairs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856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Results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model using forward selection:</a:t>
            </a:r>
          </a:p>
          <a:p>
            <a:r>
              <a:rPr lang="en-US" dirty="0"/>
              <a:t>Concordant %  = 80.1</a:t>
            </a:r>
          </a:p>
          <a:p>
            <a:r>
              <a:rPr lang="en-US" dirty="0"/>
              <a:t>Discordant % =   19.9</a:t>
            </a:r>
          </a:p>
          <a:p>
            <a:r>
              <a:rPr lang="en-US" dirty="0" smtClean="0"/>
              <a:t>Gini = 0.602. </a:t>
            </a:r>
          </a:p>
          <a:p>
            <a:r>
              <a:rPr lang="en-US" dirty="0" smtClean="0"/>
              <a:t>Since, Gini is greater than 0.4, we can conclude that the model has better discrimination power than the model with random scores.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86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Kolmogorov-Smirnoff Statistic (Ks)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helps to check whether the model is able to distinguish between events (bad customer) and non-events (good customer).</a:t>
            </a:r>
          </a:p>
          <a:p>
            <a:r>
              <a:rPr lang="en-US" dirty="0" smtClean="0"/>
              <a:t>Ks statistic </a:t>
            </a:r>
            <a:r>
              <a:rPr lang="en-US" dirty="0"/>
              <a:t>is computed by </a:t>
            </a:r>
            <a:r>
              <a:rPr lang="en-US" dirty="0" smtClean="0"/>
              <a:t>using PROC </a:t>
            </a:r>
            <a:r>
              <a:rPr lang="en-US" dirty="0"/>
              <a:t>NPAR1WAY in SAS. </a:t>
            </a:r>
            <a:endParaRPr lang="en-US" dirty="0" smtClean="0"/>
          </a:p>
          <a:p>
            <a:r>
              <a:rPr lang="en-US" dirty="0" smtClean="0"/>
              <a:t>Ks statistic should be between 40 and 70. </a:t>
            </a:r>
          </a:p>
          <a:p>
            <a:r>
              <a:rPr lang="en-US" dirty="0" smtClean="0"/>
              <a:t>Better the Ks, better the model. </a:t>
            </a:r>
          </a:p>
        </p:txBody>
      </p:sp>
    </p:spTree>
    <p:extLst>
      <p:ext uri="{BB962C8B-B14F-4D97-AF65-F5344CB8AC3E}">
        <p14:creationId xmlns:p14="http://schemas.microsoft.com/office/powerpoint/2010/main" val="2947722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Ks Test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Since, the Ks (44.34%) between 40 and 70, we can conclude that our model has good discriminatory power in distinguishing between events and non-events.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679936"/>
              </p:ext>
            </p:extLst>
          </p:nvPr>
        </p:nvGraphicFramePr>
        <p:xfrm>
          <a:off x="1066800" y="3962400"/>
          <a:ext cx="5334000" cy="990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0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Kolmogorov-Smirnov Statistics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(Asymptotic)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KS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0.44344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       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KSa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14.0228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81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AUC (Area Under the Curve)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explains the trade off between true positive rate (Sensitivity) and false positive rate (1-Specificity).</a:t>
            </a:r>
          </a:p>
          <a:p>
            <a:r>
              <a:rPr lang="en-US" dirty="0" smtClean="0"/>
              <a:t>It is calculated by summing concordance value and 0.5*Tied Percent.</a:t>
            </a:r>
          </a:p>
          <a:p>
            <a:r>
              <a:rPr lang="en-US" dirty="0" smtClean="0"/>
              <a:t>AUC should be more than 0.7</a:t>
            </a:r>
          </a:p>
          <a:p>
            <a:r>
              <a:rPr lang="en-US" dirty="0" smtClean="0"/>
              <a:t>AUC more than 0.8 is considered as an excellent score.</a:t>
            </a:r>
          </a:p>
        </p:txBody>
      </p:sp>
    </p:spTree>
    <p:extLst>
      <p:ext uri="{BB962C8B-B14F-4D97-AF65-F5344CB8AC3E}">
        <p14:creationId xmlns:p14="http://schemas.microsoft.com/office/powerpoint/2010/main" val="640654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AUC results and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model:</a:t>
            </a:r>
          </a:p>
          <a:p>
            <a:r>
              <a:rPr lang="en-US" dirty="0" smtClean="0"/>
              <a:t>Concordant percent : 80.1 (A)</a:t>
            </a:r>
          </a:p>
          <a:p>
            <a:r>
              <a:rPr lang="en-US" dirty="0" smtClean="0"/>
              <a:t>Percent Tied : 0 (B)</a:t>
            </a:r>
          </a:p>
          <a:p>
            <a:r>
              <a:rPr lang="en-US" dirty="0" smtClean="0"/>
              <a:t>AUC = A + 0.5*B = 80.1+0.5*0 = 80.1 = 0.8</a:t>
            </a:r>
          </a:p>
          <a:p>
            <a:r>
              <a:rPr lang="en-US" dirty="0" smtClean="0"/>
              <a:t>Since, AUC is more than 0.7, we can say that model can correctly identify events from non-events.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38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Akaike</a:t>
            </a:r>
            <a:r>
              <a:rPr lang="en-US" dirty="0" smtClean="0"/>
              <a:t> Information Criteria (AIC)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Measures relative quality of statistical models for a given set of data.</a:t>
            </a:r>
          </a:p>
          <a:p>
            <a:r>
              <a:rPr lang="en-US" dirty="0" smtClean="0"/>
              <a:t>Provides a means for model selection. </a:t>
            </a:r>
          </a:p>
          <a:p>
            <a:r>
              <a:rPr lang="en-US" dirty="0" smtClean="0"/>
              <a:t>By using different model selection techniques (forward, backward and stepwise selection), we get the same AIC value of 1223.729. </a:t>
            </a:r>
          </a:p>
          <a:p>
            <a:r>
              <a:rPr lang="en-US" dirty="0" smtClean="0"/>
              <a:t>We can conclude that any of the selection method used for this set of data will not cause any loss of information as compared to perfect model.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230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Performance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903122"/>
              </p:ext>
            </p:extLst>
          </p:nvPr>
        </p:nvGraphicFramePr>
        <p:xfrm>
          <a:off x="1066800" y="1905000"/>
          <a:ext cx="6705599" cy="335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9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Measure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Results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Interpretation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Goodness of Fit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 &lt; alpha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Significant diff btw observed &amp; expected 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 statistics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Higher the c stat, better the 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Percent Concordance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Higher the %concordance, better the 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Hosmer Lemeshow Test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 &gt; alpha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Model fits data well.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Gini (Somer's D statistic)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Greater than 0.4, better the model.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Ks statistic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Ks between 40 and 70, better the model.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Model can correctly identify events from non-events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044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on obtained model validation metrics, we can conclude that our model fits data very well and has good discriminatory power to distinguish events (bad customers) from non-events (good customers).</a:t>
            </a:r>
          </a:p>
          <a:p>
            <a:r>
              <a:rPr lang="en-US" dirty="0" smtClean="0"/>
              <a:t>By using any of the automatic model selection methods, we get the same AIC value concluding that any of the automatic model selection method can be used to generate results.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92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SAS dataset “dmagecr.sas7bdat” to build a predictive model for credit risk management. </a:t>
            </a:r>
          </a:p>
          <a:p>
            <a:r>
              <a:rPr lang="en-US" dirty="0" smtClean="0"/>
              <a:t>This dataset has </a:t>
            </a:r>
            <a:r>
              <a:rPr lang="en-US" dirty="0"/>
              <a:t>G</a:t>
            </a:r>
            <a:r>
              <a:rPr lang="en-US" dirty="0" smtClean="0"/>
              <a:t>erman credit data.</a:t>
            </a:r>
          </a:p>
          <a:p>
            <a:r>
              <a:rPr lang="en-US" dirty="0" smtClean="0"/>
              <a:t>This dataset has 1000 observations and 21 variables.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438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 ?!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15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improve underwriting decision accuracy.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2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Dmagecr.sas7bdat has “</a:t>
            </a:r>
            <a:r>
              <a:rPr lang="en-US" dirty="0" err="1" smtClean="0"/>
              <a:t>good_bad</a:t>
            </a:r>
            <a:r>
              <a:rPr lang="en-US" dirty="0" smtClean="0"/>
              <a:t>” as dependent variable with values 0 and 1 where “0” is no event and “1” is event.</a:t>
            </a:r>
          </a:p>
          <a:p>
            <a:r>
              <a:rPr lang="en-US" dirty="0" smtClean="0"/>
              <a:t>The event in this model is number of applicants who will default. </a:t>
            </a:r>
          </a:p>
          <a:p>
            <a:r>
              <a:rPr lang="en-US" dirty="0" smtClean="0"/>
              <a:t>We want to improve the estimated probability of p(bad) = 1 using logistic regression.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/>
              <a:t> Use SAS procedures like proc contents, proc print, proc </a:t>
            </a:r>
            <a:r>
              <a:rPr lang="en-US" dirty="0" err="1" smtClean="0"/>
              <a:t>freq</a:t>
            </a:r>
            <a:r>
              <a:rPr lang="en-US" dirty="0" smtClean="0"/>
              <a:t>, proc univariate and proc means to get an idea of variables and their values as part of our data exploration step.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/>
              <a:t>Check for nulls/missing values.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/>
              <a:t>Check for outliers and verify reason behind 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24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first build a full model by including all variables in the model and then use automatic model selection techniques like:</a:t>
            </a:r>
          </a:p>
          <a:p>
            <a:r>
              <a:rPr lang="en-US" dirty="0" smtClean="0"/>
              <a:t>          Forward selection</a:t>
            </a:r>
          </a:p>
          <a:p>
            <a:r>
              <a:rPr lang="en-US" dirty="0"/>
              <a:t> </a:t>
            </a:r>
            <a:r>
              <a:rPr lang="en-US" dirty="0" smtClean="0"/>
              <a:t>         Backward selection</a:t>
            </a:r>
          </a:p>
          <a:p>
            <a:r>
              <a:rPr lang="en-US" dirty="0"/>
              <a:t> </a:t>
            </a:r>
            <a:r>
              <a:rPr lang="en-US" dirty="0" smtClean="0"/>
              <a:t>         Stepwise selection</a:t>
            </a:r>
          </a:p>
        </p:txBody>
      </p:sp>
    </p:spTree>
    <p:extLst>
      <p:ext uri="{BB962C8B-B14F-4D97-AF65-F5344CB8AC3E}">
        <p14:creationId xmlns:p14="http://schemas.microsoft.com/office/powerpoint/2010/main" val="1859983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dummy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include few variables in class statement of Proc logistic and determine if the p value for the variable values is significant as compared to alpha.</a:t>
            </a:r>
          </a:p>
          <a:p>
            <a:r>
              <a:rPr lang="en-US" dirty="0" smtClean="0"/>
              <a:t>The variable values having p value greater than alpha will be clubbed together with a benchmark . This combination will then be used to compare against the rest of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203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CLASS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will use “checking” variable in CLASS statement in proc logistic. </a:t>
            </a:r>
          </a:p>
          <a:p>
            <a:r>
              <a:rPr lang="en-US" dirty="0" smtClean="0"/>
              <a:t>The values for checking variable are 1,2,3 and 4 where 4 is the benchmark.</a:t>
            </a:r>
          </a:p>
          <a:p>
            <a:r>
              <a:rPr lang="en-US" dirty="0" smtClean="0"/>
              <a:t>The value = 3 for checking variable has p value greater than alpha which is not significant so we will combine it with value=4 and use this as our benchmark. </a:t>
            </a:r>
          </a:p>
          <a:p>
            <a:r>
              <a:rPr lang="en-US" dirty="0" smtClean="0"/>
              <a:t>Later we will use if-else statement to introduce dummy </a:t>
            </a:r>
            <a:r>
              <a:rPr lang="en-US" dirty="0" err="1" smtClean="0"/>
              <a:t>vars</a:t>
            </a:r>
            <a:r>
              <a:rPr lang="en-US" dirty="0" smtClean="0"/>
              <a:t> s1 and s2 for the checking values 1 and 2.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08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369</TotalTime>
  <Words>1400</Words>
  <Application>Microsoft Office PowerPoint</Application>
  <PresentationFormat>On-screen Show (4:3)</PresentationFormat>
  <Paragraphs>282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Book Antiqua</vt:lpstr>
      <vt:lpstr>Calibri</vt:lpstr>
      <vt:lpstr>Lucida Sans</vt:lpstr>
      <vt:lpstr>Wingdings</vt:lpstr>
      <vt:lpstr>Wingdings 2</vt:lpstr>
      <vt:lpstr>Wingdings 3</vt:lpstr>
      <vt:lpstr>Apex</vt:lpstr>
      <vt:lpstr>PREDICTIVE ANALYTICS PROJECT</vt:lpstr>
      <vt:lpstr>AGENDA</vt:lpstr>
      <vt:lpstr>BACKGROUND</vt:lpstr>
      <vt:lpstr>BUSINESS OBJECTIVE</vt:lpstr>
      <vt:lpstr>TECHNICAL OBJECTIVE</vt:lpstr>
      <vt:lpstr>DATA EXPLORATION</vt:lpstr>
      <vt:lpstr>MODEL SPECIFICATION</vt:lpstr>
      <vt:lpstr>Introduce dummy variables</vt:lpstr>
      <vt:lpstr>Use of CLASS statement</vt:lpstr>
      <vt:lpstr>MAXIMUM LIKELIHOOD ESTIMATES</vt:lpstr>
      <vt:lpstr>Maximum Likelihood Estimation (MLE) Interpretation</vt:lpstr>
      <vt:lpstr>MODEL VALIDATION METRICS</vt:lpstr>
      <vt:lpstr>Goodness of Fit </vt:lpstr>
      <vt:lpstr>Chi square Results</vt:lpstr>
      <vt:lpstr>Interpretation for GOF results</vt:lpstr>
      <vt:lpstr>ROC/c-statistic &amp; Percent Concordant</vt:lpstr>
      <vt:lpstr>C stat and % of Concordance Results</vt:lpstr>
      <vt:lpstr>Interpretation of c statResults</vt:lpstr>
      <vt:lpstr>Hosmer-Lemeshow Test</vt:lpstr>
      <vt:lpstr>Hosmer-Lemeshow Results &amp; Interpretation</vt:lpstr>
      <vt:lpstr>Gini (Somer’s D)</vt:lpstr>
      <vt:lpstr>Gini Results Interpretation</vt:lpstr>
      <vt:lpstr>Kolmogorov-Smirnoff Statistic (Ks)</vt:lpstr>
      <vt:lpstr>Ks Test Results</vt:lpstr>
      <vt:lpstr>AUC (Area Under the Curve)</vt:lpstr>
      <vt:lpstr>AUC results and Interpretation</vt:lpstr>
      <vt:lpstr>Akaike Information Criteria (AIC)</vt:lpstr>
      <vt:lpstr>Model Performance Summary</vt:lpstr>
      <vt:lpstr>CONCLUSION</vt:lpstr>
      <vt:lpstr>ANY QUESTIONS ?! </vt:lpstr>
      <vt:lpstr>THANK YOU! </vt:lpstr>
    </vt:vector>
  </TitlesOfParts>
  <Company>Pacific Gas and Electric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Puraswani, Varsha</dc:creator>
  <cp:lastModifiedBy>SAS 9</cp:lastModifiedBy>
  <cp:revision>40</cp:revision>
  <dcterms:created xsi:type="dcterms:W3CDTF">2017-06-04T05:50:45Z</dcterms:created>
  <dcterms:modified xsi:type="dcterms:W3CDTF">2017-06-07T01:00:53Z</dcterms:modified>
</cp:coreProperties>
</file>