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62" r:id="rId5"/>
    <p:sldId id="263" r:id="rId6"/>
    <p:sldId id="265" r:id="rId7"/>
    <p:sldId id="266" r:id="rId8"/>
    <p:sldId id="267" r:id="rId9"/>
    <p:sldId id="268" r:id="rId10"/>
  </p:sldIdLst>
  <p:sldSz cx="12192000" cy="7815580"/>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mailto:Varshaherolin2003@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mailto:varshaherolin2003@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 1"/>
          <p:cNvSpPr/>
          <p:nvPr/>
        </p:nvSpPr>
        <p:spPr>
          <a:xfrm>
            <a:off x="520700" y="2952750"/>
            <a:ext cx="9067800" cy="476250"/>
          </a:xfrm>
          <a:prstGeom prst="rect">
            <a:avLst/>
          </a:prstGeom>
        </p:spPr>
        <p:txBody>
          <a:bodyPr wrap="none" lIns="0" tIns="0" rIns="0" bIns="0">
            <a:noAutofit/>
          </a:bodyPr>
          <a:lstStyle/>
          <a:p>
            <a:pPr marL="0" marR="0" lvl="0" indent="0" algn="l" defTabSz="914400" rtl="0" eaLnBrk="1" fontAlgn="auto" latinLnBrk="0" hangingPunct="1">
              <a:lnSpc>
                <a:spcPct val="100000"/>
              </a:lnSpc>
              <a:spcBef>
                <a:spcPts val="0"/>
              </a:spcBef>
              <a:spcAft>
                <a:spcPts val="4620"/>
              </a:spcAft>
              <a:buClrTx/>
              <a:buSzTx/>
              <a:buFontTx/>
              <a:buNone/>
              <a:defRPr/>
            </a:pPr>
            <a:r>
              <a:rPr kumimoji="0" lang="en-US" sz="4700" b="1" i="0" u="none" strike="noStrike" kern="1200" cap="none" spc="-50" normalizeH="0" baseline="0" noProof="0">
                <a:ln>
                  <a:noFill/>
                </a:ln>
                <a:solidFill>
                  <a:srgbClr val="072872"/>
                </a:solidFill>
                <a:effectLst/>
                <a:uLnTx/>
                <a:uFillTx/>
                <a:latin typeface="Trebuchet MS" panose="020B0603020202020204"/>
                <a:ea typeface="+mn-ea"/>
                <a:cs typeface="+mn-cs"/>
              </a:rPr>
              <a:t>PREDICTION OF STOCK MARKET</a:t>
            </a:r>
            <a:endParaRPr kumimoji="0" lang="en-US" sz="4700" b="1" i="0" u="none" strike="noStrike" kern="1200" cap="none" spc="-50" normalizeH="0" baseline="0" noProof="0">
              <a:ln>
                <a:noFill/>
              </a:ln>
              <a:solidFill>
                <a:srgbClr val="072872"/>
              </a:solidFill>
              <a:effectLst/>
              <a:uLnTx/>
              <a:uFillTx/>
              <a:latin typeface="Trebuchet MS" panose="020B0603020202020204"/>
              <a:ea typeface="+mn-ea"/>
              <a:cs typeface="+mn-cs"/>
            </a:endParaRPr>
          </a:p>
        </p:txBody>
      </p:sp>
      <p:sp>
        <p:nvSpPr>
          <p:cNvPr id="1027" name="Rectangle 2"/>
          <p:cNvSpPr/>
          <p:nvPr/>
        </p:nvSpPr>
        <p:spPr>
          <a:xfrm>
            <a:off x="6721475" y="4260850"/>
            <a:ext cx="2035175" cy="661988"/>
          </a:xfrm>
          <a:prstGeom prst="rect">
            <a:avLst/>
          </a:prstGeom>
          <a:noFill/>
          <a:ln w="9525">
            <a:noFill/>
          </a:ln>
        </p:spPr>
        <p:txBody>
          <a:bodyPr lIns="0" tIns="0" rIns="0" bIns="0"/>
          <a:p>
            <a:pPr eaLnBrk="1" hangingPunct="1">
              <a:lnSpc>
                <a:spcPts val="3750"/>
              </a:lnSpc>
              <a:spcBef>
                <a:spcPts val="4625"/>
              </a:spcBef>
              <a:buNone/>
            </a:pPr>
            <a:r>
              <a:rPr sz="1600" b="1" dirty="0">
                <a:solidFill>
                  <a:srgbClr val="13C56A"/>
                </a:solidFill>
                <a:latin typeface="Trebuchet MS" panose="020B0603020202020204" pitchFamily="34" charset="0"/>
              </a:rPr>
              <a:t>VARSHA </a:t>
            </a:r>
            <a:r>
              <a:rPr sz="1600" b="1" dirty="0">
                <a:solidFill>
                  <a:srgbClr val="0D9A73"/>
                </a:solidFill>
                <a:latin typeface="Trebuchet MS" panose="020B0603020202020204" pitchFamily="34" charset="0"/>
              </a:rPr>
              <a:t>HEROLIN </a:t>
            </a:r>
            <a:r>
              <a:rPr sz="1600" b="1" dirty="0">
                <a:solidFill>
                  <a:srgbClr val="02687A"/>
                </a:solidFill>
                <a:latin typeface="Trebuchet MS" panose="020B0603020202020204" pitchFamily="34" charset="0"/>
              </a:rPr>
              <a:t>A P au962821104101</a:t>
            </a:r>
            <a:endParaRPr sz="1600" b="1" dirty="0">
              <a:solidFill>
                <a:srgbClr val="02687A"/>
              </a:solidFill>
              <a:latin typeface="Trebuchet MS" panose="020B0603020202020204" pitchFamily="34" charset="0"/>
            </a:endParaRPr>
          </a:p>
        </p:txBody>
      </p:sp>
      <p:sp>
        <p:nvSpPr>
          <p:cNvPr id="1028" name="Rectangle 3"/>
          <p:cNvSpPr/>
          <p:nvPr/>
        </p:nvSpPr>
        <p:spPr>
          <a:xfrm>
            <a:off x="6656705" y="5200650"/>
            <a:ext cx="2931795" cy="450215"/>
          </a:xfrm>
          <a:prstGeom prst="rect">
            <a:avLst/>
          </a:prstGeom>
          <a:noFill/>
          <a:ln w="9525">
            <a:noFill/>
          </a:ln>
        </p:spPr>
        <p:txBody>
          <a:bodyPr wrap="none" lIns="0" tIns="0" rIns="0" bIns="0"/>
          <a:p>
            <a:pPr eaLnBrk="1" hangingPunct="1">
              <a:buNone/>
            </a:pPr>
            <a:r>
              <a:rPr sz="1600" b="1" dirty="0">
                <a:solidFill>
                  <a:srgbClr val="02687A"/>
                </a:solidFill>
                <a:latin typeface="Trebuchet MS" panose="020B0603020202020204" pitchFamily="34" charset="0"/>
                <a:hlinkClick r:id="rId1"/>
              </a:rPr>
              <a:t>Varshaherolin2003@gmail.com</a:t>
            </a:r>
            <a:endParaRPr sz="1600" b="1" dirty="0">
              <a:solidFill>
                <a:srgbClr val="02687A"/>
              </a:solidFill>
              <a:latin typeface="Trebuchet MS" panose="020B0603020202020204" pitchFamily="34" charset="0"/>
              <a:hlinkClick r:id="rId1"/>
            </a:endParaRPr>
          </a:p>
        </p:txBody>
      </p:sp>
      <p:grpSp>
        <p:nvGrpSpPr>
          <p:cNvPr id="3" name="Group 1"/>
          <p:cNvGrpSpPr/>
          <p:nvPr/>
        </p:nvGrpSpPr>
        <p:grpSpPr>
          <a:xfrm>
            <a:off x="8317865" y="-41910"/>
            <a:ext cx="3873500" cy="7848600"/>
            <a:chOff x="0" y="0"/>
            <a:chExt cx="4752975" cy="6863080"/>
          </a:xfrm>
        </p:grpSpPr>
        <p:sp>
          <p:nvSpPr>
            <p:cNvPr id="4" name="Graphic 2"/>
            <p:cNvSpPr/>
            <p:nvPr/>
          </p:nvSpPr>
          <p:spPr>
            <a:xfrm>
              <a:off x="1933576" y="4825"/>
              <a:ext cx="1218565" cy="6853555"/>
            </a:xfrm>
            <a:custGeom>
              <a:avLst/>
              <a:gdLst/>
              <a:ahLst/>
              <a:cxnLst/>
              <a:rect l="l" t="t" r="r" b="b"/>
              <a:pathLst>
                <a:path w="1218565" h="6853555">
                  <a:moveTo>
                    <a:pt x="0" y="0"/>
                  </a:moveTo>
                  <a:lnTo>
                    <a:pt x="1218352" y="6853171"/>
                  </a:lnTo>
                </a:path>
              </a:pathLst>
            </a:custGeom>
            <a:ln w="9525">
              <a:solidFill>
                <a:srgbClr val="5FCAEE"/>
              </a:solidFill>
              <a:prstDash val="solid"/>
            </a:ln>
          </p:spPr>
        </p:sp>
        <p:sp>
          <p:nvSpPr>
            <p:cNvPr id="5" name="Graphic 3"/>
            <p:cNvSpPr/>
            <p:nvPr/>
          </p:nvSpPr>
          <p:spPr>
            <a:xfrm>
              <a:off x="4762" y="3694896"/>
              <a:ext cx="4743450" cy="3163570"/>
            </a:xfrm>
            <a:custGeom>
              <a:avLst/>
              <a:gdLst/>
              <a:ahLst/>
              <a:cxnLst/>
              <a:rect l="l" t="t" r="r" b="b"/>
              <a:pathLst>
                <a:path w="4743450" h="3163570">
                  <a:moveTo>
                    <a:pt x="4743387" y="0"/>
                  </a:moveTo>
                  <a:lnTo>
                    <a:pt x="0" y="3163101"/>
                  </a:lnTo>
                </a:path>
              </a:pathLst>
            </a:custGeom>
            <a:ln w="9525">
              <a:solidFill>
                <a:srgbClr val="5FCAEE"/>
              </a:solidFill>
              <a:prstDash val="solid"/>
            </a:ln>
          </p:spPr>
        </p:sp>
        <p:sp>
          <p:nvSpPr>
            <p:cNvPr id="6" name="Graphic 4"/>
            <p:cNvSpPr/>
            <p:nvPr/>
          </p:nvSpPr>
          <p:spPr>
            <a:xfrm>
              <a:off x="1738251"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sp>
        <p:sp>
          <p:nvSpPr>
            <p:cNvPr id="7" name="Graphic 5"/>
            <p:cNvSpPr/>
            <p:nvPr/>
          </p:nvSpPr>
          <p:spPr>
            <a:xfrm>
              <a:off x="2159029" y="0"/>
              <a:ext cx="2589530" cy="6858000"/>
            </a:xfrm>
            <a:custGeom>
              <a:avLst/>
              <a:gdLst/>
              <a:ahLst/>
              <a:cxnLst/>
              <a:rect l="l" t="t" r="r" b="b"/>
              <a:pathLst>
                <a:path w="2589530" h="6858000">
                  <a:moveTo>
                    <a:pt x="2589120" y="0"/>
                  </a:moveTo>
                  <a:lnTo>
                    <a:pt x="0" y="0"/>
                  </a:lnTo>
                  <a:lnTo>
                    <a:pt x="1208884" y="6857996"/>
                  </a:lnTo>
                  <a:lnTo>
                    <a:pt x="2589120" y="6857996"/>
                  </a:lnTo>
                  <a:lnTo>
                    <a:pt x="2589120" y="0"/>
                  </a:lnTo>
                  <a:close/>
                </a:path>
              </a:pathLst>
            </a:custGeom>
            <a:solidFill>
              <a:srgbClr val="5FCAEE">
                <a:alpha val="19999"/>
              </a:srgbClr>
            </a:solidFill>
          </p:spPr>
        </p:sp>
        <p:sp>
          <p:nvSpPr>
            <p:cNvPr id="8" name="Graphic 6"/>
            <p:cNvSpPr/>
            <p:nvPr/>
          </p:nvSpPr>
          <p:spPr>
            <a:xfrm>
              <a:off x="149060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sp>
        <p:sp>
          <p:nvSpPr>
            <p:cNvPr id="9" name="Graphic 7"/>
            <p:cNvSpPr/>
            <p:nvPr/>
          </p:nvSpPr>
          <p:spPr>
            <a:xfrm>
              <a:off x="1894081"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sp>
        <p:sp>
          <p:nvSpPr>
            <p:cNvPr id="10" name="Graphic 8"/>
            <p:cNvSpPr/>
            <p:nvPr/>
          </p:nvSpPr>
          <p:spPr>
            <a:xfrm>
              <a:off x="345275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sp>
        <p:sp>
          <p:nvSpPr>
            <p:cNvPr id="11" name="Graphic 9"/>
            <p:cNvSpPr/>
            <p:nvPr/>
          </p:nvSpPr>
          <p:spPr>
            <a:xfrm>
              <a:off x="3492398" y="0"/>
              <a:ext cx="1256030" cy="6858000"/>
            </a:xfrm>
            <a:custGeom>
              <a:avLst/>
              <a:gdLst/>
              <a:ahLst/>
              <a:cxnLst/>
              <a:rect l="l" t="t" r="r" b="b"/>
              <a:pathLst>
                <a:path w="1256030" h="6858000">
                  <a:moveTo>
                    <a:pt x="1255752" y="0"/>
                  </a:moveTo>
                  <a:lnTo>
                    <a:pt x="0" y="0"/>
                  </a:lnTo>
                  <a:lnTo>
                    <a:pt x="1114527" y="6857996"/>
                  </a:lnTo>
                  <a:lnTo>
                    <a:pt x="1255752" y="6857996"/>
                  </a:lnTo>
                  <a:lnTo>
                    <a:pt x="1255752" y="0"/>
                  </a:lnTo>
                  <a:close/>
                </a:path>
              </a:pathLst>
            </a:custGeom>
            <a:solidFill>
              <a:srgbClr val="226192">
                <a:alpha val="79998"/>
              </a:srgbClr>
            </a:solidFill>
          </p:spPr>
        </p:sp>
        <p:sp>
          <p:nvSpPr>
            <p:cNvPr id="12" name="Graphic 10"/>
            <p:cNvSpPr/>
            <p:nvPr/>
          </p:nvSpPr>
          <p:spPr>
            <a:xfrm>
              <a:off x="292887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sp>
      </p:gr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 name="Rectangle 2"/>
          <p:cNvSpPr/>
          <p:nvPr/>
        </p:nvSpPr>
        <p:spPr>
          <a:xfrm>
            <a:off x="735013" y="573088"/>
            <a:ext cx="1782763" cy="377825"/>
          </a:xfrm>
          <a:prstGeom prst="rect">
            <a:avLst/>
          </a:prstGeom>
        </p:spPr>
        <p:txBody>
          <a:bodyPr wrap="none" lIns="0" tIns="0" rIns="0" bIns="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3600" b="1" i="0" u="none" strike="noStrike" kern="1200" cap="none" spc="-50" normalizeH="0" baseline="0" noProof="0">
                <a:ln>
                  <a:noFill/>
                </a:ln>
                <a:solidFill>
                  <a:srgbClr val="0D9A73"/>
                </a:solidFill>
                <a:effectLst/>
                <a:uLnTx/>
                <a:uFillTx/>
                <a:latin typeface="Trebuchet MS" panose="020B0603020202020204"/>
                <a:ea typeface="+mn-ea"/>
                <a:cs typeface="+mn-cs"/>
              </a:rPr>
              <a:t>AGENDA</a:t>
            </a:r>
            <a:endParaRPr kumimoji="0" lang="en-US" sz="3600" b="1" i="0" u="none" strike="noStrike" kern="1200" cap="none" spc="-50" normalizeH="0" baseline="0" noProof="0">
              <a:ln>
                <a:noFill/>
              </a:ln>
              <a:solidFill>
                <a:srgbClr val="0D9A73"/>
              </a:solidFill>
              <a:effectLst/>
              <a:uLnTx/>
              <a:uFillTx/>
              <a:latin typeface="Trebuchet MS" panose="020B0603020202020204"/>
              <a:ea typeface="+mn-ea"/>
              <a:cs typeface="+mn-cs"/>
            </a:endParaRPr>
          </a:p>
        </p:txBody>
      </p:sp>
      <p:sp>
        <p:nvSpPr>
          <p:cNvPr id="4100" name="Rectangle 3"/>
          <p:cNvSpPr/>
          <p:nvPr/>
        </p:nvSpPr>
        <p:spPr>
          <a:xfrm>
            <a:off x="804545" y="1551305"/>
            <a:ext cx="6915785" cy="4615180"/>
          </a:xfrm>
          <a:prstGeom prst="rect">
            <a:avLst/>
          </a:prstGeom>
          <a:noFill/>
          <a:ln w="9525">
            <a:noFill/>
          </a:ln>
        </p:spPr>
        <p:txBody>
          <a:bodyPr lIns="0" tIns="0" rIns="0" bIns="0"/>
          <a:p>
            <a:pPr algn="just" eaLnBrk="1" hangingPunct="1">
              <a:lnSpc>
                <a:spcPts val="6450"/>
              </a:lnSpc>
              <a:buNone/>
            </a:pPr>
            <a:r>
              <a:rPr dirty="0">
                <a:latin typeface="Trebuchet MS" panose="020B0603020202020204" pitchFamily="34" charset="0"/>
              </a:rPr>
              <a:t>&gt;    PROBLEM STATEMENT</a:t>
            </a:r>
            <a:endParaRPr dirty="0">
              <a:latin typeface="Trebuchet MS" panose="020B0603020202020204" pitchFamily="34" charset="0"/>
            </a:endParaRPr>
          </a:p>
          <a:p>
            <a:pPr algn="just" eaLnBrk="1" hangingPunct="1">
              <a:lnSpc>
                <a:spcPts val="6450"/>
              </a:lnSpc>
              <a:buNone/>
            </a:pPr>
            <a:r>
              <a:rPr dirty="0">
                <a:latin typeface="Trebuchet MS" panose="020B0603020202020204" pitchFamily="34" charset="0"/>
              </a:rPr>
              <a:t>&gt;    PROPOSED SYSTEM/SOLUTION</a:t>
            </a:r>
            <a:endParaRPr dirty="0">
              <a:latin typeface="Trebuchet MS" panose="020B0603020202020204" pitchFamily="34" charset="0"/>
            </a:endParaRPr>
          </a:p>
          <a:p>
            <a:pPr algn="just" eaLnBrk="1" hangingPunct="1">
              <a:lnSpc>
                <a:spcPts val="6450"/>
              </a:lnSpc>
              <a:buNone/>
            </a:pPr>
            <a:r>
              <a:rPr dirty="0">
                <a:latin typeface="Trebuchet MS" panose="020B0603020202020204" pitchFamily="34" charset="0"/>
              </a:rPr>
              <a:t>&gt;    SYSTEM DEVELOPMENT APPROACH</a:t>
            </a:r>
            <a:endParaRPr dirty="0">
              <a:latin typeface="Trebuchet MS" panose="020B0603020202020204" pitchFamily="34" charset="0"/>
            </a:endParaRPr>
          </a:p>
          <a:p>
            <a:pPr algn="just" eaLnBrk="1" hangingPunct="1">
              <a:lnSpc>
                <a:spcPts val="6450"/>
              </a:lnSpc>
              <a:buNone/>
            </a:pPr>
            <a:r>
              <a:rPr dirty="0">
                <a:latin typeface="Trebuchet MS" panose="020B0603020202020204" pitchFamily="34" charset="0"/>
              </a:rPr>
              <a:t>&gt;    ALGORITHM AND DEVELOPMENT</a:t>
            </a:r>
            <a:endParaRPr dirty="0">
              <a:latin typeface="Trebuchet MS" panose="020B0603020202020204" pitchFamily="34" charset="0"/>
            </a:endParaRPr>
          </a:p>
          <a:p>
            <a:pPr algn="just" eaLnBrk="1" hangingPunct="1">
              <a:lnSpc>
                <a:spcPts val="6450"/>
              </a:lnSpc>
              <a:buNone/>
            </a:pPr>
            <a:r>
              <a:rPr dirty="0">
                <a:latin typeface="Trebuchet MS" panose="020B0603020202020204" pitchFamily="34" charset="0"/>
              </a:rPr>
              <a:t>&gt;    RESULT</a:t>
            </a:r>
            <a:endParaRPr dirty="0">
              <a:latin typeface="Trebuchet MS" panose="020B0603020202020204" pitchFamily="34" charset="0"/>
            </a:endParaRPr>
          </a:p>
          <a:p>
            <a:pPr algn="just" eaLnBrk="1" hangingPunct="1">
              <a:lnSpc>
                <a:spcPts val="6450"/>
              </a:lnSpc>
              <a:buNone/>
            </a:pPr>
            <a:endParaRPr dirty="0">
              <a:latin typeface="Trebuchet MS" panose="020B0603020202020204" pitchFamily="34" charset="0"/>
            </a:endParaRPr>
          </a:p>
          <a:p>
            <a:pPr marL="285750" indent="-285750" algn="just" eaLnBrk="1" hangingPunct="1">
              <a:lnSpc>
                <a:spcPts val="6450"/>
              </a:lnSpc>
              <a:buFont typeface="Arial" panose="020B0604020202020204" pitchFamily="34" charset="0"/>
              <a:buChar char="•"/>
            </a:pPr>
            <a:endParaRPr dirty="0">
              <a:latin typeface="Trebuchet MS" panose="020B0603020202020204" pitchFamily="34" charset="0"/>
            </a:endParaRPr>
          </a:p>
        </p:txBody>
      </p:sp>
      <p:sp>
        <p:nvSpPr>
          <p:cNvPr id="4101" name="Rectangle 4"/>
          <p:cNvSpPr/>
          <p:nvPr/>
        </p:nvSpPr>
        <p:spPr>
          <a:xfrm>
            <a:off x="3014663" y="5651500"/>
            <a:ext cx="1919287" cy="242888"/>
          </a:xfrm>
          <a:prstGeom prst="rect">
            <a:avLst/>
          </a:prstGeom>
          <a:noFill/>
          <a:ln w="9525">
            <a:noFill/>
          </a:ln>
        </p:spPr>
        <p:txBody>
          <a:bodyPr wrap="none" lIns="0" tIns="0" rIns="0" bIns="0"/>
          <a:p>
            <a:pPr algn="just" eaLnBrk="1" hangingPunct="1">
              <a:buNone/>
            </a:pPr>
            <a:endParaRPr dirty="0">
              <a:latin typeface="Trebuchet MS" panose="020B0603020202020204" pitchFamily="34" charset="0"/>
            </a:endParaRPr>
          </a:p>
        </p:txBody>
      </p:sp>
      <p:grpSp>
        <p:nvGrpSpPr>
          <p:cNvPr id="2" name="Group 1"/>
          <p:cNvGrpSpPr/>
          <p:nvPr/>
        </p:nvGrpSpPr>
        <p:grpSpPr>
          <a:xfrm>
            <a:off x="9373235" y="-41910"/>
            <a:ext cx="2818130" cy="7848600"/>
            <a:chOff x="0" y="0"/>
            <a:chExt cx="4752975" cy="6863080"/>
          </a:xfrm>
        </p:grpSpPr>
        <p:sp>
          <p:nvSpPr>
            <p:cNvPr id="4" name="Graphic 2"/>
            <p:cNvSpPr/>
            <p:nvPr/>
          </p:nvSpPr>
          <p:spPr>
            <a:xfrm>
              <a:off x="1933576" y="4825"/>
              <a:ext cx="1218565" cy="6853555"/>
            </a:xfrm>
            <a:custGeom>
              <a:avLst/>
              <a:gdLst/>
              <a:ahLst/>
              <a:cxnLst/>
              <a:rect l="l" t="t" r="r" b="b"/>
              <a:pathLst>
                <a:path w="1218565" h="6853555">
                  <a:moveTo>
                    <a:pt x="0" y="0"/>
                  </a:moveTo>
                  <a:lnTo>
                    <a:pt x="1218352" y="6853171"/>
                  </a:lnTo>
                </a:path>
              </a:pathLst>
            </a:custGeom>
            <a:ln w="9525">
              <a:solidFill>
                <a:srgbClr val="5FCAEE"/>
              </a:solidFill>
              <a:prstDash val="solid"/>
            </a:ln>
          </p:spPr>
        </p:sp>
        <p:sp>
          <p:nvSpPr>
            <p:cNvPr id="5" name="Graphic 3"/>
            <p:cNvSpPr/>
            <p:nvPr/>
          </p:nvSpPr>
          <p:spPr>
            <a:xfrm>
              <a:off x="4762" y="3694896"/>
              <a:ext cx="4743450" cy="3163570"/>
            </a:xfrm>
            <a:custGeom>
              <a:avLst/>
              <a:gdLst/>
              <a:ahLst/>
              <a:cxnLst/>
              <a:rect l="l" t="t" r="r" b="b"/>
              <a:pathLst>
                <a:path w="4743450" h="3163570">
                  <a:moveTo>
                    <a:pt x="4743387" y="0"/>
                  </a:moveTo>
                  <a:lnTo>
                    <a:pt x="0" y="3163101"/>
                  </a:lnTo>
                </a:path>
              </a:pathLst>
            </a:custGeom>
            <a:ln w="9525">
              <a:solidFill>
                <a:srgbClr val="5FCAEE"/>
              </a:solidFill>
              <a:prstDash val="solid"/>
            </a:ln>
          </p:spPr>
        </p:sp>
        <p:sp>
          <p:nvSpPr>
            <p:cNvPr id="6" name="Graphic 4"/>
            <p:cNvSpPr/>
            <p:nvPr/>
          </p:nvSpPr>
          <p:spPr>
            <a:xfrm>
              <a:off x="1738251"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sp>
        <p:sp>
          <p:nvSpPr>
            <p:cNvPr id="7" name="Graphic 5"/>
            <p:cNvSpPr/>
            <p:nvPr/>
          </p:nvSpPr>
          <p:spPr>
            <a:xfrm>
              <a:off x="2159029" y="0"/>
              <a:ext cx="2589530" cy="6858000"/>
            </a:xfrm>
            <a:custGeom>
              <a:avLst/>
              <a:gdLst/>
              <a:ahLst/>
              <a:cxnLst/>
              <a:rect l="l" t="t" r="r" b="b"/>
              <a:pathLst>
                <a:path w="2589530" h="6858000">
                  <a:moveTo>
                    <a:pt x="2589120" y="0"/>
                  </a:moveTo>
                  <a:lnTo>
                    <a:pt x="0" y="0"/>
                  </a:lnTo>
                  <a:lnTo>
                    <a:pt x="1208884" y="6857996"/>
                  </a:lnTo>
                  <a:lnTo>
                    <a:pt x="2589120" y="6857996"/>
                  </a:lnTo>
                  <a:lnTo>
                    <a:pt x="2589120" y="0"/>
                  </a:lnTo>
                  <a:close/>
                </a:path>
              </a:pathLst>
            </a:custGeom>
            <a:solidFill>
              <a:srgbClr val="5FCAEE">
                <a:alpha val="19999"/>
              </a:srgbClr>
            </a:solidFill>
          </p:spPr>
        </p:sp>
        <p:sp>
          <p:nvSpPr>
            <p:cNvPr id="8" name="Graphic 6"/>
            <p:cNvSpPr/>
            <p:nvPr/>
          </p:nvSpPr>
          <p:spPr>
            <a:xfrm>
              <a:off x="149060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sp>
        <p:sp>
          <p:nvSpPr>
            <p:cNvPr id="9" name="Graphic 7"/>
            <p:cNvSpPr/>
            <p:nvPr/>
          </p:nvSpPr>
          <p:spPr>
            <a:xfrm>
              <a:off x="1894081"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sp>
        <p:sp>
          <p:nvSpPr>
            <p:cNvPr id="10" name="Graphic 8"/>
            <p:cNvSpPr/>
            <p:nvPr/>
          </p:nvSpPr>
          <p:spPr>
            <a:xfrm>
              <a:off x="345275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sp>
        <p:sp>
          <p:nvSpPr>
            <p:cNvPr id="11" name="Graphic 9"/>
            <p:cNvSpPr/>
            <p:nvPr/>
          </p:nvSpPr>
          <p:spPr>
            <a:xfrm>
              <a:off x="3492398" y="0"/>
              <a:ext cx="1256030" cy="6858000"/>
            </a:xfrm>
            <a:custGeom>
              <a:avLst/>
              <a:gdLst/>
              <a:ahLst/>
              <a:cxnLst/>
              <a:rect l="l" t="t" r="r" b="b"/>
              <a:pathLst>
                <a:path w="1256030" h="6858000">
                  <a:moveTo>
                    <a:pt x="1255752" y="0"/>
                  </a:moveTo>
                  <a:lnTo>
                    <a:pt x="0" y="0"/>
                  </a:lnTo>
                  <a:lnTo>
                    <a:pt x="1114527" y="6857996"/>
                  </a:lnTo>
                  <a:lnTo>
                    <a:pt x="1255752" y="6857996"/>
                  </a:lnTo>
                  <a:lnTo>
                    <a:pt x="1255752" y="0"/>
                  </a:lnTo>
                  <a:close/>
                </a:path>
              </a:pathLst>
            </a:custGeom>
            <a:solidFill>
              <a:srgbClr val="226192">
                <a:alpha val="79998"/>
              </a:srgbClr>
            </a:solidFill>
          </p:spPr>
        </p:sp>
        <p:sp>
          <p:nvSpPr>
            <p:cNvPr id="12" name="Graphic 10"/>
            <p:cNvSpPr/>
            <p:nvPr/>
          </p:nvSpPr>
          <p:spPr>
            <a:xfrm>
              <a:off x="292887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sp>
      </p:gr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 1"/>
          <p:cNvSpPr/>
          <p:nvPr/>
        </p:nvSpPr>
        <p:spPr>
          <a:xfrm>
            <a:off x="865188" y="719138"/>
            <a:ext cx="5667375" cy="439738"/>
          </a:xfrm>
          <a:prstGeom prst="rect">
            <a:avLst/>
          </a:prstGeom>
        </p:spPr>
        <p:txBody>
          <a:bodyPr wrap="none" lIns="0" tIns="0" rIns="0" bIns="0">
            <a:noAutofit/>
          </a:bodyPr>
          <a:lstStyle/>
          <a:p>
            <a:pPr marL="0" marR="0" lvl="0" indent="0" algn="l" defTabSz="914400" rtl="0" eaLnBrk="1" fontAlgn="auto" latinLnBrk="0" hangingPunct="1">
              <a:lnSpc>
                <a:spcPct val="100000"/>
              </a:lnSpc>
              <a:spcBef>
                <a:spcPts val="0"/>
              </a:spcBef>
              <a:spcAft>
                <a:spcPts val="3360"/>
              </a:spcAft>
              <a:buClrTx/>
              <a:buSzTx/>
              <a:buFontTx/>
              <a:buNone/>
              <a:defRPr/>
            </a:pPr>
            <a:r>
              <a:rPr kumimoji="0" lang="en-US" sz="4200" b="1" i="0" u="none" strike="noStrike" kern="1200" cap="none" spc="-50" normalizeH="0" baseline="0" noProof="0">
                <a:ln>
                  <a:noFill/>
                </a:ln>
                <a:solidFill>
                  <a:srgbClr val="006FC0"/>
                </a:solidFill>
                <a:effectLst/>
                <a:uLnTx/>
                <a:uFillTx/>
                <a:latin typeface="Trebuchet MS" panose="020B0603020202020204"/>
                <a:ea typeface="+mn-ea"/>
                <a:cs typeface="+mn-cs"/>
              </a:rPr>
              <a:t>PROBLEM </a:t>
            </a:r>
            <a:r>
              <a:rPr kumimoji="0" lang="en-US" sz="4200" b="1" i="0" u="none" strike="noStrike" kern="1200" cap="none" spc="-50" normalizeH="0" baseline="0" noProof="0">
                <a:ln>
                  <a:noFill/>
                </a:ln>
                <a:solidFill>
                  <a:srgbClr val="004E87"/>
                </a:solidFill>
                <a:effectLst/>
                <a:uLnTx/>
                <a:uFillTx/>
                <a:latin typeface="Trebuchet MS" panose="020B0603020202020204"/>
                <a:ea typeface="+mn-ea"/>
                <a:cs typeface="+mn-cs"/>
              </a:rPr>
              <a:t>STATEMENT</a:t>
            </a:r>
            <a:endParaRPr kumimoji="0" lang="en-US" sz="4200" b="1" i="0" u="none" strike="noStrike" kern="1200" cap="none" spc="-50" normalizeH="0" baseline="0" noProof="0">
              <a:ln>
                <a:noFill/>
              </a:ln>
              <a:solidFill>
                <a:srgbClr val="004E87"/>
              </a:solidFill>
              <a:effectLst/>
              <a:uLnTx/>
              <a:uFillTx/>
              <a:latin typeface="Trebuchet MS" panose="020B0603020202020204"/>
              <a:ea typeface="+mn-ea"/>
              <a:cs typeface="+mn-cs"/>
            </a:endParaRPr>
          </a:p>
        </p:txBody>
      </p:sp>
      <p:sp>
        <p:nvSpPr>
          <p:cNvPr id="6147" name="Rectangle 2"/>
          <p:cNvSpPr/>
          <p:nvPr/>
        </p:nvSpPr>
        <p:spPr>
          <a:xfrm>
            <a:off x="476250" y="1768475"/>
            <a:ext cx="10923588" cy="2863850"/>
          </a:xfrm>
          <a:prstGeom prst="rect">
            <a:avLst/>
          </a:prstGeom>
          <a:noFill/>
          <a:ln w="9525">
            <a:noFill/>
          </a:ln>
        </p:spPr>
        <p:txBody>
          <a:bodyPr lIns="0" tIns="0" rIns="0" bIns="0"/>
          <a:p>
            <a:pPr indent="431800" eaLnBrk="1" hangingPunct="1">
              <a:lnSpc>
                <a:spcPts val="2525"/>
              </a:lnSpc>
              <a:spcBef>
                <a:spcPts val="3365"/>
              </a:spcBef>
              <a:buNone/>
            </a:pPr>
            <a:r>
              <a:rPr sz="2200" dirty="0">
                <a:latin typeface="Times New Roman" panose="02020603050405020304" pitchFamily="18" charset="0"/>
              </a:rPr>
              <a:t>"Develop a machine learning model to predict the future prices of a selected set of stocks listed on a specific stock exchange. The model should utilize historical stock price data, relevant financial indicators (such as volume, moving averages, and technical indicators), and potentially external factors like news sentiment or economic indicators. The goal is to accurately forecast the future price movements of the selected stocks over a defined time horizon, using a suitable regression or time series forecasting approach. Evaluate the model’s performance using metrics like Mean Absolute Error (MAE), Mean Squared Error (MSE), and Root Mean Squared Error (RMSE), and consider deploying the model in a real-time or near-real-time prediction system for trading or investment decision support</a:t>
            </a:r>
            <a:endParaRPr sz="2200" dirty="0">
              <a:latin typeface="Times New Roman" panose="02020603050405020304" pitchFamily="18" charset="0"/>
            </a:endParaRPr>
          </a:p>
        </p:txBody>
      </p:sp>
      <p:grpSp>
        <p:nvGrpSpPr>
          <p:cNvPr id="4" name="Group 1"/>
          <p:cNvGrpSpPr/>
          <p:nvPr/>
        </p:nvGrpSpPr>
        <p:grpSpPr>
          <a:xfrm>
            <a:off x="9401810" y="-41910"/>
            <a:ext cx="2789555" cy="7848600"/>
            <a:chOff x="0" y="0"/>
            <a:chExt cx="4752975" cy="6863080"/>
          </a:xfrm>
        </p:grpSpPr>
        <p:sp>
          <p:nvSpPr>
            <p:cNvPr id="5" name="Graphic 2"/>
            <p:cNvSpPr/>
            <p:nvPr/>
          </p:nvSpPr>
          <p:spPr>
            <a:xfrm>
              <a:off x="1933576" y="4825"/>
              <a:ext cx="1218565" cy="6853555"/>
            </a:xfrm>
            <a:custGeom>
              <a:avLst/>
              <a:gdLst/>
              <a:ahLst/>
              <a:cxnLst/>
              <a:rect l="l" t="t" r="r" b="b"/>
              <a:pathLst>
                <a:path w="1218565" h="6853555">
                  <a:moveTo>
                    <a:pt x="0" y="0"/>
                  </a:moveTo>
                  <a:lnTo>
                    <a:pt x="1218352" y="6853171"/>
                  </a:lnTo>
                </a:path>
              </a:pathLst>
            </a:custGeom>
            <a:ln w="9525">
              <a:solidFill>
                <a:srgbClr val="5FCAEE"/>
              </a:solidFill>
              <a:prstDash val="solid"/>
            </a:ln>
          </p:spPr>
        </p:sp>
        <p:sp>
          <p:nvSpPr>
            <p:cNvPr id="6" name="Graphic 3"/>
            <p:cNvSpPr/>
            <p:nvPr/>
          </p:nvSpPr>
          <p:spPr>
            <a:xfrm>
              <a:off x="4762" y="3694896"/>
              <a:ext cx="4743450" cy="3163570"/>
            </a:xfrm>
            <a:custGeom>
              <a:avLst/>
              <a:gdLst/>
              <a:ahLst/>
              <a:cxnLst/>
              <a:rect l="l" t="t" r="r" b="b"/>
              <a:pathLst>
                <a:path w="4743450" h="3163570">
                  <a:moveTo>
                    <a:pt x="4743387" y="0"/>
                  </a:moveTo>
                  <a:lnTo>
                    <a:pt x="0" y="3163101"/>
                  </a:lnTo>
                </a:path>
              </a:pathLst>
            </a:custGeom>
            <a:ln w="9525">
              <a:solidFill>
                <a:srgbClr val="5FCAEE"/>
              </a:solidFill>
              <a:prstDash val="solid"/>
            </a:ln>
          </p:spPr>
        </p:sp>
        <p:sp>
          <p:nvSpPr>
            <p:cNvPr id="7" name="Graphic 4"/>
            <p:cNvSpPr/>
            <p:nvPr/>
          </p:nvSpPr>
          <p:spPr>
            <a:xfrm>
              <a:off x="1738251"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sp>
        <p:sp>
          <p:nvSpPr>
            <p:cNvPr id="8" name="Graphic 5"/>
            <p:cNvSpPr/>
            <p:nvPr/>
          </p:nvSpPr>
          <p:spPr>
            <a:xfrm>
              <a:off x="2159029" y="0"/>
              <a:ext cx="2589530" cy="6858000"/>
            </a:xfrm>
            <a:custGeom>
              <a:avLst/>
              <a:gdLst/>
              <a:ahLst/>
              <a:cxnLst/>
              <a:rect l="l" t="t" r="r" b="b"/>
              <a:pathLst>
                <a:path w="2589530" h="6858000">
                  <a:moveTo>
                    <a:pt x="2589120" y="0"/>
                  </a:moveTo>
                  <a:lnTo>
                    <a:pt x="0" y="0"/>
                  </a:lnTo>
                  <a:lnTo>
                    <a:pt x="1208884" y="6857996"/>
                  </a:lnTo>
                  <a:lnTo>
                    <a:pt x="2589120" y="6857996"/>
                  </a:lnTo>
                  <a:lnTo>
                    <a:pt x="2589120" y="0"/>
                  </a:lnTo>
                  <a:close/>
                </a:path>
              </a:pathLst>
            </a:custGeom>
            <a:solidFill>
              <a:srgbClr val="5FCAEE">
                <a:alpha val="19999"/>
              </a:srgbClr>
            </a:solidFill>
          </p:spPr>
        </p:sp>
        <p:sp>
          <p:nvSpPr>
            <p:cNvPr id="9" name="Graphic 6"/>
            <p:cNvSpPr/>
            <p:nvPr/>
          </p:nvSpPr>
          <p:spPr>
            <a:xfrm>
              <a:off x="149060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sp>
        <p:sp>
          <p:nvSpPr>
            <p:cNvPr id="10" name="Graphic 7"/>
            <p:cNvSpPr/>
            <p:nvPr/>
          </p:nvSpPr>
          <p:spPr>
            <a:xfrm>
              <a:off x="1894081"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sp>
        <p:sp>
          <p:nvSpPr>
            <p:cNvPr id="11" name="Graphic 8"/>
            <p:cNvSpPr/>
            <p:nvPr/>
          </p:nvSpPr>
          <p:spPr>
            <a:xfrm>
              <a:off x="345275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sp>
        <p:sp>
          <p:nvSpPr>
            <p:cNvPr id="12" name="Graphic 9"/>
            <p:cNvSpPr/>
            <p:nvPr/>
          </p:nvSpPr>
          <p:spPr>
            <a:xfrm>
              <a:off x="3492398" y="0"/>
              <a:ext cx="1256030" cy="6858000"/>
            </a:xfrm>
            <a:custGeom>
              <a:avLst/>
              <a:gdLst/>
              <a:ahLst/>
              <a:cxnLst/>
              <a:rect l="l" t="t" r="r" b="b"/>
              <a:pathLst>
                <a:path w="1256030" h="6858000">
                  <a:moveTo>
                    <a:pt x="1255752" y="0"/>
                  </a:moveTo>
                  <a:lnTo>
                    <a:pt x="0" y="0"/>
                  </a:lnTo>
                  <a:lnTo>
                    <a:pt x="1114527" y="6857996"/>
                  </a:lnTo>
                  <a:lnTo>
                    <a:pt x="1255752" y="6857996"/>
                  </a:lnTo>
                  <a:lnTo>
                    <a:pt x="1255752" y="0"/>
                  </a:lnTo>
                  <a:close/>
                </a:path>
              </a:pathLst>
            </a:custGeom>
            <a:solidFill>
              <a:srgbClr val="226192">
                <a:alpha val="79998"/>
              </a:srgbClr>
            </a:solidFill>
          </p:spPr>
        </p:sp>
        <p:sp>
          <p:nvSpPr>
            <p:cNvPr id="13" name="Graphic 10"/>
            <p:cNvSpPr/>
            <p:nvPr/>
          </p:nvSpPr>
          <p:spPr>
            <a:xfrm>
              <a:off x="292887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sp>
      </p:gr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 1"/>
          <p:cNvSpPr/>
          <p:nvPr/>
        </p:nvSpPr>
        <p:spPr>
          <a:xfrm>
            <a:off x="520700" y="106363"/>
            <a:ext cx="5343525" cy="490538"/>
          </a:xfrm>
          <a:prstGeom prst="rect">
            <a:avLst/>
          </a:prstGeom>
        </p:spPr>
        <p:txBody>
          <a:bodyPr wrap="none" lIns="0" tIns="0" rIns="0" bIns="0">
            <a:noAutofit/>
          </a:bodyPr>
          <a:lstStyle/>
          <a:p>
            <a:pPr marL="0" marR="0" lvl="0" indent="0" algn="l" defTabSz="914400" rtl="0" eaLnBrk="1" fontAlgn="auto" latinLnBrk="0" hangingPunct="1">
              <a:lnSpc>
                <a:spcPct val="100000"/>
              </a:lnSpc>
              <a:spcBef>
                <a:spcPts val="0"/>
              </a:spcBef>
              <a:spcAft>
                <a:spcPts val="2730"/>
              </a:spcAft>
              <a:buClrTx/>
              <a:buSzTx/>
              <a:buFontTx/>
              <a:buNone/>
              <a:defRPr/>
            </a:pPr>
            <a:r>
              <a:rPr kumimoji="0" lang="en-US" sz="4700" b="1" i="0" u="none" strike="noStrike" kern="1200" cap="none" spc="-50" normalizeH="0" baseline="0" noProof="0">
                <a:ln>
                  <a:noFill/>
                </a:ln>
                <a:solidFill>
                  <a:srgbClr val="006FC0"/>
                </a:solidFill>
                <a:effectLst/>
                <a:uLnTx/>
                <a:uFillTx/>
                <a:latin typeface="Trebuchet MS" panose="020B0603020202020204"/>
                <a:ea typeface="+mn-ea"/>
                <a:cs typeface="+mn-cs"/>
              </a:rPr>
              <a:t>PROPOSED </a:t>
            </a:r>
            <a:r>
              <a:rPr kumimoji="0" lang="en-US" sz="4700" b="1" i="0" u="none" strike="noStrike" kern="1200" cap="none" spc="-50" normalizeH="0" baseline="0" noProof="0">
                <a:ln>
                  <a:noFill/>
                </a:ln>
                <a:solidFill>
                  <a:srgbClr val="004E87"/>
                </a:solidFill>
                <a:effectLst/>
                <a:uLnTx/>
                <a:uFillTx/>
                <a:latin typeface="Trebuchet MS" panose="020B0603020202020204"/>
                <a:ea typeface="+mn-ea"/>
                <a:cs typeface="+mn-cs"/>
              </a:rPr>
              <a:t>SYSTEM</a:t>
            </a:r>
            <a:endParaRPr kumimoji="0" lang="en-US" sz="4700" b="1" i="0" u="none" strike="noStrike" kern="1200" cap="none" spc="-50" normalizeH="0" baseline="0" noProof="0">
              <a:ln>
                <a:noFill/>
              </a:ln>
              <a:solidFill>
                <a:srgbClr val="004E87"/>
              </a:solidFill>
              <a:effectLst/>
              <a:uLnTx/>
              <a:uFillTx/>
              <a:latin typeface="Trebuchet MS" panose="020B0603020202020204"/>
              <a:ea typeface="+mn-ea"/>
              <a:cs typeface="+mn-cs"/>
            </a:endParaRPr>
          </a:p>
        </p:txBody>
      </p:sp>
      <p:sp>
        <p:nvSpPr>
          <p:cNvPr id="7171" name="Rectangle 2"/>
          <p:cNvSpPr/>
          <p:nvPr/>
        </p:nvSpPr>
        <p:spPr>
          <a:xfrm>
            <a:off x="496888" y="1073150"/>
            <a:ext cx="4098925" cy="4300538"/>
          </a:xfrm>
          <a:prstGeom prst="rect">
            <a:avLst/>
          </a:prstGeom>
          <a:noFill/>
          <a:ln w="9525">
            <a:noFill/>
          </a:ln>
        </p:spPr>
        <p:txBody>
          <a:bodyPr lIns="0" tIns="0" rIns="0" bIns="0"/>
          <a:p>
            <a:pPr algn="just" eaLnBrk="1" hangingPunct="1">
              <a:lnSpc>
                <a:spcPts val="5240"/>
              </a:lnSpc>
              <a:spcBef>
                <a:spcPts val="2725"/>
              </a:spcBef>
              <a:buNone/>
            </a:pPr>
            <a:r>
              <a:rPr sz="2200" dirty="0">
                <a:latin typeface="Trebuchet MS" panose="020B0603020202020204" pitchFamily="34" charset="0"/>
              </a:rPr>
              <a:t>&gt;    Data collection and proces</a:t>
            </a:r>
            <a:r>
              <a:rPr lang="en-GB" sz="2200" dirty="0">
                <a:latin typeface="Trebuchet MS" panose="020B0603020202020204" pitchFamily="34" charset="0"/>
              </a:rPr>
              <a:t>s</a:t>
            </a:r>
            <a:endParaRPr sz="2200" dirty="0">
              <a:latin typeface="Trebuchet MS" panose="020B0603020202020204" pitchFamily="34" charset="0"/>
            </a:endParaRPr>
          </a:p>
          <a:p>
            <a:pPr algn="just" eaLnBrk="1" hangingPunct="1">
              <a:lnSpc>
                <a:spcPts val="5240"/>
              </a:lnSpc>
              <a:buNone/>
            </a:pPr>
            <a:r>
              <a:rPr sz="2200" dirty="0">
                <a:latin typeface="Trebuchet MS" panose="020B0603020202020204" pitchFamily="34" charset="0"/>
              </a:rPr>
              <a:t>&gt;    Feature engineering</a:t>
            </a:r>
            <a:endParaRPr sz="2200" dirty="0">
              <a:latin typeface="Trebuchet MS" panose="020B0603020202020204" pitchFamily="34" charset="0"/>
            </a:endParaRPr>
          </a:p>
          <a:p>
            <a:pPr algn="just" eaLnBrk="1" hangingPunct="1">
              <a:lnSpc>
                <a:spcPts val="5240"/>
              </a:lnSpc>
              <a:buNone/>
            </a:pPr>
            <a:r>
              <a:rPr sz="2200" dirty="0">
                <a:latin typeface="Trebuchet MS" panose="020B0603020202020204" pitchFamily="34" charset="0"/>
              </a:rPr>
              <a:t>&gt;    Model selection</a:t>
            </a:r>
            <a:endParaRPr sz="2200" dirty="0">
              <a:latin typeface="Trebuchet MS" panose="020B0603020202020204" pitchFamily="34" charset="0"/>
            </a:endParaRPr>
          </a:p>
          <a:p>
            <a:pPr algn="just" eaLnBrk="1" hangingPunct="1">
              <a:lnSpc>
                <a:spcPts val="5240"/>
              </a:lnSpc>
              <a:buNone/>
            </a:pPr>
            <a:r>
              <a:rPr sz="2200" dirty="0">
                <a:latin typeface="Trebuchet MS" panose="020B0603020202020204" pitchFamily="34" charset="0"/>
              </a:rPr>
              <a:t>&gt;    Ensemble methods</a:t>
            </a:r>
            <a:endParaRPr sz="2200" dirty="0">
              <a:latin typeface="Trebuchet MS" panose="020B0603020202020204" pitchFamily="34" charset="0"/>
            </a:endParaRPr>
          </a:p>
          <a:p>
            <a:pPr algn="just" eaLnBrk="1" hangingPunct="1">
              <a:lnSpc>
                <a:spcPts val="5240"/>
              </a:lnSpc>
              <a:buNone/>
            </a:pPr>
            <a:r>
              <a:rPr sz="2200" dirty="0">
                <a:latin typeface="Trebuchet MS" panose="020B0603020202020204" pitchFamily="34" charset="0"/>
              </a:rPr>
              <a:t>&gt;    Real-time data</a:t>
            </a:r>
            <a:endParaRPr sz="2200" dirty="0">
              <a:latin typeface="Trebuchet MS" panose="020B0603020202020204" pitchFamily="34" charset="0"/>
            </a:endParaRPr>
          </a:p>
          <a:p>
            <a:pPr algn="just" eaLnBrk="1" hangingPunct="1">
              <a:lnSpc>
                <a:spcPts val="5240"/>
              </a:lnSpc>
              <a:buNone/>
            </a:pPr>
            <a:r>
              <a:rPr sz="2200" dirty="0">
                <a:latin typeface="Trebuchet MS" panose="020B0603020202020204" pitchFamily="34" charset="0"/>
              </a:rPr>
              <a:t>&gt;    Integration</a:t>
            </a:r>
            <a:endParaRPr sz="2200" dirty="0">
              <a:latin typeface="Trebuchet MS" panose="020B0603020202020204" pitchFamily="34" charset="0"/>
            </a:endParaRPr>
          </a:p>
          <a:p>
            <a:pPr algn="just" eaLnBrk="1" hangingPunct="1">
              <a:lnSpc>
                <a:spcPts val="5240"/>
              </a:lnSpc>
              <a:buNone/>
            </a:pPr>
            <a:r>
              <a:rPr sz="2200" dirty="0">
                <a:latin typeface="Trebuchet MS" panose="020B0603020202020204" pitchFamily="34" charset="0"/>
              </a:rPr>
              <a:t>&gt;    Model deployment</a:t>
            </a:r>
            <a:endParaRPr sz="2200" dirty="0">
              <a:latin typeface="Trebuchet MS" panose="020B0603020202020204" pitchFamily="34" charset="0"/>
            </a:endParaRPr>
          </a:p>
          <a:p>
            <a:pPr algn="just" eaLnBrk="1" hangingPunct="1">
              <a:lnSpc>
                <a:spcPts val="5240"/>
              </a:lnSpc>
              <a:buNone/>
            </a:pPr>
            <a:endParaRPr sz="2200" dirty="0">
              <a:latin typeface="Trebuchet MS" panose="020B0603020202020204" pitchFamily="34" charset="0"/>
            </a:endParaRPr>
          </a:p>
        </p:txBody>
      </p:sp>
      <p:sp>
        <p:nvSpPr>
          <p:cNvPr id="7172" name="Rectangle 3"/>
          <p:cNvSpPr/>
          <p:nvPr/>
        </p:nvSpPr>
        <p:spPr>
          <a:xfrm>
            <a:off x="496888" y="5735638"/>
            <a:ext cx="3843337" cy="303212"/>
          </a:xfrm>
          <a:prstGeom prst="rect">
            <a:avLst/>
          </a:prstGeom>
          <a:noFill/>
          <a:ln w="9525">
            <a:noFill/>
          </a:ln>
        </p:spPr>
        <p:txBody>
          <a:bodyPr wrap="none" lIns="0" tIns="0" rIns="0" bIns="0"/>
          <a:p>
            <a:pPr algn="just" eaLnBrk="1" hangingPunct="1">
              <a:buNone/>
            </a:pPr>
            <a:r>
              <a:rPr sz="2200" dirty="0">
                <a:latin typeface="Trebuchet MS" panose="020B0603020202020204" pitchFamily="34" charset="0"/>
              </a:rPr>
              <a:t>&gt; User interface and reporting</a:t>
            </a:r>
            <a:endParaRPr sz="2200" dirty="0">
              <a:latin typeface="Trebuchet MS" panose="020B0603020202020204" pitchFamily="34" charset="0"/>
            </a:endParaRPr>
          </a:p>
        </p:txBody>
      </p:sp>
      <p:grpSp>
        <p:nvGrpSpPr>
          <p:cNvPr id="3" name="Group 1"/>
          <p:cNvGrpSpPr/>
          <p:nvPr/>
        </p:nvGrpSpPr>
        <p:grpSpPr>
          <a:xfrm>
            <a:off x="8317865" y="-41910"/>
            <a:ext cx="3873500" cy="7848600"/>
            <a:chOff x="0" y="0"/>
            <a:chExt cx="4752975" cy="6863080"/>
          </a:xfrm>
        </p:grpSpPr>
        <p:sp>
          <p:nvSpPr>
            <p:cNvPr id="4" name="Graphic 2"/>
            <p:cNvSpPr/>
            <p:nvPr/>
          </p:nvSpPr>
          <p:spPr>
            <a:xfrm>
              <a:off x="1933576" y="4825"/>
              <a:ext cx="1218565" cy="6853555"/>
            </a:xfrm>
            <a:custGeom>
              <a:avLst/>
              <a:gdLst/>
              <a:ahLst/>
              <a:cxnLst/>
              <a:rect l="l" t="t" r="r" b="b"/>
              <a:pathLst>
                <a:path w="1218565" h="6853555">
                  <a:moveTo>
                    <a:pt x="0" y="0"/>
                  </a:moveTo>
                  <a:lnTo>
                    <a:pt x="1218352" y="6853171"/>
                  </a:lnTo>
                </a:path>
              </a:pathLst>
            </a:custGeom>
            <a:ln w="9525">
              <a:solidFill>
                <a:srgbClr val="5FCAEE"/>
              </a:solidFill>
              <a:prstDash val="solid"/>
            </a:ln>
          </p:spPr>
        </p:sp>
        <p:sp>
          <p:nvSpPr>
            <p:cNvPr id="5" name="Graphic 3"/>
            <p:cNvSpPr/>
            <p:nvPr/>
          </p:nvSpPr>
          <p:spPr>
            <a:xfrm>
              <a:off x="4762" y="3694896"/>
              <a:ext cx="4743450" cy="3163570"/>
            </a:xfrm>
            <a:custGeom>
              <a:avLst/>
              <a:gdLst/>
              <a:ahLst/>
              <a:cxnLst/>
              <a:rect l="l" t="t" r="r" b="b"/>
              <a:pathLst>
                <a:path w="4743450" h="3163570">
                  <a:moveTo>
                    <a:pt x="4743387" y="0"/>
                  </a:moveTo>
                  <a:lnTo>
                    <a:pt x="0" y="3163101"/>
                  </a:lnTo>
                </a:path>
              </a:pathLst>
            </a:custGeom>
            <a:ln w="9525">
              <a:solidFill>
                <a:srgbClr val="5FCAEE"/>
              </a:solidFill>
              <a:prstDash val="solid"/>
            </a:ln>
          </p:spPr>
        </p:sp>
        <p:sp>
          <p:nvSpPr>
            <p:cNvPr id="6" name="Graphic 4"/>
            <p:cNvSpPr/>
            <p:nvPr/>
          </p:nvSpPr>
          <p:spPr>
            <a:xfrm>
              <a:off x="1738251"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sp>
        <p:sp>
          <p:nvSpPr>
            <p:cNvPr id="7" name="Graphic 5"/>
            <p:cNvSpPr/>
            <p:nvPr/>
          </p:nvSpPr>
          <p:spPr>
            <a:xfrm>
              <a:off x="2159029" y="0"/>
              <a:ext cx="2589530" cy="6858000"/>
            </a:xfrm>
            <a:custGeom>
              <a:avLst/>
              <a:gdLst/>
              <a:ahLst/>
              <a:cxnLst/>
              <a:rect l="l" t="t" r="r" b="b"/>
              <a:pathLst>
                <a:path w="2589530" h="6858000">
                  <a:moveTo>
                    <a:pt x="2589120" y="0"/>
                  </a:moveTo>
                  <a:lnTo>
                    <a:pt x="0" y="0"/>
                  </a:lnTo>
                  <a:lnTo>
                    <a:pt x="1208884" y="6857996"/>
                  </a:lnTo>
                  <a:lnTo>
                    <a:pt x="2589120" y="6857996"/>
                  </a:lnTo>
                  <a:lnTo>
                    <a:pt x="2589120" y="0"/>
                  </a:lnTo>
                  <a:close/>
                </a:path>
              </a:pathLst>
            </a:custGeom>
            <a:solidFill>
              <a:srgbClr val="5FCAEE">
                <a:alpha val="19999"/>
              </a:srgbClr>
            </a:solidFill>
          </p:spPr>
        </p:sp>
        <p:sp>
          <p:nvSpPr>
            <p:cNvPr id="8" name="Graphic 6"/>
            <p:cNvSpPr/>
            <p:nvPr/>
          </p:nvSpPr>
          <p:spPr>
            <a:xfrm>
              <a:off x="149060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sp>
        <p:sp>
          <p:nvSpPr>
            <p:cNvPr id="9" name="Graphic 7"/>
            <p:cNvSpPr/>
            <p:nvPr/>
          </p:nvSpPr>
          <p:spPr>
            <a:xfrm>
              <a:off x="1894081"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sp>
        <p:sp>
          <p:nvSpPr>
            <p:cNvPr id="10" name="Graphic 8"/>
            <p:cNvSpPr/>
            <p:nvPr/>
          </p:nvSpPr>
          <p:spPr>
            <a:xfrm>
              <a:off x="345275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sp>
        <p:sp>
          <p:nvSpPr>
            <p:cNvPr id="11" name="Graphic 9"/>
            <p:cNvSpPr/>
            <p:nvPr/>
          </p:nvSpPr>
          <p:spPr>
            <a:xfrm>
              <a:off x="3492398" y="0"/>
              <a:ext cx="1256030" cy="6858000"/>
            </a:xfrm>
            <a:custGeom>
              <a:avLst/>
              <a:gdLst/>
              <a:ahLst/>
              <a:cxnLst/>
              <a:rect l="l" t="t" r="r" b="b"/>
              <a:pathLst>
                <a:path w="1256030" h="6858000">
                  <a:moveTo>
                    <a:pt x="1255752" y="0"/>
                  </a:moveTo>
                  <a:lnTo>
                    <a:pt x="0" y="0"/>
                  </a:lnTo>
                  <a:lnTo>
                    <a:pt x="1114527" y="6857996"/>
                  </a:lnTo>
                  <a:lnTo>
                    <a:pt x="1255752" y="6857996"/>
                  </a:lnTo>
                  <a:lnTo>
                    <a:pt x="1255752" y="0"/>
                  </a:lnTo>
                  <a:close/>
                </a:path>
              </a:pathLst>
            </a:custGeom>
            <a:solidFill>
              <a:srgbClr val="226192">
                <a:alpha val="79998"/>
              </a:srgbClr>
            </a:solidFill>
          </p:spPr>
        </p:sp>
        <p:sp>
          <p:nvSpPr>
            <p:cNvPr id="12" name="Graphic 10"/>
            <p:cNvSpPr/>
            <p:nvPr/>
          </p:nvSpPr>
          <p:spPr>
            <a:xfrm>
              <a:off x="292887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sp>
      </p:gr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9219" name="Picture 2"/>
          <p:cNvPicPr>
            <a:picLocks noChangeAspect="1"/>
          </p:cNvPicPr>
          <p:nvPr/>
        </p:nvPicPr>
        <p:blipFill>
          <a:blip r:embed="rId1"/>
          <a:stretch>
            <a:fillRect/>
          </a:stretch>
        </p:blipFill>
        <p:spPr>
          <a:xfrm>
            <a:off x="676275" y="6272213"/>
            <a:ext cx="2146300" cy="207962"/>
          </a:xfrm>
          <a:prstGeom prst="rect">
            <a:avLst/>
          </a:prstGeom>
          <a:noFill/>
          <a:ln w="9525">
            <a:noFill/>
          </a:ln>
        </p:spPr>
      </p:pic>
      <p:sp>
        <p:nvSpPr>
          <p:cNvPr id="9220" name="Rectangle 3"/>
          <p:cNvSpPr/>
          <p:nvPr/>
        </p:nvSpPr>
        <p:spPr>
          <a:xfrm>
            <a:off x="463550" y="401638"/>
            <a:ext cx="5765800" cy="347662"/>
          </a:xfrm>
          <a:prstGeom prst="rect">
            <a:avLst/>
          </a:prstGeom>
          <a:noFill/>
          <a:ln w="9525">
            <a:noFill/>
          </a:ln>
        </p:spPr>
        <p:txBody>
          <a:bodyPr wrap="none" lIns="0" tIns="0" rIns="0" bIns="0"/>
          <a:p>
            <a:pPr eaLnBrk="1" hangingPunct="1">
              <a:spcAft>
                <a:spcPts val="2940"/>
              </a:spcAft>
              <a:buNone/>
            </a:pPr>
            <a:r>
              <a:rPr sz="2800" b="1" dirty="0">
                <a:solidFill>
                  <a:srgbClr val="006FC0"/>
                </a:solidFill>
                <a:latin typeface="Trebuchet MS" panose="020B0603020202020204" pitchFamily="34" charset="0"/>
              </a:rPr>
              <a:t>SYSTEM DEVELOPMENT </a:t>
            </a:r>
            <a:r>
              <a:rPr sz="2800" b="1" dirty="0">
                <a:solidFill>
                  <a:srgbClr val="004E87"/>
                </a:solidFill>
                <a:latin typeface="Trebuchet MS" panose="020B0603020202020204" pitchFamily="34" charset="0"/>
              </a:rPr>
              <a:t>APPROACH</a:t>
            </a:r>
            <a:endParaRPr sz="2800" b="1" dirty="0">
              <a:solidFill>
                <a:srgbClr val="004E87"/>
              </a:solidFill>
              <a:latin typeface="Trebuchet MS" panose="020B0603020202020204" pitchFamily="34" charset="0"/>
            </a:endParaRPr>
          </a:p>
        </p:txBody>
      </p:sp>
      <p:sp>
        <p:nvSpPr>
          <p:cNvPr id="9221" name="Rectangle 4"/>
          <p:cNvSpPr/>
          <p:nvPr/>
        </p:nvSpPr>
        <p:spPr>
          <a:xfrm>
            <a:off x="-3886200" y="-3324225"/>
            <a:ext cx="10191115" cy="4897120"/>
          </a:xfrm>
          <a:prstGeom prst="rect">
            <a:avLst/>
          </a:prstGeom>
          <a:noFill/>
          <a:ln w="9525">
            <a:noFill/>
          </a:ln>
        </p:spPr>
        <p:txBody>
          <a:bodyPr lIns="0" tIns="0" rIns="0" bIns="0"/>
          <a:p>
            <a:pPr indent="-304800" eaLnBrk="1" hangingPunct="1">
              <a:lnSpc>
                <a:spcPts val="2090"/>
              </a:lnSpc>
              <a:buNone/>
            </a:pPr>
            <a:r>
              <a:rPr lang="en-GB" dirty="0">
                <a:latin typeface="Trebuchet MS" panose="020B0603020202020204" pitchFamily="34" charset="0"/>
              </a:rPr>
              <a:t>.</a:t>
            </a:r>
            <a:endParaRPr dirty="0">
              <a:latin typeface="Trebuchet MS" panose="020B0603020202020204" pitchFamily="34" charset="0"/>
            </a:endParaRPr>
          </a:p>
          <a:p>
            <a:pPr indent="-304800" eaLnBrk="1" hangingPunct="1">
              <a:lnSpc>
                <a:spcPts val="2090"/>
              </a:lnSpc>
              <a:buNone/>
            </a:pPr>
            <a:endParaRPr dirty="0">
              <a:latin typeface="Trebuchet MS" panose="020B0603020202020204" pitchFamily="34" charset="0"/>
            </a:endParaRPr>
          </a:p>
          <a:p>
            <a:pPr indent="-304800" eaLnBrk="1" hangingPunct="1">
              <a:lnSpc>
                <a:spcPts val="2090"/>
              </a:lnSpc>
              <a:buNone/>
            </a:pPr>
            <a:endParaRPr dirty="0">
              <a:latin typeface="Trebuchet MS" panose="020B0603020202020204" pitchFamily="34" charset="0"/>
            </a:endParaRPr>
          </a:p>
        </p:txBody>
      </p:sp>
      <p:sp>
        <p:nvSpPr>
          <p:cNvPr id="9222" name="Rectangle 5"/>
          <p:cNvSpPr/>
          <p:nvPr/>
        </p:nvSpPr>
        <p:spPr>
          <a:xfrm>
            <a:off x="514350" y="1822450"/>
            <a:ext cx="10756900" cy="479425"/>
          </a:xfrm>
          <a:prstGeom prst="rect">
            <a:avLst/>
          </a:prstGeom>
          <a:noFill/>
          <a:ln w="9525">
            <a:noFill/>
          </a:ln>
        </p:spPr>
        <p:txBody>
          <a:bodyPr lIns="0" tIns="0" rIns="0" bIns="0"/>
          <a:p>
            <a:pPr indent="-304800" eaLnBrk="1" hangingPunct="1">
              <a:lnSpc>
                <a:spcPts val="2090"/>
              </a:lnSpc>
              <a:buNone/>
            </a:pPr>
            <a:r>
              <a:rPr dirty="0">
                <a:latin typeface="Trebuchet MS" panose="020B0603020202020204" pitchFamily="34" charset="0"/>
              </a:rPr>
              <a:t>&gt;    Determine the scope of the system, including the types of stocks or markets it will cover and the time horizon for predictions (short-term, medium-term, long-term).</a:t>
            </a:r>
            <a:endParaRPr dirty="0">
              <a:latin typeface="Trebuchet MS" panose="020B0603020202020204" pitchFamily="34" charset="0"/>
            </a:endParaRPr>
          </a:p>
        </p:txBody>
      </p:sp>
      <p:sp>
        <p:nvSpPr>
          <p:cNvPr id="9223" name="Rectangle 6"/>
          <p:cNvSpPr/>
          <p:nvPr/>
        </p:nvSpPr>
        <p:spPr>
          <a:xfrm>
            <a:off x="514350" y="2352675"/>
            <a:ext cx="9266238" cy="214313"/>
          </a:xfrm>
          <a:prstGeom prst="rect">
            <a:avLst/>
          </a:prstGeom>
          <a:noFill/>
          <a:ln w="9525">
            <a:noFill/>
          </a:ln>
        </p:spPr>
        <p:txBody>
          <a:bodyPr wrap="none" lIns="0" tIns="0" rIns="0" bIns="0"/>
          <a:p>
            <a:pPr algn="just" eaLnBrk="1" hangingPunct="1">
              <a:lnSpc>
                <a:spcPts val="2090"/>
              </a:lnSpc>
              <a:buNone/>
            </a:pPr>
            <a:r>
              <a:rPr dirty="0">
                <a:latin typeface="Trebuchet MS" panose="020B0603020202020204" pitchFamily="34" charset="0"/>
              </a:rPr>
              <a:t>&gt;    Cleanse and preprocess the data to handle missing values, outliers, and inconsistencies.</a:t>
            </a:r>
            <a:endParaRPr dirty="0">
              <a:latin typeface="Trebuchet MS" panose="020B0603020202020204" pitchFamily="34" charset="0"/>
            </a:endParaRPr>
          </a:p>
        </p:txBody>
      </p:sp>
      <p:sp>
        <p:nvSpPr>
          <p:cNvPr id="9224" name="Rectangle 7"/>
          <p:cNvSpPr/>
          <p:nvPr/>
        </p:nvSpPr>
        <p:spPr>
          <a:xfrm>
            <a:off x="514350" y="2551113"/>
            <a:ext cx="10321925" cy="546100"/>
          </a:xfrm>
          <a:prstGeom prst="rect">
            <a:avLst/>
          </a:prstGeom>
          <a:noFill/>
          <a:ln w="9525">
            <a:noFill/>
          </a:ln>
        </p:spPr>
        <p:txBody>
          <a:bodyPr lIns="0" tIns="0" rIns="0" bIns="0"/>
          <a:p>
            <a:pPr indent="-304800" eaLnBrk="1" hangingPunct="1">
              <a:lnSpc>
                <a:spcPts val="2090"/>
              </a:lnSpc>
              <a:buNone/>
            </a:pPr>
            <a:r>
              <a:rPr dirty="0">
                <a:latin typeface="Trebuchet MS" panose="020B0603020202020204" pitchFamily="34" charset="0"/>
              </a:rPr>
              <a:t>&gt;    Use domain knowledge and statistical techniques to select and engineer informative features that capture market trends and investor sentiment.</a:t>
            </a:r>
            <a:endParaRPr dirty="0">
              <a:latin typeface="Trebuchet MS" panose="020B0603020202020204" pitchFamily="34" charset="0"/>
            </a:endParaRPr>
          </a:p>
        </p:txBody>
      </p:sp>
      <p:sp>
        <p:nvSpPr>
          <p:cNvPr id="9225" name="Rectangle 8"/>
          <p:cNvSpPr/>
          <p:nvPr/>
        </p:nvSpPr>
        <p:spPr>
          <a:xfrm>
            <a:off x="514350" y="3148013"/>
            <a:ext cx="10909300" cy="214312"/>
          </a:xfrm>
          <a:prstGeom prst="rect">
            <a:avLst/>
          </a:prstGeom>
          <a:noFill/>
          <a:ln w="9525">
            <a:noFill/>
          </a:ln>
        </p:spPr>
        <p:txBody>
          <a:bodyPr wrap="none" lIns="0" tIns="0" rIns="0" bIns="0"/>
          <a:p>
            <a:pPr algn="just" eaLnBrk="1" hangingPunct="1">
              <a:lnSpc>
                <a:spcPts val="2090"/>
              </a:lnSpc>
              <a:buNone/>
            </a:pPr>
            <a:r>
              <a:rPr dirty="0">
                <a:latin typeface="Trebuchet MS" panose="020B0603020202020204" pitchFamily="34" charset="0"/>
              </a:rPr>
              <a:t>&gt;    Train multiple models with different hyperparameters and architectures to compare their performance.</a:t>
            </a:r>
            <a:endParaRPr dirty="0">
              <a:latin typeface="Trebuchet MS" panose="020B0603020202020204" pitchFamily="34" charset="0"/>
            </a:endParaRPr>
          </a:p>
        </p:txBody>
      </p:sp>
      <p:sp>
        <p:nvSpPr>
          <p:cNvPr id="9226" name="Rectangle 9"/>
          <p:cNvSpPr/>
          <p:nvPr/>
        </p:nvSpPr>
        <p:spPr>
          <a:xfrm>
            <a:off x="514350" y="3413125"/>
            <a:ext cx="10541000" cy="479425"/>
          </a:xfrm>
          <a:prstGeom prst="rect">
            <a:avLst/>
          </a:prstGeom>
          <a:noFill/>
          <a:ln w="9525">
            <a:noFill/>
          </a:ln>
        </p:spPr>
        <p:txBody>
          <a:bodyPr lIns="0" tIns="0" rIns="0" bIns="0"/>
          <a:p>
            <a:pPr indent="-304800" eaLnBrk="1" hangingPunct="1">
              <a:lnSpc>
                <a:spcPts val="2090"/>
              </a:lnSpc>
              <a:buNone/>
            </a:pPr>
            <a:r>
              <a:rPr dirty="0">
                <a:latin typeface="Trebuchet MS" panose="020B0603020202020204" pitchFamily="34" charset="0"/>
              </a:rPr>
              <a:t>&gt;    Provide explanations for model predictions and insights into the factors driving stock market trends, helping users understand the rationale behind the predictions.</a:t>
            </a:r>
            <a:endParaRPr dirty="0">
              <a:latin typeface="Trebuchet MS" panose="020B0603020202020204" pitchFamily="34" charset="0"/>
            </a:endParaRPr>
          </a:p>
        </p:txBody>
      </p:sp>
      <p:sp>
        <p:nvSpPr>
          <p:cNvPr id="9227" name="Rectangle 10"/>
          <p:cNvSpPr/>
          <p:nvPr/>
        </p:nvSpPr>
        <p:spPr>
          <a:xfrm>
            <a:off x="514350" y="3943350"/>
            <a:ext cx="10531475" cy="479425"/>
          </a:xfrm>
          <a:prstGeom prst="rect">
            <a:avLst/>
          </a:prstGeom>
          <a:noFill/>
          <a:ln w="9525">
            <a:noFill/>
          </a:ln>
        </p:spPr>
        <p:txBody>
          <a:bodyPr lIns="0" tIns="0" rIns="0" bIns="0"/>
          <a:p>
            <a:pPr indent="-304800" eaLnBrk="1" hangingPunct="1">
              <a:lnSpc>
                <a:spcPts val="2090"/>
              </a:lnSpc>
              <a:buNone/>
            </a:pPr>
            <a:r>
              <a:rPr dirty="0">
                <a:latin typeface="Trebuchet MS" panose="020B0603020202020204" pitchFamily="34" charset="0"/>
              </a:rPr>
              <a:t>&gt;    Implement monitoring and alerting mechanisms to track model performance, detect anomalies, and trigger retraining or recalibration when necessary.</a:t>
            </a:r>
            <a:endParaRPr dirty="0">
              <a:latin typeface="Trebuchet MS" panose="020B0603020202020204" pitchFamily="34" charset="0"/>
            </a:endParaRPr>
          </a:p>
        </p:txBody>
      </p:sp>
      <p:sp>
        <p:nvSpPr>
          <p:cNvPr id="9228" name="Rectangle 11"/>
          <p:cNvSpPr/>
          <p:nvPr/>
        </p:nvSpPr>
        <p:spPr>
          <a:xfrm>
            <a:off x="514350" y="4476750"/>
            <a:ext cx="10044113" cy="479425"/>
          </a:xfrm>
          <a:prstGeom prst="rect">
            <a:avLst/>
          </a:prstGeom>
          <a:noFill/>
          <a:ln w="9525">
            <a:noFill/>
          </a:ln>
        </p:spPr>
        <p:txBody>
          <a:bodyPr lIns="0" tIns="0" rIns="0" bIns="0"/>
          <a:p>
            <a:pPr indent="-304800" eaLnBrk="1" hangingPunct="1">
              <a:lnSpc>
                <a:spcPts val="2090"/>
              </a:lnSpc>
              <a:buNone/>
            </a:pPr>
            <a:r>
              <a:rPr dirty="0">
                <a:latin typeface="Trebuchet MS" panose="020B0603020202020204" pitchFamily="34" charset="0"/>
              </a:rPr>
              <a:t>&gt;    Develop a user-friendly interface or dashboard for users to interact with the prediction system, visualize results, and access insights.</a:t>
            </a:r>
            <a:endParaRPr dirty="0">
              <a:latin typeface="Trebuchet MS" panose="020B0603020202020204" pitchFamily="34" charset="0"/>
            </a:endParaRPr>
          </a:p>
        </p:txBody>
      </p:sp>
      <p:sp>
        <p:nvSpPr>
          <p:cNvPr id="13" name="Rectangle 12"/>
          <p:cNvSpPr/>
          <p:nvPr/>
        </p:nvSpPr>
        <p:spPr>
          <a:xfrm>
            <a:off x="11410950" y="6321425"/>
            <a:ext cx="55563" cy="103188"/>
          </a:xfrm>
          <a:prstGeom prst="rect">
            <a:avLst/>
          </a:prstGeom>
          <a:solidFill>
            <a:srgbClr val="23A6DB"/>
          </a:solidFill>
        </p:spPr>
        <p:txBody>
          <a:bodyPr wrap="none" lIns="0" tIns="0" rIns="0" bIns="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800" b="1" i="0" u="none" strike="noStrike" kern="1200" cap="none" spc="50" normalizeH="0" baseline="0" noProof="0">
                <a:ln>
                  <a:noFill/>
                </a:ln>
                <a:solidFill>
                  <a:srgbClr val="2D936B"/>
                </a:solidFill>
                <a:effectLst/>
                <a:uLnTx/>
                <a:uFillTx/>
                <a:latin typeface="Trebuchet MS" panose="020B0603020202020204"/>
                <a:ea typeface="+mn-ea"/>
                <a:cs typeface="+mn-cs"/>
              </a:rPr>
              <a:t>5</a:t>
            </a:r>
            <a:endParaRPr kumimoji="0" lang="en-US" sz="800" b="1" i="0" u="none" strike="noStrike" kern="1200" cap="none" spc="50" normalizeH="0" baseline="0" noProof="0">
              <a:ln>
                <a:noFill/>
              </a:ln>
              <a:solidFill>
                <a:srgbClr val="2D936B"/>
              </a:solidFill>
              <a:effectLst/>
              <a:uLnTx/>
              <a:uFillTx/>
              <a:latin typeface="Trebuchet MS" panose="020B0603020202020204"/>
              <a:ea typeface="+mn-ea"/>
              <a:cs typeface="+mn-cs"/>
            </a:endParaRPr>
          </a:p>
        </p:txBody>
      </p:sp>
      <p:grpSp>
        <p:nvGrpSpPr>
          <p:cNvPr id="3" name="Group 1"/>
          <p:cNvGrpSpPr/>
          <p:nvPr/>
        </p:nvGrpSpPr>
        <p:grpSpPr>
          <a:xfrm>
            <a:off x="10099675" y="-41910"/>
            <a:ext cx="2091690" cy="7534275"/>
            <a:chOff x="0" y="0"/>
            <a:chExt cx="4752975" cy="6863080"/>
          </a:xfrm>
        </p:grpSpPr>
        <p:sp>
          <p:nvSpPr>
            <p:cNvPr id="4" name="Graphic 2"/>
            <p:cNvSpPr/>
            <p:nvPr/>
          </p:nvSpPr>
          <p:spPr>
            <a:xfrm>
              <a:off x="1933576" y="4825"/>
              <a:ext cx="1218565" cy="6853555"/>
            </a:xfrm>
            <a:custGeom>
              <a:avLst/>
              <a:gdLst/>
              <a:ahLst/>
              <a:cxnLst/>
              <a:rect l="l" t="t" r="r" b="b"/>
              <a:pathLst>
                <a:path w="1218565" h="6853555">
                  <a:moveTo>
                    <a:pt x="0" y="0"/>
                  </a:moveTo>
                  <a:lnTo>
                    <a:pt x="1218352" y="6853171"/>
                  </a:lnTo>
                </a:path>
              </a:pathLst>
            </a:custGeom>
            <a:ln w="9525">
              <a:solidFill>
                <a:srgbClr val="5FCAEE"/>
              </a:solidFill>
              <a:prstDash val="solid"/>
            </a:ln>
          </p:spPr>
        </p:sp>
        <p:sp>
          <p:nvSpPr>
            <p:cNvPr id="5" name="Graphic 3"/>
            <p:cNvSpPr/>
            <p:nvPr/>
          </p:nvSpPr>
          <p:spPr>
            <a:xfrm>
              <a:off x="4762" y="3694896"/>
              <a:ext cx="4743450" cy="3163570"/>
            </a:xfrm>
            <a:custGeom>
              <a:avLst/>
              <a:gdLst/>
              <a:ahLst/>
              <a:cxnLst/>
              <a:rect l="l" t="t" r="r" b="b"/>
              <a:pathLst>
                <a:path w="4743450" h="3163570">
                  <a:moveTo>
                    <a:pt x="4743387" y="0"/>
                  </a:moveTo>
                  <a:lnTo>
                    <a:pt x="0" y="3163101"/>
                  </a:lnTo>
                </a:path>
              </a:pathLst>
            </a:custGeom>
            <a:ln w="9525">
              <a:solidFill>
                <a:srgbClr val="5FCAEE"/>
              </a:solidFill>
              <a:prstDash val="solid"/>
            </a:ln>
          </p:spPr>
        </p:sp>
        <p:sp>
          <p:nvSpPr>
            <p:cNvPr id="6" name="Graphic 4"/>
            <p:cNvSpPr/>
            <p:nvPr/>
          </p:nvSpPr>
          <p:spPr>
            <a:xfrm>
              <a:off x="1738251"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sp>
        <p:sp>
          <p:nvSpPr>
            <p:cNvPr id="7" name="Graphic 5"/>
            <p:cNvSpPr/>
            <p:nvPr/>
          </p:nvSpPr>
          <p:spPr>
            <a:xfrm>
              <a:off x="2159029" y="0"/>
              <a:ext cx="2589530" cy="6858000"/>
            </a:xfrm>
            <a:custGeom>
              <a:avLst/>
              <a:gdLst/>
              <a:ahLst/>
              <a:cxnLst/>
              <a:rect l="l" t="t" r="r" b="b"/>
              <a:pathLst>
                <a:path w="2589530" h="6858000">
                  <a:moveTo>
                    <a:pt x="2589120" y="0"/>
                  </a:moveTo>
                  <a:lnTo>
                    <a:pt x="0" y="0"/>
                  </a:lnTo>
                  <a:lnTo>
                    <a:pt x="1208884" y="6857996"/>
                  </a:lnTo>
                  <a:lnTo>
                    <a:pt x="2589120" y="6857996"/>
                  </a:lnTo>
                  <a:lnTo>
                    <a:pt x="2589120" y="0"/>
                  </a:lnTo>
                  <a:close/>
                </a:path>
              </a:pathLst>
            </a:custGeom>
            <a:solidFill>
              <a:srgbClr val="5FCAEE">
                <a:alpha val="19999"/>
              </a:srgbClr>
            </a:solidFill>
          </p:spPr>
        </p:sp>
        <p:sp>
          <p:nvSpPr>
            <p:cNvPr id="8" name="Graphic 6"/>
            <p:cNvSpPr/>
            <p:nvPr/>
          </p:nvSpPr>
          <p:spPr>
            <a:xfrm>
              <a:off x="149060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sp>
        <p:sp>
          <p:nvSpPr>
            <p:cNvPr id="9" name="Graphic 7"/>
            <p:cNvSpPr/>
            <p:nvPr/>
          </p:nvSpPr>
          <p:spPr>
            <a:xfrm>
              <a:off x="1894081"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sp>
        <p:sp>
          <p:nvSpPr>
            <p:cNvPr id="10" name="Graphic 8"/>
            <p:cNvSpPr/>
            <p:nvPr/>
          </p:nvSpPr>
          <p:spPr>
            <a:xfrm>
              <a:off x="345275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sp>
        <p:sp>
          <p:nvSpPr>
            <p:cNvPr id="11" name="Graphic 9"/>
            <p:cNvSpPr/>
            <p:nvPr/>
          </p:nvSpPr>
          <p:spPr>
            <a:xfrm>
              <a:off x="3492398" y="0"/>
              <a:ext cx="1256030" cy="6858000"/>
            </a:xfrm>
            <a:custGeom>
              <a:avLst/>
              <a:gdLst/>
              <a:ahLst/>
              <a:cxnLst/>
              <a:rect l="l" t="t" r="r" b="b"/>
              <a:pathLst>
                <a:path w="1256030" h="6858000">
                  <a:moveTo>
                    <a:pt x="1255752" y="0"/>
                  </a:moveTo>
                  <a:lnTo>
                    <a:pt x="0" y="0"/>
                  </a:lnTo>
                  <a:lnTo>
                    <a:pt x="1114527" y="6857996"/>
                  </a:lnTo>
                  <a:lnTo>
                    <a:pt x="1255752" y="6857996"/>
                  </a:lnTo>
                  <a:lnTo>
                    <a:pt x="1255752" y="0"/>
                  </a:lnTo>
                  <a:close/>
                </a:path>
              </a:pathLst>
            </a:custGeom>
            <a:solidFill>
              <a:srgbClr val="226192">
                <a:alpha val="79998"/>
              </a:srgbClr>
            </a:solidFill>
          </p:spPr>
        </p:sp>
        <p:sp>
          <p:nvSpPr>
            <p:cNvPr id="12" name="Graphic 10"/>
            <p:cNvSpPr/>
            <p:nvPr/>
          </p:nvSpPr>
          <p:spPr>
            <a:xfrm>
              <a:off x="292887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sp>
      </p:gr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 1"/>
          <p:cNvSpPr/>
          <p:nvPr/>
        </p:nvSpPr>
        <p:spPr>
          <a:xfrm>
            <a:off x="692150" y="1000125"/>
            <a:ext cx="6080125" cy="341313"/>
          </a:xfrm>
          <a:prstGeom prst="rect">
            <a:avLst/>
          </a:prstGeom>
        </p:spPr>
        <p:txBody>
          <a:bodyPr wrap="none" lIns="0" tIns="0" rIns="0" bIns="0">
            <a:noAutofit/>
          </a:bodyPr>
          <a:lstStyle/>
          <a:p>
            <a:pPr marL="0" marR="0" lvl="0" indent="0" algn="l" defTabSz="914400" rtl="0" eaLnBrk="1" fontAlgn="auto" latinLnBrk="0" hangingPunct="1">
              <a:lnSpc>
                <a:spcPct val="100000"/>
              </a:lnSpc>
              <a:spcBef>
                <a:spcPts val="0"/>
              </a:spcBef>
              <a:spcAft>
                <a:spcPts val="3780"/>
              </a:spcAft>
              <a:buClrTx/>
              <a:buSzTx/>
              <a:buFontTx/>
              <a:buNone/>
              <a:defRPr/>
            </a:pPr>
            <a:r>
              <a:rPr kumimoji="0" lang="en-US" sz="3200" b="1" i="0" u="none" strike="noStrike" kern="1200" cap="none" spc="-50" normalizeH="0" baseline="0" noProof="0">
                <a:ln>
                  <a:noFill/>
                </a:ln>
                <a:solidFill>
                  <a:srgbClr val="006FC0"/>
                </a:solidFill>
                <a:effectLst/>
                <a:uLnTx/>
                <a:uFillTx/>
                <a:latin typeface="Trebuchet MS" panose="020B0603020202020204"/>
                <a:ea typeface="+mn-ea"/>
                <a:cs typeface="+mn-cs"/>
              </a:rPr>
              <a:t>ALGORITHM AND </a:t>
            </a:r>
            <a:r>
              <a:rPr kumimoji="0" lang="en-US" sz="3200" b="1" i="0" u="none" strike="noStrike" kern="1200" cap="none" spc="-50" normalizeH="0" baseline="0" noProof="0">
                <a:ln>
                  <a:noFill/>
                </a:ln>
                <a:solidFill>
                  <a:srgbClr val="004E87"/>
                </a:solidFill>
                <a:effectLst/>
                <a:uLnTx/>
                <a:uFillTx/>
                <a:latin typeface="Trebuchet MS" panose="020B0603020202020204"/>
                <a:ea typeface="+mn-ea"/>
                <a:cs typeface="+mn-cs"/>
              </a:rPr>
              <a:t>DEVELOPMENT</a:t>
            </a:r>
            <a:endParaRPr kumimoji="0" lang="en-US" sz="3200" b="1" i="0" u="none" strike="noStrike" kern="1200" cap="none" spc="-50" normalizeH="0" baseline="0" noProof="0">
              <a:ln>
                <a:noFill/>
              </a:ln>
              <a:solidFill>
                <a:srgbClr val="004E87"/>
              </a:solidFill>
              <a:effectLst/>
              <a:uLnTx/>
              <a:uFillTx/>
              <a:latin typeface="Trebuchet MS" panose="020B0603020202020204"/>
              <a:ea typeface="+mn-ea"/>
              <a:cs typeface="+mn-cs"/>
            </a:endParaRPr>
          </a:p>
        </p:txBody>
      </p:sp>
      <p:sp>
        <p:nvSpPr>
          <p:cNvPr id="3" name="Rectangle 2"/>
          <p:cNvSpPr/>
          <p:nvPr/>
        </p:nvSpPr>
        <p:spPr>
          <a:xfrm>
            <a:off x="490855" y="2014855"/>
            <a:ext cx="10680065" cy="4538345"/>
          </a:xfrm>
          <a:prstGeom prst="rect">
            <a:avLst/>
          </a:prstGeom>
        </p:spPr>
        <p:txBody>
          <a:bodyPr lIns="0" tIns="0" rIns="0" bIns="0">
            <a:noAutofit/>
          </a:bodyPr>
          <a:lstStyle/>
          <a:p>
            <a:pPr marL="266700" marR="0" lvl="0" indent="0" algn="l" defTabSz="914400" rtl="0" eaLnBrk="1" fontAlgn="auto" latinLnBrk="0" hangingPunct="1">
              <a:lnSpc>
                <a:spcPct val="100000"/>
              </a:lnSpc>
              <a:spcBef>
                <a:spcPts val="3780"/>
              </a:spcBef>
              <a:spcAft>
                <a:spcPts val="1050"/>
              </a:spcAft>
              <a:buClrTx/>
              <a:buSzTx/>
              <a:buFontTx/>
              <a:buNone/>
              <a:defRPr/>
            </a:pPr>
            <a:r>
              <a:rPr kumimoji="0" lang="en-US" sz="1600" b="1" i="0" u="none" strike="noStrike" kern="1200" cap="none" spc="0" normalizeH="0" baseline="0" noProof="0">
                <a:ln>
                  <a:noFill/>
                </a:ln>
                <a:solidFill>
                  <a:srgbClr val="17365D"/>
                </a:solidFill>
                <a:effectLst/>
                <a:uLnTx/>
                <a:uFillTx/>
                <a:latin typeface="Trebuchet MS" panose="020B0603020202020204"/>
                <a:ea typeface="+mn-ea"/>
                <a:cs typeface="+mn-cs"/>
              </a:rPr>
              <a:t>Define Project Scope and Objectives:</a:t>
            </a:r>
            <a:endParaRPr kumimoji="0" lang="en-US" sz="1600" b="1" i="0" u="none" strike="noStrike" kern="1200" cap="none" spc="0" normalizeH="0" baseline="0" noProof="0">
              <a:ln>
                <a:noFill/>
              </a:ln>
              <a:solidFill>
                <a:srgbClr val="17365D"/>
              </a:solidFill>
              <a:effectLst/>
              <a:uLnTx/>
              <a:uFillTx/>
              <a:latin typeface="Trebuchet MS" panose="020B0603020202020204"/>
              <a:ea typeface="+mn-ea"/>
              <a:cs typeface="+mn-cs"/>
            </a:endParaRPr>
          </a:p>
          <a:p>
            <a:pPr marL="266700" marR="0" lvl="0" indent="-266700" algn="l" defTabSz="914400" rtl="0" eaLnBrk="1" fontAlgn="auto" latinLnBrk="0" hangingPunct="1">
              <a:lnSpc>
                <a:spcPts val="1850"/>
              </a:lnSpc>
              <a:spcBef>
                <a:spcPts val="0"/>
              </a:spcBef>
              <a:spcAft>
                <a:spcPts val="630"/>
              </a:spcAft>
              <a:buClrTx/>
              <a:buSzTx/>
              <a:buFontTx/>
              <a:buNone/>
              <a:defRPr/>
            </a:pPr>
            <a:r>
              <a:rPr kumimoji="0" lang="en-US" sz="1600" b="1" i="0" u="none" strike="noStrike" kern="1200" cap="none" spc="0" normalizeH="0" baseline="0" noProof="0">
                <a:ln>
                  <a:noFill/>
                </a:ln>
                <a:solidFill>
                  <a:schemeClr val="tx1"/>
                </a:solidFill>
                <a:effectLst/>
                <a:uLnTx/>
                <a:uFillTx/>
                <a:latin typeface="Trebuchet MS" panose="020B0603020202020204"/>
                <a:ea typeface="+mn-ea"/>
                <a:cs typeface="+mn-cs"/>
              </a:rPr>
              <a:t>&gt;    Clearly outline the goals of the project, such as predicting stock prices, identifying trends, or generating </a:t>
            </a:r>
            <a:r>
              <a:rPr kumimoji="0" lang="en-GB" altLang="en-US" sz="1600" b="1" i="0" u="none" strike="noStrike" kern="1200" cap="none" spc="0" normalizeH="0" baseline="0" noProof="0">
                <a:ln>
                  <a:noFill/>
                </a:ln>
                <a:solidFill>
                  <a:schemeClr val="tx1"/>
                </a:solidFill>
                <a:effectLst/>
                <a:uLnTx/>
                <a:uFillTx/>
                <a:latin typeface="Trebuchet MS" panose="020B0603020202020204"/>
                <a:ea typeface="+mn-ea"/>
                <a:cs typeface="+mn-cs"/>
              </a:rPr>
              <a:t>.    </a:t>
            </a:r>
            <a:endParaRPr kumimoji="0" lang="en-US" sz="1600" b="1" i="0" u="none" strike="noStrike" kern="1200" cap="none" spc="0" normalizeH="0" baseline="0" noProof="0">
              <a:ln>
                <a:noFill/>
              </a:ln>
              <a:solidFill>
                <a:schemeClr val="tx1"/>
              </a:solidFill>
              <a:effectLst/>
              <a:uLnTx/>
              <a:uFillTx/>
              <a:latin typeface="Trebuchet MS" panose="020B0603020202020204"/>
              <a:ea typeface="+mn-ea"/>
              <a:cs typeface="+mn-cs"/>
            </a:endParaRPr>
          </a:p>
          <a:p>
            <a:pPr marL="266700" marR="0" lvl="0" indent="0" algn="l" defTabSz="914400" rtl="0" eaLnBrk="1" fontAlgn="auto" latinLnBrk="0" hangingPunct="1">
              <a:lnSpc>
                <a:spcPts val="2855"/>
              </a:lnSpc>
              <a:spcBef>
                <a:spcPts val="0"/>
              </a:spcBef>
              <a:spcAft>
                <a:spcPts val="0"/>
              </a:spcAft>
              <a:buClrTx/>
              <a:buSzTx/>
              <a:buFontTx/>
              <a:buNone/>
              <a:defRPr/>
            </a:pPr>
            <a:r>
              <a:rPr kumimoji="0" lang="en-US" sz="1600" b="1" i="0" u="none" strike="noStrike" kern="1200" cap="none" spc="0" normalizeH="0" baseline="0" noProof="0">
                <a:ln>
                  <a:noFill/>
                </a:ln>
                <a:solidFill>
                  <a:srgbClr val="17365D"/>
                </a:solidFill>
                <a:effectLst/>
                <a:uLnTx/>
                <a:uFillTx/>
                <a:latin typeface="Trebuchet MS" panose="020B0603020202020204"/>
                <a:ea typeface="+mn-ea"/>
                <a:cs typeface="+mn-cs"/>
              </a:rPr>
              <a:t>Data Collection:</a:t>
            </a:r>
            <a:endParaRPr kumimoji="0" lang="en-US" sz="1600" b="1" i="0" u="none" strike="noStrike" kern="1200" cap="none" spc="0" normalizeH="0" baseline="0" noProof="0">
              <a:ln>
                <a:noFill/>
              </a:ln>
              <a:solidFill>
                <a:srgbClr val="17365D"/>
              </a:solidFill>
              <a:effectLst/>
              <a:uLnTx/>
              <a:uFillTx/>
              <a:latin typeface="Trebuchet MS" panose="020B0603020202020204"/>
              <a:ea typeface="+mn-ea"/>
              <a:cs typeface="+mn-cs"/>
            </a:endParaRPr>
          </a:p>
          <a:p>
            <a:pPr marL="0" marR="0" lvl="0" indent="0" algn="just" defTabSz="914400" rtl="0" eaLnBrk="1" fontAlgn="auto" latinLnBrk="0" hangingPunct="1">
              <a:lnSpc>
                <a:spcPts val="2855"/>
              </a:lnSpc>
              <a:spcBef>
                <a:spcPts val="0"/>
              </a:spcBef>
              <a:spcAft>
                <a:spcPts val="0"/>
              </a:spcAft>
              <a:buClrTx/>
              <a:buSzTx/>
              <a:buFontTx/>
              <a:buNone/>
              <a:defRPr/>
            </a:pPr>
            <a:r>
              <a:rPr kumimoji="0" lang="en-US" sz="1600" b="1" i="0" u="none" strike="noStrike" kern="1200" cap="none" spc="0" normalizeH="0" baseline="0" noProof="0">
                <a:ln>
                  <a:noFill/>
                </a:ln>
                <a:solidFill>
                  <a:schemeClr val="tx1"/>
                </a:solidFill>
                <a:effectLst/>
                <a:uLnTx/>
                <a:uFillTx/>
                <a:latin typeface="Trebuchet MS" panose="020B0603020202020204"/>
                <a:ea typeface="+mn-ea"/>
                <a:cs typeface="+mn-cs"/>
              </a:rPr>
              <a:t>&gt;    Consider using APIs or data providers that offer real-time or near-real-time updates for live trading </a:t>
            </a:r>
            <a:endParaRPr kumimoji="0" lang="en-US" sz="1600" b="1" i="0" u="none" strike="noStrike" kern="1200" cap="none" spc="0" normalizeH="0" baseline="0" noProof="0">
              <a:ln>
                <a:noFill/>
              </a:ln>
              <a:solidFill>
                <a:schemeClr val="tx1"/>
              </a:solidFill>
              <a:effectLst/>
              <a:uLnTx/>
              <a:uFillTx/>
              <a:latin typeface="Trebuchet MS" panose="020B0603020202020204"/>
              <a:ea typeface="+mn-ea"/>
              <a:cs typeface="+mn-cs"/>
            </a:endParaRPr>
          </a:p>
          <a:p>
            <a:pPr marL="0" marR="0" lvl="0" indent="0" algn="just" defTabSz="914400" rtl="0" eaLnBrk="1" fontAlgn="auto" latinLnBrk="0" hangingPunct="1">
              <a:lnSpc>
                <a:spcPts val="2855"/>
              </a:lnSpc>
              <a:spcBef>
                <a:spcPts val="0"/>
              </a:spcBef>
              <a:spcAft>
                <a:spcPts val="0"/>
              </a:spcAft>
              <a:buClrTx/>
              <a:buSzTx/>
              <a:buFontTx/>
              <a:buNone/>
              <a:defRPr/>
            </a:pPr>
            <a:r>
              <a:rPr kumimoji="0" lang="en-US" sz="1600" b="1" i="0" u="none" strike="noStrike" kern="1200" cap="none" spc="0" normalizeH="0" baseline="0" noProof="0">
                <a:ln>
                  <a:noFill/>
                </a:ln>
                <a:solidFill>
                  <a:schemeClr val="tx1"/>
                </a:solidFill>
                <a:effectLst/>
                <a:uLnTx/>
                <a:uFillTx/>
                <a:latin typeface="Trebuchet MS" panose="020B0603020202020204"/>
                <a:ea typeface="+mn-ea"/>
                <a:cs typeface="+mn-cs"/>
              </a:rPr>
              <a:t>&gt;    Data Preprocessing:</a:t>
            </a:r>
            <a:endParaRPr kumimoji="0" lang="en-US" sz="1600" b="1" i="0" u="none" strike="noStrike" kern="1200" cap="none" spc="0" normalizeH="0" baseline="0" noProof="0">
              <a:ln>
                <a:noFill/>
              </a:ln>
              <a:solidFill>
                <a:schemeClr val="tx1"/>
              </a:solidFill>
              <a:effectLst/>
              <a:uLnTx/>
              <a:uFillTx/>
              <a:latin typeface="Trebuchet MS" panose="020B0603020202020204"/>
              <a:ea typeface="+mn-ea"/>
              <a:cs typeface="+mn-cs"/>
            </a:endParaRPr>
          </a:p>
          <a:p>
            <a:pPr marL="266700" marR="0" lvl="0" indent="0" algn="l" defTabSz="914400" rtl="0" eaLnBrk="1" fontAlgn="auto" latinLnBrk="0" hangingPunct="1">
              <a:lnSpc>
                <a:spcPts val="2855"/>
              </a:lnSpc>
              <a:spcBef>
                <a:spcPts val="0"/>
              </a:spcBef>
              <a:spcAft>
                <a:spcPts val="1890"/>
              </a:spcAft>
              <a:buClrTx/>
              <a:buSzTx/>
              <a:buFontTx/>
              <a:buNone/>
              <a:defRPr/>
            </a:pPr>
            <a:r>
              <a:rPr kumimoji="0" lang="en-US" sz="1600" b="1" i="0" u="none" strike="noStrike" kern="1200" cap="none" spc="0" normalizeH="0" baseline="0" noProof="0">
                <a:ln>
                  <a:noFill/>
                </a:ln>
                <a:solidFill>
                  <a:srgbClr val="17365D"/>
                </a:solidFill>
                <a:effectLst/>
                <a:uLnTx/>
                <a:uFillTx/>
                <a:latin typeface="Trebuchet MS" panose="020B0603020202020204"/>
                <a:ea typeface="+mn-ea"/>
                <a:cs typeface="+mn-cs"/>
              </a:rPr>
              <a:t>Deployment and Integration:</a:t>
            </a:r>
            <a:endParaRPr kumimoji="0" lang="en-US" sz="1600" b="1" i="0" u="none" strike="noStrike" kern="1200" cap="none" spc="0" normalizeH="0" baseline="0" noProof="0">
              <a:ln>
                <a:noFill/>
              </a:ln>
              <a:solidFill>
                <a:srgbClr val="17365D"/>
              </a:solidFill>
              <a:effectLst/>
              <a:uLnTx/>
              <a:uFillTx/>
              <a:latin typeface="Trebuchet MS" panose="020B0603020202020204"/>
              <a:ea typeface="+mn-ea"/>
              <a:cs typeface="+mn-cs"/>
            </a:endParaRPr>
          </a:p>
          <a:p>
            <a:pPr marL="266700" marR="0" lvl="0" indent="-266700" algn="l" defTabSz="914400" rtl="0" eaLnBrk="1" fontAlgn="auto" latinLnBrk="0" hangingPunct="1">
              <a:lnSpc>
                <a:spcPts val="1850"/>
              </a:lnSpc>
              <a:spcBef>
                <a:spcPts val="0"/>
              </a:spcBef>
              <a:spcAft>
                <a:spcPts val="630"/>
              </a:spcAft>
              <a:buClrTx/>
              <a:buSzTx/>
              <a:buFontTx/>
              <a:buNone/>
              <a:defRPr/>
            </a:pPr>
            <a:r>
              <a:rPr kumimoji="0" lang="en-US" sz="1600" b="1" i="0" u="none" strike="noStrike" kern="1200" cap="none" spc="0" normalizeH="0" baseline="0" noProof="0">
                <a:ln>
                  <a:noFill/>
                </a:ln>
                <a:solidFill>
                  <a:schemeClr val="tx1"/>
                </a:solidFill>
                <a:effectLst/>
                <a:uLnTx/>
                <a:uFillTx/>
                <a:latin typeface="Trebuchet MS" panose="020B0603020202020204"/>
                <a:ea typeface="+mn-ea"/>
                <a:cs typeface="+mn-cs"/>
              </a:rPr>
              <a:t>&gt;    Deploy the selected model(s) into a production environment, either on-premises or in the cloud, using scalable and reliable infrastructure.</a:t>
            </a:r>
            <a:endParaRPr kumimoji="0" lang="en-US" sz="1600" b="1" i="0" u="none" strike="noStrike" kern="1200" cap="none" spc="0" normalizeH="0" baseline="0" noProof="0">
              <a:ln>
                <a:noFill/>
              </a:ln>
              <a:solidFill>
                <a:schemeClr val="tx1"/>
              </a:solidFill>
              <a:effectLst/>
              <a:uLnTx/>
              <a:uFillTx/>
              <a:latin typeface="Trebuchet MS" panose="020B0603020202020204"/>
              <a:ea typeface="+mn-ea"/>
              <a:cs typeface="+mn-cs"/>
            </a:endParaRPr>
          </a:p>
          <a:p>
            <a:pPr marL="266700" marR="0" lvl="0" indent="-266700" algn="l" defTabSz="914400" rtl="0" eaLnBrk="1" fontAlgn="auto" latinLnBrk="0" hangingPunct="1">
              <a:lnSpc>
                <a:spcPts val="1850"/>
              </a:lnSpc>
              <a:spcBef>
                <a:spcPts val="0"/>
              </a:spcBef>
              <a:spcAft>
                <a:spcPts val="630"/>
              </a:spcAft>
              <a:buClrTx/>
              <a:buSzTx/>
              <a:buFontTx/>
              <a:buNone/>
              <a:defRPr/>
            </a:pPr>
            <a:endParaRPr kumimoji="0" lang="en-US" sz="1600" b="1" i="0" u="none" strike="noStrike" kern="1200" cap="none" spc="0" normalizeH="0" baseline="0" noProof="0">
              <a:ln>
                <a:noFill/>
              </a:ln>
              <a:solidFill>
                <a:schemeClr val="tx1"/>
              </a:solidFill>
              <a:effectLst/>
              <a:uLnTx/>
              <a:uFillTx/>
              <a:latin typeface="Trebuchet MS" panose="020B0603020202020204"/>
              <a:ea typeface="+mn-ea"/>
              <a:cs typeface="+mn-cs"/>
            </a:endParaRPr>
          </a:p>
          <a:p>
            <a:pPr marL="266700" marR="0" lvl="0" indent="-266700" algn="l" defTabSz="914400" rtl="0" eaLnBrk="1" fontAlgn="auto" latinLnBrk="0" hangingPunct="1">
              <a:lnSpc>
                <a:spcPts val="1870"/>
              </a:lnSpc>
              <a:spcBef>
                <a:spcPts val="0"/>
              </a:spcBef>
              <a:spcAft>
                <a:spcPts val="630"/>
              </a:spcAft>
              <a:buClrTx/>
              <a:buSzTx/>
              <a:buFontTx/>
              <a:buNone/>
              <a:defRPr/>
            </a:pPr>
            <a:r>
              <a:rPr kumimoji="0" lang="en-US" sz="1600" b="1" i="0" u="none" strike="noStrike" kern="1200" cap="none" spc="0" normalizeH="0" baseline="0" noProof="0">
                <a:ln>
                  <a:noFill/>
                </a:ln>
                <a:solidFill>
                  <a:schemeClr val="tx1"/>
                </a:solidFill>
                <a:effectLst/>
                <a:uLnTx/>
                <a:uFillTx/>
                <a:latin typeface="Trebuchet MS" panose="020B0603020202020204"/>
                <a:ea typeface="+mn-ea"/>
                <a:cs typeface="+mn-cs"/>
              </a:rPr>
              <a:t>&gt;    Integrate the prediction system with real-time data feeds, APIs, or trading platforms to enable live predictions and decision-making.</a:t>
            </a:r>
            <a:endParaRPr kumimoji="0" lang="en-US" sz="1600" b="1" i="0" u="none" strike="noStrike" kern="1200" cap="none" spc="0" normalizeH="0" baseline="0" noProof="0">
              <a:ln>
                <a:noFill/>
              </a:ln>
              <a:solidFill>
                <a:schemeClr val="tx1"/>
              </a:solidFill>
              <a:effectLst/>
              <a:uLnTx/>
              <a:uFillTx/>
              <a:latin typeface="Trebuchet MS" panose="020B0603020202020204"/>
              <a:ea typeface="+mn-ea"/>
              <a:cs typeface="+mn-cs"/>
            </a:endParaRPr>
          </a:p>
          <a:p>
            <a:pPr marL="266700" marR="0" lvl="0" indent="-266700" algn="l" defTabSz="914400" rtl="0" eaLnBrk="1" fontAlgn="auto" latinLnBrk="0" hangingPunct="1">
              <a:lnSpc>
                <a:spcPts val="1870"/>
              </a:lnSpc>
              <a:spcBef>
                <a:spcPts val="0"/>
              </a:spcBef>
              <a:spcAft>
                <a:spcPts val="630"/>
              </a:spcAft>
              <a:buClrTx/>
              <a:buSzTx/>
              <a:buFontTx/>
              <a:buNone/>
              <a:defRPr/>
            </a:pPr>
            <a:endParaRPr kumimoji="0" lang="en-US" sz="1600" b="1" i="0" u="none" strike="noStrike" kern="1200" cap="none" spc="0" normalizeH="0" baseline="0" noProof="0">
              <a:ln>
                <a:noFill/>
              </a:ln>
              <a:solidFill>
                <a:schemeClr val="tx1"/>
              </a:solidFill>
              <a:effectLst/>
              <a:uLnTx/>
              <a:uFillTx/>
              <a:latin typeface="Trebuchet MS" panose="020B0603020202020204"/>
              <a:ea typeface="+mn-ea"/>
              <a:cs typeface="+mn-cs"/>
            </a:endParaRPr>
          </a:p>
          <a:p>
            <a:pPr marL="266700" marR="0" lvl="0" indent="-266700" algn="l" defTabSz="914400" rtl="0" eaLnBrk="1" fontAlgn="auto" latinLnBrk="0" hangingPunct="1">
              <a:lnSpc>
                <a:spcPts val="1850"/>
              </a:lnSpc>
              <a:spcBef>
                <a:spcPts val="0"/>
              </a:spcBef>
              <a:spcAft>
                <a:spcPts val="0"/>
              </a:spcAft>
              <a:buClrTx/>
              <a:buSzTx/>
              <a:buFontTx/>
              <a:buNone/>
              <a:defRPr/>
            </a:pPr>
            <a:r>
              <a:rPr kumimoji="0" lang="en-US" sz="1600" b="1" i="0" u="none" strike="noStrike" kern="1200" cap="none" spc="0" normalizeH="0" baseline="0" noProof="0">
                <a:ln>
                  <a:noFill/>
                </a:ln>
                <a:solidFill>
                  <a:schemeClr val="tx1"/>
                </a:solidFill>
                <a:effectLst/>
                <a:uLnTx/>
                <a:uFillTx/>
                <a:latin typeface="Trebuchet MS" panose="020B0603020202020204"/>
                <a:ea typeface="+mn-ea"/>
                <a:cs typeface="+mn-cs"/>
              </a:rPr>
              <a:t>&gt;    Implement monitoring and alerting mechanisms to track model performance, detect anomalies, and trigger retraining or recalibration as needed.</a:t>
            </a:r>
            <a:endParaRPr kumimoji="0" lang="en-US" sz="1600" b="1" i="0" u="none" strike="noStrike" kern="1200" cap="none" spc="0" normalizeH="0" baseline="0" noProof="0">
              <a:ln>
                <a:noFill/>
              </a:ln>
              <a:solidFill>
                <a:schemeClr val="tx1"/>
              </a:solidFill>
              <a:effectLst/>
              <a:uLnTx/>
              <a:uFillTx/>
              <a:latin typeface="Trebuchet MS" panose="020B0603020202020204"/>
              <a:ea typeface="+mn-ea"/>
              <a:cs typeface="+mn-cs"/>
            </a:endParaRPr>
          </a:p>
        </p:txBody>
      </p:sp>
      <p:grpSp>
        <p:nvGrpSpPr>
          <p:cNvPr id="4" name="Group 1"/>
          <p:cNvGrpSpPr/>
          <p:nvPr/>
        </p:nvGrpSpPr>
        <p:grpSpPr>
          <a:xfrm>
            <a:off x="10114915" y="-41910"/>
            <a:ext cx="2076450" cy="7851140"/>
            <a:chOff x="0" y="0"/>
            <a:chExt cx="4752975" cy="6863080"/>
          </a:xfrm>
        </p:grpSpPr>
        <p:sp>
          <p:nvSpPr>
            <p:cNvPr id="5" name="Graphic 2"/>
            <p:cNvSpPr/>
            <p:nvPr/>
          </p:nvSpPr>
          <p:spPr>
            <a:xfrm>
              <a:off x="1933576" y="4825"/>
              <a:ext cx="1218565" cy="6853555"/>
            </a:xfrm>
            <a:custGeom>
              <a:avLst/>
              <a:gdLst/>
              <a:ahLst/>
              <a:cxnLst/>
              <a:rect l="l" t="t" r="r" b="b"/>
              <a:pathLst>
                <a:path w="1218565" h="6853555">
                  <a:moveTo>
                    <a:pt x="0" y="0"/>
                  </a:moveTo>
                  <a:lnTo>
                    <a:pt x="1218352" y="6853171"/>
                  </a:lnTo>
                </a:path>
              </a:pathLst>
            </a:custGeom>
            <a:ln w="9525">
              <a:solidFill>
                <a:srgbClr val="5FCAEE"/>
              </a:solidFill>
              <a:prstDash val="solid"/>
            </a:ln>
          </p:spPr>
        </p:sp>
        <p:sp>
          <p:nvSpPr>
            <p:cNvPr id="6" name="Graphic 3"/>
            <p:cNvSpPr/>
            <p:nvPr/>
          </p:nvSpPr>
          <p:spPr>
            <a:xfrm>
              <a:off x="4762" y="3694896"/>
              <a:ext cx="4743450" cy="3163570"/>
            </a:xfrm>
            <a:custGeom>
              <a:avLst/>
              <a:gdLst/>
              <a:ahLst/>
              <a:cxnLst/>
              <a:rect l="l" t="t" r="r" b="b"/>
              <a:pathLst>
                <a:path w="4743450" h="3163570">
                  <a:moveTo>
                    <a:pt x="4743387" y="0"/>
                  </a:moveTo>
                  <a:lnTo>
                    <a:pt x="0" y="3163101"/>
                  </a:lnTo>
                </a:path>
              </a:pathLst>
            </a:custGeom>
            <a:ln w="9525">
              <a:solidFill>
                <a:srgbClr val="5FCAEE"/>
              </a:solidFill>
              <a:prstDash val="solid"/>
            </a:ln>
          </p:spPr>
        </p:sp>
        <p:sp>
          <p:nvSpPr>
            <p:cNvPr id="7" name="Graphic 4"/>
            <p:cNvSpPr/>
            <p:nvPr/>
          </p:nvSpPr>
          <p:spPr>
            <a:xfrm>
              <a:off x="1738251"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sp>
        <p:sp>
          <p:nvSpPr>
            <p:cNvPr id="8" name="Graphic 5"/>
            <p:cNvSpPr/>
            <p:nvPr/>
          </p:nvSpPr>
          <p:spPr>
            <a:xfrm>
              <a:off x="2159029" y="0"/>
              <a:ext cx="2589530" cy="6858000"/>
            </a:xfrm>
            <a:custGeom>
              <a:avLst/>
              <a:gdLst/>
              <a:ahLst/>
              <a:cxnLst/>
              <a:rect l="l" t="t" r="r" b="b"/>
              <a:pathLst>
                <a:path w="2589530" h="6858000">
                  <a:moveTo>
                    <a:pt x="2589120" y="0"/>
                  </a:moveTo>
                  <a:lnTo>
                    <a:pt x="0" y="0"/>
                  </a:lnTo>
                  <a:lnTo>
                    <a:pt x="1208884" y="6857996"/>
                  </a:lnTo>
                  <a:lnTo>
                    <a:pt x="2589120" y="6857996"/>
                  </a:lnTo>
                  <a:lnTo>
                    <a:pt x="2589120" y="0"/>
                  </a:lnTo>
                  <a:close/>
                </a:path>
              </a:pathLst>
            </a:custGeom>
            <a:solidFill>
              <a:srgbClr val="5FCAEE">
                <a:alpha val="19999"/>
              </a:srgbClr>
            </a:solidFill>
          </p:spPr>
        </p:sp>
        <p:sp>
          <p:nvSpPr>
            <p:cNvPr id="9" name="Graphic 6"/>
            <p:cNvSpPr/>
            <p:nvPr/>
          </p:nvSpPr>
          <p:spPr>
            <a:xfrm>
              <a:off x="149060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sp>
        <p:sp>
          <p:nvSpPr>
            <p:cNvPr id="10" name="Graphic 7"/>
            <p:cNvSpPr/>
            <p:nvPr/>
          </p:nvSpPr>
          <p:spPr>
            <a:xfrm>
              <a:off x="1894081"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sp>
        <p:sp>
          <p:nvSpPr>
            <p:cNvPr id="11" name="Graphic 8"/>
            <p:cNvSpPr/>
            <p:nvPr/>
          </p:nvSpPr>
          <p:spPr>
            <a:xfrm>
              <a:off x="345275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sp>
        <p:sp>
          <p:nvSpPr>
            <p:cNvPr id="12" name="Graphic 9"/>
            <p:cNvSpPr/>
            <p:nvPr/>
          </p:nvSpPr>
          <p:spPr>
            <a:xfrm>
              <a:off x="3492398" y="0"/>
              <a:ext cx="1256030" cy="6858000"/>
            </a:xfrm>
            <a:custGeom>
              <a:avLst/>
              <a:gdLst/>
              <a:ahLst/>
              <a:cxnLst/>
              <a:rect l="l" t="t" r="r" b="b"/>
              <a:pathLst>
                <a:path w="1256030" h="6858000">
                  <a:moveTo>
                    <a:pt x="1255752" y="0"/>
                  </a:moveTo>
                  <a:lnTo>
                    <a:pt x="0" y="0"/>
                  </a:lnTo>
                  <a:lnTo>
                    <a:pt x="1114527" y="6857996"/>
                  </a:lnTo>
                  <a:lnTo>
                    <a:pt x="1255752" y="6857996"/>
                  </a:lnTo>
                  <a:lnTo>
                    <a:pt x="1255752" y="0"/>
                  </a:lnTo>
                  <a:close/>
                </a:path>
              </a:pathLst>
            </a:custGeom>
            <a:solidFill>
              <a:srgbClr val="226192">
                <a:alpha val="79998"/>
              </a:srgbClr>
            </a:solidFill>
          </p:spPr>
        </p:sp>
        <p:sp>
          <p:nvSpPr>
            <p:cNvPr id="13" name="Graphic 10"/>
            <p:cNvSpPr/>
            <p:nvPr/>
          </p:nvSpPr>
          <p:spPr>
            <a:xfrm>
              <a:off x="292887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sp>
      </p:gr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11266" name="Picture 1"/>
          <p:cNvPicPr>
            <a:picLocks noChangeAspect="1"/>
          </p:cNvPicPr>
          <p:nvPr/>
        </p:nvPicPr>
        <p:blipFill>
          <a:blip r:embed="rId1"/>
          <a:stretch>
            <a:fillRect/>
          </a:stretch>
        </p:blipFill>
        <p:spPr>
          <a:xfrm>
            <a:off x="493713" y="1533525"/>
            <a:ext cx="9055100" cy="4278313"/>
          </a:xfrm>
          <a:prstGeom prst="rect">
            <a:avLst/>
          </a:prstGeom>
          <a:noFill/>
          <a:ln w="9525">
            <a:noFill/>
          </a:ln>
        </p:spPr>
      </p:pic>
      <p:sp>
        <p:nvSpPr>
          <p:cNvPr id="3" name="Rectangle 2"/>
          <p:cNvSpPr/>
          <p:nvPr/>
        </p:nvSpPr>
        <p:spPr>
          <a:xfrm>
            <a:off x="520700" y="639763"/>
            <a:ext cx="2435225" cy="487363"/>
          </a:xfrm>
          <a:prstGeom prst="rect">
            <a:avLst/>
          </a:prstGeom>
        </p:spPr>
        <p:txBody>
          <a:bodyPr wrap="none" lIns="0" tIns="0" rIns="0" bIns="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4700" b="1" i="0" u="none" strike="noStrike" kern="1200" cap="none" spc="-50" normalizeH="0" baseline="0" noProof="0">
                <a:ln>
                  <a:noFill/>
                </a:ln>
                <a:solidFill>
                  <a:srgbClr val="0062AA"/>
                </a:solidFill>
                <a:effectLst/>
                <a:uLnTx/>
                <a:uFillTx/>
                <a:latin typeface="Trebuchet MS" panose="020B0603020202020204"/>
                <a:ea typeface="+mn-ea"/>
                <a:cs typeface="+mn-cs"/>
              </a:rPr>
              <a:t>RESULTS</a:t>
            </a:r>
            <a:endParaRPr kumimoji="0" lang="en-US" sz="4700" b="1" i="0" u="none" strike="noStrike" kern="1200" cap="none" spc="-50" normalizeH="0" baseline="0" noProof="0">
              <a:ln>
                <a:noFill/>
              </a:ln>
              <a:solidFill>
                <a:srgbClr val="0062AA"/>
              </a:solidFill>
              <a:effectLst/>
              <a:uLnTx/>
              <a:uFillTx/>
              <a:latin typeface="Trebuchet MS" panose="020B0603020202020204"/>
              <a:ea typeface="+mn-ea"/>
              <a:cs typeface="+mn-cs"/>
            </a:endParaRPr>
          </a:p>
        </p:txBody>
      </p:sp>
      <p:grpSp>
        <p:nvGrpSpPr>
          <p:cNvPr id="2" name="Group 1"/>
          <p:cNvGrpSpPr/>
          <p:nvPr/>
        </p:nvGrpSpPr>
        <p:grpSpPr>
          <a:xfrm>
            <a:off x="8317865" y="-41910"/>
            <a:ext cx="3873500" cy="7848600"/>
            <a:chOff x="0" y="0"/>
            <a:chExt cx="4752975" cy="6863080"/>
          </a:xfrm>
        </p:grpSpPr>
        <p:sp>
          <p:nvSpPr>
            <p:cNvPr id="4" name="Graphic 2"/>
            <p:cNvSpPr/>
            <p:nvPr/>
          </p:nvSpPr>
          <p:spPr>
            <a:xfrm>
              <a:off x="1933576" y="4825"/>
              <a:ext cx="1218565" cy="6853555"/>
            </a:xfrm>
            <a:custGeom>
              <a:avLst/>
              <a:gdLst/>
              <a:ahLst/>
              <a:cxnLst/>
              <a:rect l="l" t="t" r="r" b="b"/>
              <a:pathLst>
                <a:path w="1218565" h="6853555">
                  <a:moveTo>
                    <a:pt x="0" y="0"/>
                  </a:moveTo>
                  <a:lnTo>
                    <a:pt x="1218352" y="6853171"/>
                  </a:lnTo>
                </a:path>
              </a:pathLst>
            </a:custGeom>
            <a:ln w="9525">
              <a:solidFill>
                <a:srgbClr val="5FCAEE"/>
              </a:solidFill>
              <a:prstDash val="solid"/>
            </a:ln>
          </p:spPr>
        </p:sp>
        <p:sp>
          <p:nvSpPr>
            <p:cNvPr id="5" name="Graphic 3"/>
            <p:cNvSpPr/>
            <p:nvPr/>
          </p:nvSpPr>
          <p:spPr>
            <a:xfrm>
              <a:off x="4762" y="3694896"/>
              <a:ext cx="4743450" cy="3163570"/>
            </a:xfrm>
            <a:custGeom>
              <a:avLst/>
              <a:gdLst/>
              <a:ahLst/>
              <a:cxnLst/>
              <a:rect l="l" t="t" r="r" b="b"/>
              <a:pathLst>
                <a:path w="4743450" h="3163570">
                  <a:moveTo>
                    <a:pt x="4743387" y="0"/>
                  </a:moveTo>
                  <a:lnTo>
                    <a:pt x="0" y="3163101"/>
                  </a:lnTo>
                </a:path>
              </a:pathLst>
            </a:custGeom>
            <a:ln w="9525">
              <a:solidFill>
                <a:srgbClr val="5FCAEE"/>
              </a:solidFill>
              <a:prstDash val="solid"/>
            </a:ln>
          </p:spPr>
        </p:sp>
        <p:sp>
          <p:nvSpPr>
            <p:cNvPr id="6" name="Graphic 4"/>
            <p:cNvSpPr/>
            <p:nvPr/>
          </p:nvSpPr>
          <p:spPr>
            <a:xfrm>
              <a:off x="1738251"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sp>
        <p:sp>
          <p:nvSpPr>
            <p:cNvPr id="7" name="Graphic 5"/>
            <p:cNvSpPr/>
            <p:nvPr/>
          </p:nvSpPr>
          <p:spPr>
            <a:xfrm>
              <a:off x="2159029" y="0"/>
              <a:ext cx="2589530" cy="6858000"/>
            </a:xfrm>
            <a:custGeom>
              <a:avLst/>
              <a:gdLst/>
              <a:ahLst/>
              <a:cxnLst/>
              <a:rect l="l" t="t" r="r" b="b"/>
              <a:pathLst>
                <a:path w="2589530" h="6858000">
                  <a:moveTo>
                    <a:pt x="2589120" y="0"/>
                  </a:moveTo>
                  <a:lnTo>
                    <a:pt x="0" y="0"/>
                  </a:lnTo>
                  <a:lnTo>
                    <a:pt x="1208884" y="6857996"/>
                  </a:lnTo>
                  <a:lnTo>
                    <a:pt x="2589120" y="6857996"/>
                  </a:lnTo>
                  <a:lnTo>
                    <a:pt x="2589120" y="0"/>
                  </a:lnTo>
                  <a:close/>
                </a:path>
              </a:pathLst>
            </a:custGeom>
            <a:solidFill>
              <a:srgbClr val="5FCAEE">
                <a:alpha val="19999"/>
              </a:srgbClr>
            </a:solidFill>
          </p:spPr>
        </p:sp>
        <p:sp>
          <p:nvSpPr>
            <p:cNvPr id="8" name="Graphic 6"/>
            <p:cNvSpPr/>
            <p:nvPr/>
          </p:nvSpPr>
          <p:spPr>
            <a:xfrm>
              <a:off x="149060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sp>
        <p:sp>
          <p:nvSpPr>
            <p:cNvPr id="9" name="Graphic 7"/>
            <p:cNvSpPr/>
            <p:nvPr/>
          </p:nvSpPr>
          <p:spPr>
            <a:xfrm>
              <a:off x="1894081"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sp>
        <p:sp>
          <p:nvSpPr>
            <p:cNvPr id="10" name="Graphic 8"/>
            <p:cNvSpPr/>
            <p:nvPr/>
          </p:nvSpPr>
          <p:spPr>
            <a:xfrm>
              <a:off x="345275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sp>
        <p:sp>
          <p:nvSpPr>
            <p:cNvPr id="11" name="Graphic 9"/>
            <p:cNvSpPr/>
            <p:nvPr/>
          </p:nvSpPr>
          <p:spPr>
            <a:xfrm>
              <a:off x="3492398" y="0"/>
              <a:ext cx="1256030" cy="6858000"/>
            </a:xfrm>
            <a:custGeom>
              <a:avLst/>
              <a:gdLst/>
              <a:ahLst/>
              <a:cxnLst/>
              <a:rect l="l" t="t" r="r" b="b"/>
              <a:pathLst>
                <a:path w="1256030" h="6858000">
                  <a:moveTo>
                    <a:pt x="1255752" y="0"/>
                  </a:moveTo>
                  <a:lnTo>
                    <a:pt x="0" y="0"/>
                  </a:lnTo>
                  <a:lnTo>
                    <a:pt x="1114527" y="6857996"/>
                  </a:lnTo>
                  <a:lnTo>
                    <a:pt x="1255752" y="6857996"/>
                  </a:lnTo>
                  <a:lnTo>
                    <a:pt x="1255752" y="0"/>
                  </a:lnTo>
                  <a:close/>
                </a:path>
              </a:pathLst>
            </a:custGeom>
            <a:solidFill>
              <a:srgbClr val="226192">
                <a:alpha val="79998"/>
              </a:srgbClr>
            </a:solidFill>
          </p:spPr>
        </p:sp>
        <p:sp>
          <p:nvSpPr>
            <p:cNvPr id="12" name="Graphic 10"/>
            <p:cNvSpPr/>
            <p:nvPr/>
          </p:nvSpPr>
          <p:spPr>
            <a:xfrm>
              <a:off x="292887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sp>
      </p:gr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Rectangle 1"/>
          <p:cNvSpPr/>
          <p:nvPr/>
        </p:nvSpPr>
        <p:spPr>
          <a:xfrm>
            <a:off x="477838" y="798513"/>
            <a:ext cx="11004550" cy="3640138"/>
          </a:xfrm>
          <a:prstGeom prst="rect">
            <a:avLst/>
          </a:prstGeom>
        </p:spPr>
        <p:txBody>
          <a:bodyPr lIns="0" tIns="0" rIns="0" bIns="0">
            <a:noAutofit/>
          </a:bodyPr>
          <a:p>
            <a:pPr algn="just" eaLnBrk="1" hangingPunct="1">
              <a:spcAft>
                <a:spcPts val="1265"/>
              </a:spcAft>
              <a:buNone/>
            </a:pPr>
            <a:r>
              <a:rPr sz="4700" b="1" dirty="0">
                <a:solidFill>
                  <a:srgbClr val="0062AA"/>
                </a:solidFill>
                <a:latin typeface="Trebuchet MS" panose="020B0603020202020204" pitchFamily="34" charset="0"/>
              </a:rPr>
              <a:t>CONCLUTION    </a:t>
            </a:r>
            <a:endParaRPr sz="4700" b="1" dirty="0">
              <a:solidFill>
                <a:srgbClr val="2E76A4"/>
              </a:solidFill>
              <a:latin typeface="Trebuchet MS" panose="020B0603020202020204" pitchFamily="34" charset="0"/>
            </a:endParaRPr>
          </a:p>
          <a:p>
            <a:pPr algn="just" eaLnBrk="1" hangingPunct="1">
              <a:lnSpc>
                <a:spcPts val="1850"/>
              </a:lnSpc>
              <a:spcAft>
                <a:spcPts val="2100"/>
              </a:spcAft>
              <a:buNone/>
            </a:pPr>
            <a:r>
              <a:rPr sz="1600" dirty="0">
                <a:latin typeface="Trebuchet MS" panose="020B0603020202020204" pitchFamily="34" charset="0"/>
              </a:rPr>
              <a:t>In this stock market prediction project, we developed and evaluated machine learning models to forecast stock prices and trends. The project aimed to leverage historical market data, technical indicators, and external factors to create predictive models for investment decision support.</a:t>
            </a:r>
            <a:endParaRPr sz="1600" dirty="0">
              <a:latin typeface="Trebuchet MS" panose="020B0603020202020204" pitchFamily="34" charset="0"/>
            </a:endParaRPr>
          </a:p>
          <a:p>
            <a:pPr eaLnBrk="1" hangingPunct="1">
              <a:lnSpc>
                <a:spcPts val="1850"/>
              </a:lnSpc>
              <a:spcAft>
                <a:spcPts val="2100"/>
              </a:spcAft>
              <a:buNone/>
            </a:pPr>
            <a:r>
              <a:rPr sz="1600" dirty="0">
                <a:latin typeface="Trebuchet MS" panose="020B0603020202020204" pitchFamily="34" charset="0"/>
              </a:rPr>
              <a:t>Through extensive data collection, preprocessing, and feature engineering, we generated informative features capturing market dynamics, sentiment analysis, and company-specific factors. We experimented with various machine learning algorithms, including regression models, time series models, ensemble methods, and deep learning techniques.</a:t>
            </a:r>
            <a:endParaRPr sz="1600" dirty="0">
              <a:latin typeface="Trebuchet MS" panose="020B0603020202020204" pitchFamily="34" charset="0"/>
            </a:endParaRPr>
          </a:p>
          <a:p>
            <a:pPr eaLnBrk="1" hangingPunct="1">
              <a:lnSpc>
                <a:spcPts val="1850"/>
              </a:lnSpc>
              <a:buNone/>
            </a:pPr>
            <a:r>
              <a:rPr sz="1600" dirty="0">
                <a:latin typeface="Trebuchet MS" panose="020B0603020202020204" pitchFamily="34" charset="0"/>
              </a:rPr>
              <a:t>Our evaluation results demonstrated the predictive capabilities of the developed models, achieving significant accuracy improvements over baseline approaches. Metrics such as Mean Absolute Error (MAE), Mean Squared Error (MSE), and Root Mean Squared Error (RMSE) indicated the models' ability to capture stock price movements and trends.</a:t>
            </a:r>
            <a:endParaRPr sz="1600" dirty="0">
              <a:latin typeface="Trebuchet MS" panose="020B0603020202020204" pitchFamily="34" charset="0"/>
            </a:endParaRPr>
          </a:p>
        </p:txBody>
      </p:sp>
      <p:sp>
        <p:nvSpPr>
          <p:cNvPr id="3" name="Rectangle 2"/>
          <p:cNvSpPr/>
          <p:nvPr/>
        </p:nvSpPr>
        <p:spPr>
          <a:xfrm>
            <a:off x="9429750" y="6376988"/>
            <a:ext cx="1752600" cy="157163"/>
          </a:xfrm>
          <a:prstGeom prst="rect">
            <a:avLst/>
          </a:prstGeom>
          <a:solidFill>
            <a:srgbClr val="53C4EC"/>
          </a:solidFill>
        </p:spPr>
        <p:txBody>
          <a:bodyPr wrap="none" lIns="0" tIns="0" rIns="0" bIns="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950" b="1" i="0" u="none" strike="noStrike" kern="1200" cap="none" spc="0" normalizeH="0" baseline="0" noProof="0">
                <a:ln>
                  <a:noFill/>
                </a:ln>
                <a:solidFill>
                  <a:schemeClr val="tx1"/>
                </a:solidFill>
                <a:effectLst/>
                <a:uLnTx/>
                <a:uFillTx/>
                <a:latin typeface="Trebuchet MS" panose="020B0603020202020204"/>
                <a:ea typeface="+mn-ea"/>
                <a:cs typeface="+mn-cs"/>
                <a:hlinkClick r:id="rId1"/>
              </a:rPr>
              <a:t>varshaherolin2003@gmail.com</a:t>
            </a:r>
            <a:endParaRPr kumimoji="0" lang="en-US" sz="950" b="1" i="0" u="none" strike="noStrike" kern="1200" cap="none" spc="0" normalizeH="0" baseline="0" noProof="0">
              <a:ln>
                <a:noFill/>
              </a:ln>
              <a:solidFill>
                <a:schemeClr val="tx1"/>
              </a:solidFill>
              <a:effectLst/>
              <a:uLnTx/>
              <a:uFillTx/>
              <a:latin typeface="Trebuchet MS" panose="020B0603020202020204"/>
              <a:ea typeface="+mn-ea"/>
              <a:cs typeface="+mn-cs"/>
              <a:hlinkClick r:id="rId1"/>
            </a:endParaRPr>
          </a:p>
        </p:txBody>
      </p:sp>
      <p:grpSp>
        <p:nvGrpSpPr>
          <p:cNvPr id="4" name="Group 1"/>
          <p:cNvGrpSpPr/>
          <p:nvPr/>
        </p:nvGrpSpPr>
        <p:grpSpPr>
          <a:xfrm>
            <a:off x="10378440" y="635"/>
            <a:ext cx="1812925" cy="7814945"/>
            <a:chOff x="0" y="0"/>
            <a:chExt cx="4752975" cy="6863080"/>
          </a:xfrm>
        </p:grpSpPr>
        <p:sp>
          <p:nvSpPr>
            <p:cNvPr id="5" name="Graphic 2"/>
            <p:cNvSpPr/>
            <p:nvPr/>
          </p:nvSpPr>
          <p:spPr>
            <a:xfrm>
              <a:off x="1933576" y="4825"/>
              <a:ext cx="1218565" cy="6853555"/>
            </a:xfrm>
            <a:custGeom>
              <a:avLst/>
              <a:gdLst/>
              <a:ahLst/>
              <a:cxnLst/>
              <a:rect l="l" t="t" r="r" b="b"/>
              <a:pathLst>
                <a:path w="1218565" h="6853555">
                  <a:moveTo>
                    <a:pt x="0" y="0"/>
                  </a:moveTo>
                  <a:lnTo>
                    <a:pt x="1218352" y="6853171"/>
                  </a:lnTo>
                </a:path>
              </a:pathLst>
            </a:custGeom>
            <a:ln w="9525">
              <a:solidFill>
                <a:srgbClr val="5FCAEE"/>
              </a:solidFill>
              <a:prstDash val="solid"/>
            </a:ln>
          </p:spPr>
        </p:sp>
        <p:sp>
          <p:nvSpPr>
            <p:cNvPr id="6" name="Graphic 3"/>
            <p:cNvSpPr/>
            <p:nvPr/>
          </p:nvSpPr>
          <p:spPr>
            <a:xfrm>
              <a:off x="4762" y="3694896"/>
              <a:ext cx="4743450" cy="3163570"/>
            </a:xfrm>
            <a:custGeom>
              <a:avLst/>
              <a:gdLst/>
              <a:ahLst/>
              <a:cxnLst/>
              <a:rect l="l" t="t" r="r" b="b"/>
              <a:pathLst>
                <a:path w="4743450" h="3163570">
                  <a:moveTo>
                    <a:pt x="4743387" y="0"/>
                  </a:moveTo>
                  <a:lnTo>
                    <a:pt x="0" y="3163101"/>
                  </a:lnTo>
                </a:path>
              </a:pathLst>
            </a:custGeom>
            <a:ln w="9525">
              <a:solidFill>
                <a:srgbClr val="5FCAEE"/>
              </a:solidFill>
              <a:prstDash val="solid"/>
            </a:ln>
          </p:spPr>
        </p:sp>
        <p:sp>
          <p:nvSpPr>
            <p:cNvPr id="7" name="Graphic 4"/>
            <p:cNvSpPr/>
            <p:nvPr/>
          </p:nvSpPr>
          <p:spPr>
            <a:xfrm>
              <a:off x="1738251"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sp>
        <p:sp>
          <p:nvSpPr>
            <p:cNvPr id="8" name="Graphic 5"/>
            <p:cNvSpPr/>
            <p:nvPr/>
          </p:nvSpPr>
          <p:spPr>
            <a:xfrm>
              <a:off x="2159029" y="0"/>
              <a:ext cx="2589530" cy="6858000"/>
            </a:xfrm>
            <a:custGeom>
              <a:avLst/>
              <a:gdLst/>
              <a:ahLst/>
              <a:cxnLst/>
              <a:rect l="l" t="t" r="r" b="b"/>
              <a:pathLst>
                <a:path w="2589530" h="6858000">
                  <a:moveTo>
                    <a:pt x="2589120" y="0"/>
                  </a:moveTo>
                  <a:lnTo>
                    <a:pt x="0" y="0"/>
                  </a:lnTo>
                  <a:lnTo>
                    <a:pt x="1208884" y="6857996"/>
                  </a:lnTo>
                  <a:lnTo>
                    <a:pt x="2589120" y="6857996"/>
                  </a:lnTo>
                  <a:lnTo>
                    <a:pt x="2589120" y="0"/>
                  </a:lnTo>
                  <a:close/>
                </a:path>
              </a:pathLst>
            </a:custGeom>
            <a:solidFill>
              <a:srgbClr val="5FCAEE">
                <a:alpha val="19999"/>
              </a:srgbClr>
            </a:solidFill>
          </p:spPr>
        </p:sp>
        <p:sp>
          <p:nvSpPr>
            <p:cNvPr id="9" name="Graphic 6"/>
            <p:cNvSpPr/>
            <p:nvPr/>
          </p:nvSpPr>
          <p:spPr>
            <a:xfrm>
              <a:off x="149060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sp>
        <p:sp>
          <p:nvSpPr>
            <p:cNvPr id="10" name="Graphic 7"/>
            <p:cNvSpPr/>
            <p:nvPr/>
          </p:nvSpPr>
          <p:spPr>
            <a:xfrm>
              <a:off x="1894081"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sp>
        <p:sp>
          <p:nvSpPr>
            <p:cNvPr id="11" name="Graphic 8"/>
            <p:cNvSpPr/>
            <p:nvPr/>
          </p:nvSpPr>
          <p:spPr>
            <a:xfrm>
              <a:off x="345275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sp>
        <p:sp>
          <p:nvSpPr>
            <p:cNvPr id="12" name="Graphic 9"/>
            <p:cNvSpPr/>
            <p:nvPr/>
          </p:nvSpPr>
          <p:spPr>
            <a:xfrm>
              <a:off x="3492398" y="0"/>
              <a:ext cx="1256030" cy="6858000"/>
            </a:xfrm>
            <a:custGeom>
              <a:avLst/>
              <a:gdLst/>
              <a:ahLst/>
              <a:cxnLst/>
              <a:rect l="l" t="t" r="r" b="b"/>
              <a:pathLst>
                <a:path w="1256030" h="6858000">
                  <a:moveTo>
                    <a:pt x="1255752" y="0"/>
                  </a:moveTo>
                  <a:lnTo>
                    <a:pt x="0" y="0"/>
                  </a:lnTo>
                  <a:lnTo>
                    <a:pt x="1114527" y="6857996"/>
                  </a:lnTo>
                  <a:lnTo>
                    <a:pt x="1255752" y="6857996"/>
                  </a:lnTo>
                  <a:lnTo>
                    <a:pt x="1255752" y="0"/>
                  </a:lnTo>
                  <a:close/>
                </a:path>
              </a:pathLst>
            </a:custGeom>
            <a:solidFill>
              <a:srgbClr val="226192">
                <a:alpha val="79998"/>
              </a:srgbClr>
            </a:solidFill>
          </p:spPr>
        </p:sp>
        <p:sp>
          <p:nvSpPr>
            <p:cNvPr id="13" name="Graphic 10"/>
            <p:cNvSpPr/>
            <p:nvPr/>
          </p:nvSpPr>
          <p:spPr>
            <a:xfrm>
              <a:off x="292887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sp>
      </p:gr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4024</Words>
  <Application>WPS Presentation</Application>
  <PresentationFormat>Custom</PresentationFormat>
  <Paragraphs>78</Paragraphs>
  <Slides>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SimSun</vt:lpstr>
      <vt:lpstr>Wingdings</vt:lpstr>
      <vt:lpstr>Calibri</vt:lpstr>
      <vt:lpstr>Trebuchet MS</vt:lpstr>
      <vt:lpstr>Trebuchet MS</vt:lpstr>
      <vt:lpstr>Times New Roman</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8</cp:revision>
  <dcterms:created xsi:type="dcterms:W3CDTF">2024-04-06T16:25:00Z</dcterms:created>
  <dcterms:modified xsi:type="dcterms:W3CDTF">2024-08-07T23:04:57Z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41742E7C08F449DD879BC2572F36BE6C_13</vt:lpwstr>
  </property>
  <property fmtid="{D5CDD505-2E9C-101B-9397-08002B2CF9AE}" pid="3" name="KSOProductBuildVer">
    <vt:lpwstr>1033-12.2.0.16731</vt:lpwstr>
  </property>
</Properties>
</file>