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58" r:id="rId7"/>
    <p:sldId id="261" r:id="rId8"/>
    <p:sldId id="276" r:id="rId9"/>
    <p:sldId id="264" r:id="rId10"/>
    <p:sldId id="286" r:id="rId11"/>
    <p:sldId id="287" r:id="rId12"/>
    <p:sldId id="278" r:id="rId13"/>
    <p:sldId id="267" r:id="rId14"/>
    <p:sldId id="277" r:id="rId15"/>
    <p:sldId id="265" r:id="rId16"/>
    <p:sldId id="266" r:id="rId17"/>
    <p:sldId id="268" r:id="rId18"/>
    <p:sldId id="272" r:id="rId19"/>
    <p:sldId id="271" r:id="rId20"/>
    <p:sldId id="288" r:id="rId21"/>
    <p:sldId id="281" r:id="rId22"/>
    <p:sldId id="282" r:id="rId23"/>
    <p:sldId id="279" r:id="rId24"/>
    <p:sldId id="283" r:id="rId25"/>
    <p:sldId id="289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CB4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074-7E6E-42B9-A618-01E4F30B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6609"/>
            <a:ext cx="8596668" cy="2332381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Welcome to our project…..</a:t>
            </a:r>
            <a:endParaRPr lang="en-US" sz="60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4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80007E-2991-43E6-91BD-4F138BE1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7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50D3A4-F0BB-4D58-92A5-DF87FF0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DB0C5-902F-43FA-A67F-AE2FCFC4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00"/>
            <a:ext cx="12192000" cy="64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1F7C4-0E84-42D3-895E-A2F66A85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16"/>
            <a:ext cx="12192000" cy="65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8BA8A-AF9A-4A02-85A1-4E5E55E5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15" y="863600"/>
            <a:ext cx="12201115" cy="51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1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BEEC8-2515-4BD7-B025-B57067B5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5A880-B9E3-423E-8C96-4B8DE9B1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C36D3-8AA0-466E-85AA-4E8E800C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AF6B-EAF1-47F0-9848-0966F436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44A3D-4EA1-44FC-A26A-890A73D8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5067"/>
            <a:ext cx="9922933" cy="52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021-D994-4A3B-8EE2-2776E615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06400"/>
            <a:ext cx="8596668" cy="1320800"/>
          </a:xfrm>
        </p:spPr>
        <p:txBody>
          <a:bodyPr/>
          <a:lstStyle/>
          <a:p>
            <a:r>
              <a:rPr lang="en-IN" dirty="0"/>
              <a:t>STORY BOARD: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74360-EAA5-4C14-9F0B-BFA88BFCF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657" y="1456268"/>
            <a:ext cx="9896810" cy="5136778"/>
          </a:xfrm>
        </p:spPr>
      </p:pic>
    </p:spTree>
    <p:extLst>
      <p:ext uri="{BB962C8B-B14F-4D97-AF65-F5344CB8AC3E}">
        <p14:creationId xmlns:p14="http://schemas.microsoft.com/office/powerpoint/2010/main" val="42294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DDD6-7EE3-44C2-AC82-1F39B06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91" y="50358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 COMPREHENSIVE ANALYSIS OF FINANCIAL PERFORMANCE: INSIGHTS FROM A LEADING BANKS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4A130C-6D6E-471A-98A3-4EE8CBC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1" y="2239169"/>
            <a:ext cx="9806608" cy="3724275"/>
          </a:xfrm>
        </p:spPr>
      </p:pic>
    </p:spTree>
    <p:extLst>
      <p:ext uri="{BB962C8B-B14F-4D97-AF65-F5344CB8AC3E}">
        <p14:creationId xmlns:p14="http://schemas.microsoft.com/office/powerpoint/2010/main" val="366085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DFBB1-BB95-4A50-989F-B69FE940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673"/>
            <a:ext cx="9840686" cy="49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56C3-29B0-46B0-81AA-5784323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9687"/>
            <a:ext cx="7539014" cy="74212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4.ADVANTAGES AND DISADVANTAGES: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2DD8-C9CD-4E7D-BC86-82CEC19ED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344CB4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ADVANTAGES:</a:t>
            </a:r>
          </a:p>
          <a:p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Safety of public wealth</a:t>
            </a:r>
          </a:p>
          <a:p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Availability of cheap loans</a:t>
            </a:r>
          </a:p>
          <a:p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Propellant of economy</a:t>
            </a:r>
          </a:p>
          <a:p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Development in rural areas</a:t>
            </a:r>
          </a:p>
          <a:p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Global reach</a:t>
            </a:r>
            <a:endParaRPr lang="en-US" sz="20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25C4F-A3E6-4E55-B742-CA42322F20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344CB4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DISADVANTAGES:</a:t>
            </a:r>
          </a:p>
          <a:p>
            <a:r>
              <a:rPr lang="en-IN" dirty="0">
                <a:latin typeface="Vijaya" panose="02020604020202020204" pitchFamily="18" charset="0"/>
                <a:cs typeface="Vijaya" panose="02020604020202020204" pitchFamily="18" charset="0"/>
              </a:rPr>
              <a:t>Chances of bank ging bankrupt.</a:t>
            </a:r>
          </a:p>
          <a:p>
            <a:r>
              <a:rPr lang="en-IN" dirty="0">
                <a:latin typeface="Vijaya" panose="02020604020202020204" pitchFamily="18" charset="0"/>
                <a:cs typeface="Vijaya" panose="02020604020202020204" pitchFamily="18" charset="0"/>
              </a:rPr>
              <a:t>Risk of fraud and robberies.</a:t>
            </a:r>
          </a:p>
          <a:p>
            <a:r>
              <a:rPr lang="en-IN" dirty="0">
                <a:latin typeface="Vijaya" panose="02020604020202020204" pitchFamily="18" charset="0"/>
                <a:cs typeface="Vijaya" panose="02020604020202020204" pitchFamily="18" charset="0"/>
              </a:rPr>
              <a:t>Risk of public debt.</a:t>
            </a:r>
          </a:p>
          <a:p>
            <a:r>
              <a:rPr lang="en-IN" dirty="0">
                <a:latin typeface="Vijaya" panose="02020604020202020204" pitchFamily="18" charset="0"/>
                <a:cs typeface="Vijaya" panose="02020604020202020204" pitchFamily="18" charset="0"/>
              </a:rPr>
              <a:t>At one time analysis.</a:t>
            </a:r>
          </a:p>
          <a:p>
            <a:r>
              <a:rPr lang="en-IN" dirty="0">
                <a:latin typeface="Vijaya" panose="02020604020202020204" pitchFamily="18" charset="0"/>
                <a:cs typeface="Vijaya" panose="02020604020202020204" pitchFamily="18" charset="0"/>
              </a:rPr>
              <a:t>Interest rate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5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61A19-94BC-46D9-B5E1-AD38139E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9286" y="477078"/>
            <a:ext cx="9274002" cy="870226"/>
          </a:xfrm>
        </p:spPr>
        <p:txBody>
          <a:bodyPr/>
          <a:lstStyle/>
          <a:p>
            <a:r>
              <a:rPr lang="en-IN" dirty="0"/>
              <a:t>                </a:t>
            </a:r>
            <a:r>
              <a:rPr lang="en-IN" dirty="0">
                <a:solidFill>
                  <a:srgbClr val="FF0000"/>
                </a:solidFill>
              </a:rPr>
              <a:t>5.</a:t>
            </a:r>
            <a:r>
              <a:rPr lang="en-IN" dirty="0">
                <a:solidFill>
                  <a:srgbClr val="FF0000"/>
                </a:solidFill>
                <a:latin typeface="Gabriola" panose="04040605051002020D02" pitchFamily="82" charset="0"/>
              </a:rPr>
              <a:t>APPLICATION</a:t>
            </a:r>
            <a:r>
              <a:rPr lang="en-IN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F01E8-D64C-4336-9E2F-FF62CE65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305"/>
            <a:ext cx="8596668" cy="469405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344C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MANAGEMENT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             Financial performance metrics can help banks identity potential risks and vulnerabilities in their operations ,allowing them to take steps to mitigate them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44C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INVESTMENT DECISIONS 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   Financial performance metrics can hep investors make informed decisions about buying , holding , or selling shares of a bank’s stock.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44C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DECISION MAKING </a:t>
            </a:r>
            <a:r>
              <a:rPr lang="en-IN" dirty="0">
                <a:solidFill>
                  <a:srgbClr val="344C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Banks can use financial performance analysis to assess  there competitive position and make strategic decisions to improve profitability and market share.</a:t>
            </a:r>
            <a:endParaRPr lang="en-US" sz="20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19E7-F9B9-4493-88A5-B74720F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Gabriola" panose="04040605051002020D02" pitchFamily="82" charset="0"/>
              </a:rPr>
              <a:t>6.CONCLUSION</a:t>
            </a:r>
            <a:r>
              <a:rPr lang="en-IN" sz="4000" dirty="0">
                <a:solidFill>
                  <a:srgbClr val="FF0000"/>
                </a:solidFill>
              </a:rPr>
              <a:t>: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20F1-D63F-453B-ADCE-917C134B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252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                        Here we  analyse the financial performance of banks by Empathy map, Brainstorming, Data preparation, Data visualization, Dashboard, Story , Web integration. </a:t>
            </a:r>
            <a:endParaRPr lang="en-US" sz="24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31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B78F-6EB6-4456-BEE3-CB62224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25" y="428971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IN" dirty="0">
                <a:solidFill>
                  <a:srgbClr val="FF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.FUTURE SCOPE:</a:t>
            </a:r>
            <a:endParaRPr lang="en-US" dirty="0">
              <a:solidFill>
                <a:srgbClr val="FF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E97-CA3F-4B2A-A1AC-55D3E1D2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77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Increased operational efficiency, profitability and productivity.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Superior customer service.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Improved management and accountability.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Minimal transaction costs.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Improved financial analysis capabilities.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Use of big data and artificial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Vijaya" panose="02020604020202020204" pitchFamily="18" charset="0"/>
                <a:cs typeface="Vijaya" panose="02020604020202020204" pitchFamily="18" charset="0"/>
              </a:rPr>
              <a:t>Integration of environmental , social and governance factors.</a:t>
            </a:r>
            <a:r>
              <a:rPr lang="en-IN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DA1D8-A011-412F-8769-7BCBA13A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3" y="24455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Gabriola" panose="04040605051002020D02" pitchFamily="82" charset="0"/>
                <a:cs typeface="Calibri" panose="020F0502020204030204" pitchFamily="34" charset="0"/>
              </a:rPr>
              <a:t>8.APPENDIX:</a:t>
            </a:r>
            <a:endParaRPr lang="en-US" dirty="0">
              <a:solidFill>
                <a:srgbClr val="FF0000"/>
              </a:solidFill>
              <a:latin typeface="Gabriola" panose="04040605051002020D02" pitchFamily="82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1E50CC-E1BB-4255-A145-A30AC418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3" y="968744"/>
            <a:ext cx="9830882" cy="5337543"/>
          </a:xfrm>
        </p:spPr>
      </p:pic>
    </p:spTree>
    <p:extLst>
      <p:ext uri="{BB962C8B-B14F-4D97-AF65-F5344CB8AC3E}">
        <p14:creationId xmlns:p14="http://schemas.microsoft.com/office/powerpoint/2010/main" val="366633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8357A-85FA-4772-AF65-8E83E025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4" y="885697"/>
            <a:ext cx="7286170" cy="56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A235-4994-43C1-A1FA-A9EE54333E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685" y="1601788"/>
            <a:ext cx="8596313" cy="18272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    TEAM LEADER: M.VARSHA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    TEAM MEMBER: J.THILAGAVATHI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C0AE-9517-4FCD-8D37-5ACE393445D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0572" y="4034065"/>
            <a:ext cx="8596313" cy="86042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     </a:t>
            </a:r>
            <a:r>
              <a:rPr lang="en-IN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We, a team of 2 students are from III- B.Sc.., Mathematics, A.K.D.DHARMARAJA WOMEN’S COLLEGE,RAJAPALAYAM. </a:t>
            </a:r>
            <a:endParaRPr lang="en-US" sz="20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A960-767D-4969-AD60-DAA46FE4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423334"/>
            <a:ext cx="8596668" cy="1320800"/>
          </a:xfrm>
        </p:spPr>
        <p:txBody>
          <a:bodyPr/>
          <a:lstStyle/>
          <a:p>
            <a:r>
              <a:rPr lang="en-IN" sz="5400" dirty="0">
                <a:solidFill>
                  <a:srgbClr val="FF0000"/>
                </a:solidFill>
                <a:latin typeface="Gabriola" panose="04040605051002020D02" pitchFamily="82" charset="0"/>
              </a:rPr>
              <a:t>1</a:t>
            </a:r>
            <a:r>
              <a:rPr lang="en-IN" dirty="0">
                <a:solidFill>
                  <a:srgbClr val="FF0000"/>
                </a:solidFill>
                <a:latin typeface="Gabriola" panose="04040605051002020D02" pitchFamily="82" charset="0"/>
              </a:rPr>
              <a:t>.INTRODUCTION</a:t>
            </a:r>
            <a:r>
              <a:rPr lang="en-IN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8B17-79EA-4392-9CC6-0412820C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3" y="1744134"/>
            <a:ext cx="8889999" cy="3806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                   </a:t>
            </a: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   The banking industry world-wide is being transformed . The global forces for change include technological innovation ; the deregulation of financial services at the national level and opening up to international competition ; and- equally important- changes in corporate behaviour, such as growing disintermediation and  increased emphasis on shareholder value.</a:t>
            </a:r>
          </a:p>
          <a:p>
            <a:pPr marL="0" indent="0">
              <a:buNone/>
            </a:pP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                        Recent banking crisis in Asia and Latin America have accentuated these pressures. The banking industries in central Europe and Latin America have also been transformed as a result of privatizations of state-owned banks that had dominated their banking systems in the past.</a:t>
            </a:r>
          </a:p>
          <a:p>
            <a:pPr marL="0" indent="0">
              <a:buNone/>
            </a:pP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                        In this project, we are analysis the bank related data and able to extract some Insights from the data using.</a:t>
            </a:r>
          </a:p>
        </p:txBody>
      </p:sp>
    </p:spTree>
    <p:extLst>
      <p:ext uri="{BB962C8B-B14F-4D97-AF65-F5344CB8AC3E}">
        <p14:creationId xmlns:p14="http://schemas.microsoft.com/office/powerpoint/2010/main" val="15658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D5A14E-B8D6-4258-B298-C2394B56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6922"/>
            <a:ext cx="8596668" cy="141798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1.2.PURPOSE: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519D4-1120-4106-9D5E-89DBB13D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5633"/>
            <a:ext cx="8596668" cy="3722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Gabriola" panose="04040605051002020D02" pitchFamily="82" charset="0"/>
              </a:rPr>
              <a:t>               In this project we are trying to </a:t>
            </a:r>
            <a:r>
              <a:rPr lang="en-IN" sz="2400" dirty="0">
                <a:latin typeface="Vijaya" panose="02020604020202020204" pitchFamily="18" charset="0"/>
                <a:cs typeface="Vijaya" panose="02020604020202020204" pitchFamily="18" charset="0"/>
              </a:rPr>
              <a:t>analysis</a:t>
            </a:r>
            <a:r>
              <a:rPr lang="en-IN" sz="2400" dirty="0">
                <a:latin typeface="Gabriola" panose="04040605051002020D02" pitchFamily="82" charset="0"/>
              </a:rPr>
              <a:t> the bank related data and able to extract some insights from the data using Business Intelligence tools.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8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AF5D-8F65-4686-88AD-D83EC696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48" y="44994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344CB4"/>
                </a:solidFill>
              </a:rPr>
              <a:t>2.PROBLEM DEFINITION&amp;DESIGN THINKING:</a:t>
            </a:r>
            <a:br>
              <a:rPr lang="en-IN" dirty="0">
                <a:solidFill>
                  <a:srgbClr val="344CB4"/>
                </a:solidFill>
              </a:rPr>
            </a:br>
            <a:r>
              <a:rPr lang="en-IN" dirty="0">
                <a:solidFill>
                  <a:srgbClr val="344CB4"/>
                </a:solidFill>
              </a:rPr>
              <a:t>    2.1EMPATHY MAP:</a:t>
            </a:r>
            <a:endParaRPr lang="en-US" dirty="0">
              <a:solidFill>
                <a:srgbClr val="344CB4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100732-C938-4A10-9393-AE9D1C80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661" y="1882019"/>
            <a:ext cx="4146454" cy="4726920"/>
          </a:xfrm>
        </p:spPr>
      </p:pic>
    </p:spTree>
    <p:extLst>
      <p:ext uri="{BB962C8B-B14F-4D97-AF65-F5344CB8AC3E}">
        <p14:creationId xmlns:p14="http://schemas.microsoft.com/office/powerpoint/2010/main" val="19584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4318-31C8-4A86-A172-E0009A91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4" y="769644"/>
            <a:ext cx="9154732" cy="13208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2.2.IDEATION &amp; BRAINSTORM MAPPING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DF647-675C-4BB6-B25B-648DFACC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82" y="2065867"/>
            <a:ext cx="10423586" cy="3463687"/>
          </a:xfrm>
        </p:spPr>
      </p:pic>
    </p:spTree>
    <p:extLst>
      <p:ext uri="{BB962C8B-B14F-4D97-AF65-F5344CB8AC3E}">
        <p14:creationId xmlns:p14="http://schemas.microsoft.com/office/powerpoint/2010/main" val="199657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F426-E352-408B-9A8B-A0BD1C0E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40640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2.2.BRAINSTORM MAPPING: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E7312-77CC-4EF1-858C-DBECFB1F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7" y="1270000"/>
            <a:ext cx="6526180" cy="56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E8EE-1552-4E03-A5FA-2D271931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8" y="522516"/>
            <a:ext cx="8596668" cy="132080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3.RESULT: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3BE5F-B3C2-40FC-A8DE-57447DBA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65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6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472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Welcome to our project…..</vt:lpstr>
      <vt:lpstr>A COMPREHENSIVE ANALYSIS OF FINANCIAL PERFORMANCE: INSIGHTS FROM A LEADING BANKS </vt:lpstr>
      <vt:lpstr>    TEAM LEADER: M.VARSHA     TEAM MEMBER: J.THILAGAVATHI </vt:lpstr>
      <vt:lpstr>1.INTRODUCTION:</vt:lpstr>
      <vt:lpstr>1.2.PURPOSE:</vt:lpstr>
      <vt:lpstr>2.PROBLEM DEFINITION&amp;DESIGN THINKING:     2.1EMPATHY MAP:</vt:lpstr>
      <vt:lpstr>2.2.IDEATION &amp; BRAINSTORM MAPPING:</vt:lpstr>
      <vt:lpstr>2.2.BRAINSTORM MAPPING:</vt:lpstr>
      <vt:lpstr> 3.RESULT: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DASHBOARD:</vt:lpstr>
      <vt:lpstr>STORY BOARD:</vt:lpstr>
      <vt:lpstr>PowerPoint Presentation</vt:lpstr>
      <vt:lpstr>4.ADVANTAGES AND DISADVANTAGES:</vt:lpstr>
      <vt:lpstr>                5.APPLICATION:</vt:lpstr>
      <vt:lpstr>6.CONCLUSION:</vt:lpstr>
      <vt:lpstr>7.FUTURE SCOPE:</vt:lpstr>
      <vt:lpstr>8.APPENDIX: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project…..</dc:title>
  <dc:creator>Varsha Valli</dc:creator>
  <cp:lastModifiedBy>Varsha Valli</cp:lastModifiedBy>
  <cp:revision>14</cp:revision>
  <dcterms:created xsi:type="dcterms:W3CDTF">2023-04-17T11:15:41Z</dcterms:created>
  <dcterms:modified xsi:type="dcterms:W3CDTF">2023-04-19T06:15:12Z</dcterms:modified>
</cp:coreProperties>
</file>