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ink/ink1.xml" ContentType="application/inkml+xml"/>
  <Override PartName="/ppt/charts/colors1.xml" ContentType="application/vnd.ms-office.chartcolorstyle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93BF9-7195-47C0-A298-A69668C981EE}" v="10" dt="2024-08-24T09:34:30.7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444" y="6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https://d.docs.live.net/3aef7314031aa643/Desktop/JYOTHI%20M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https://d.docs.live.net/3aef7314031aa643/Desktop/JYOTHI%20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SALARY RECORD</a:t>
            </a:r>
            <a:endParaRPr lang="en-IN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2"/>
          <c:order val="0"/>
          <c:tx>
            <c:strRef>
              <c:f>Sheet1!$E$1:$E$3</c:f>
              <c:strCache>
                <c:ptCount val="3"/>
                <c:pt idx="0">
                  <c:v>EMPLOYEE SALARY RECORD</c:v>
                </c:pt>
                <c:pt idx="2">
                  <c:v>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Sheet1!$E$4:$E$18</c:f>
              <c:numCache>
                <c:formatCode>General</c:formatCode>
                <c:ptCount val="15"/>
                <c:pt idx="0">
                  <c:v>25</c:v>
                </c:pt>
                <c:pt idx="1">
                  <c:v>32</c:v>
                </c:pt>
                <c:pt idx="2">
                  <c:v>45</c:v>
                </c:pt>
                <c:pt idx="3">
                  <c:v>30</c:v>
                </c:pt>
                <c:pt idx="4">
                  <c:v>24</c:v>
                </c:pt>
                <c:pt idx="5">
                  <c:v>25</c:v>
                </c:pt>
                <c:pt idx="6">
                  <c:v>40</c:v>
                </c:pt>
                <c:pt idx="7">
                  <c:v>23</c:v>
                </c:pt>
                <c:pt idx="8">
                  <c:v>26</c:v>
                </c:pt>
                <c:pt idx="9">
                  <c:v>27</c:v>
                </c:pt>
                <c:pt idx="10">
                  <c:v>27</c:v>
                </c:pt>
                <c:pt idx="11">
                  <c:v>34</c:v>
                </c:pt>
                <c:pt idx="12">
                  <c:v>24</c:v>
                </c:pt>
                <c:pt idx="13">
                  <c:v>28</c:v>
                </c:pt>
                <c:pt idx="14">
                  <c:v>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64-4BCD-91D5-E48A3AC9605A}"/>
            </c:ext>
          </c:extLst>
        </c:ser>
        <c:ser>
          <c:idx val="3"/>
          <c:order val="1"/>
          <c:tx>
            <c:strRef>
              <c:f>Sheet1!$F$1:$F$3</c:f>
              <c:strCache>
                <c:ptCount val="3"/>
                <c:pt idx="0">
                  <c:v>EMPLOYEE SALARY RECORD</c:v>
                </c:pt>
                <c:pt idx="2">
                  <c:v>GENDER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Sheet1!$F$4:$F$18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064-4BCD-91D5-E48A3AC9605A}"/>
            </c:ext>
          </c:extLst>
        </c:ser>
        <c:ser>
          <c:idx val="4"/>
          <c:order val="2"/>
          <c:tx>
            <c:strRef>
              <c:f>Sheet1!$G$1:$G$3</c:f>
              <c:strCache>
                <c:ptCount val="3"/>
                <c:pt idx="0">
                  <c:v>EMPLOYEE SALARY RECORD</c:v>
                </c:pt>
                <c:pt idx="2">
                  <c:v>SALARY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Sheet1!$G$4:$G$18</c:f>
              <c:numCache>
                <c:formatCode>General</c:formatCode>
                <c:ptCount val="15"/>
                <c:pt idx="0">
                  <c:v>35000</c:v>
                </c:pt>
                <c:pt idx="1">
                  <c:v>100000</c:v>
                </c:pt>
                <c:pt idx="2">
                  <c:v>46000</c:v>
                </c:pt>
                <c:pt idx="3">
                  <c:v>50000</c:v>
                </c:pt>
                <c:pt idx="4">
                  <c:v>34000</c:v>
                </c:pt>
                <c:pt idx="5">
                  <c:v>60000</c:v>
                </c:pt>
                <c:pt idx="6">
                  <c:v>30000</c:v>
                </c:pt>
                <c:pt idx="7">
                  <c:v>25000</c:v>
                </c:pt>
                <c:pt idx="8">
                  <c:v>50000</c:v>
                </c:pt>
                <c:pt idx="9">
                  <c:v>30000</c:v>
                </c:pt>
                <c:pt idx="10">
                  <c:v>45000</c:v>
                </c:pt>
                <c:pt idx="11">
                  <c:v>20000</c:v>
                </c:pt>
                <c:pt idx="12">
                  <c:v>40000</c:v>
                </c:pt>
                <c:pt idx="13">
                  <c:v>35000</c:v>
                </c:pt>
                <c:pt idx="14">
                  <c:v>25000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064-4BCD-91D5-E48A3AC9605A}"/>
            </c:ext>
          </c:extLst>
        </c:ser>
        <c:dLbls/>
        <c:overlap val="100"/>
        <c:axId val="72791552"/>
        <c:axId val="72793088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Sheet1!$C$1:$C$3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Sheet1!$C$4:$C$18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064-4BCD-91D5-E48A3AC9605A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Sheet1!$D$1:$D$3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Sheet1!$D$4:$D$18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064-4BCD-91D5-E48A3AC9605A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Sheet1!$H$1:$H$3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Sheet1!$H$4:$H$18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064-4BCD-91D5-E48A3AC9605A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Sheet1!$I$1:$I$3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Sheet1!$I$4:$I$18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064-4BCD-91D5-E48A3AC9605A}"/>
                  </c:ext>
                </c:extLst>
              </c15:ser>
            </c15:filteredBarSeries>
          </c:ext>
        </c:extLst>
      </c:barChart>
      <c:catAx>
        <c:axId val="727915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93088"/>
        <c:crosses val="autoZero"/>
        <c:auto val="1"/>
        <c:lblAlgn val="ctr"/>
        <c:lblOffset val="100"/>
      </c:catAx>
      <c:valAx>
        <c:axId val="727930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9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49343832021"/>
          <c:y val="0.82291557305336849"/>
          <c:w val="0.77025259842519689"/>
          <c:h val="0.12955023789054568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SALARY RECORD</a:t>
            </a:r>
            <a:endParaRPr lang="en-IN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2"/>
          <c:order val="0"/>
          <c:tx>
            <c:strRef>
              <c:f>Sheet1!$E$1:$E$3</c:f>
              <c:strCache>
                <c:ptCount val="3"/>
                <c:pt idx="0">
                  <c:v>EMPLOYEE SALARY RECORD</c:v>
                </c:pt>
                <c:pt idx="2">
                  <c:v>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Sheet1!$E$4:$E$18</c:f>
              <c:numCache>
                <c:formatCode>General</c:formatCode>
                <c:ptCount val="15"/>
                <c:pt idx="0">
                  <c:v>25</c:v>
                </c:pt>
                <c:pt idx="1">
                  <c:v>32</c:v>
                </c:pt>
                <c:pt idx="2">
                  <c:v>45</c:v>
                </c:pt>
                <c:pt idx="3">
                  <c:v>30</c:v>
                </c:pt>
                <c:pt idx="4">
                  <c:v>24</c:v>
                </c:pt>
                <c:pt idx="5">
                  <c:v>25</c:v>
                </c:pt>
                <c:pt idx="6">
                  <c:v>40</c:v>
                </c:pt>
                <c:pt idx="7">
                  <c:v>23</c:v>
                </c:pt>
                <c:pt idx="8">
                  <c:v>26</c:v>
                </c:pt>
                <c:pt idx="9">
                  <c:v>27</c:v>
                </c:pt>
                <c:pt idx="10">
                  <c:v>27</c:v>
                </c:pt>
                <c:pt idx="11">
                  <c:v>34</c:v>
                </c:pt>
                <c:pt idx="12">
                  <c:v>24</c:v>
                </c:pt>
                <c:pt idx="13">
                  <c:v>28</c:v>
                </c:pt>
                <c:pt idx="14">
                  <c:v>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3BC-4CD3-A420-3F537A13EBBD}"/>
            </c:ext>
          </c:extLst>
        </c:ser>
        <c:ser>
          <c:idx val="3"/>
          <c:order val="1"/>
          <c:tx>
            <c:strRef>
              <c:f>Sheet1!$F$1:$F$3</c:f>
              <c:strCache>
                <c:ptCount val="3"/>
                <c:pt idx="0">
                  <c:v>EMPLOYEE SALARY RECORD</c:v>
                </c:pt>
                <c:pt idx="2">
                  <c:v>GENDER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Sheet1!$F$4:$F$18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3BC-4CD3-A420-3F537A13EBBD}"/>
            </c:ext>
          </c:extLst>
        </c:ser>
        <c:ser>
          <c:idx val="4"/>
          <c:order val="2"/>
          <c:tx>
            <c:strRef>
              <c:f>Sheet1!$G$1:$G$3</c:f>
              <c:strCache>
                <c:ptCount val="3"/>
                <c:pt idx="0">
                  <c:v>EMPLOYEE SALARY RECORD</c:v>
                </c:pt>
                <c:pt idx="2">
                  <c:v>SALARY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Sheet1!$G$4:$G$18</c:f>
              <c:numCache>
                <c:formatCode>General</c:formatCode>
                <c:ptCount val="15"/>
                <c:pt idx="0">
                  <c:v>35000</c:v>
                </c:pt>
                <c:pt idx="1">
                  <c:v>100000</c:v>
                </c:pt>
                <c:pt idx="2">
                  <c:v>46000</c:v>
                </c:pt>
                <c:pt idx="3">
                  <c:v>50000</c:v>
                </c:pt>
                <c:pt idx="4">
                  <c:v>34000</c:v>
                </c:pt>
                <c:pt idx="5">
                  <c:v>60000</c:v>
                </c:pt>
                <c:pt idx="6">
                  <c:v>30000</c:v>
                </c:pt>
                <c:pt idx="7">
                  <c:v>25000</c:v>
                </c:pt>
                <c:pt idx="8">
                  <c:v>50000</c:v>
                </c:pt>
                <c:pt idx="9">
                  <c:v>30000</c:v>
                </c:pt>
                <c:pt idx="10">
                  <c:v>45000</c:v>
                </c:pt>
                <c:pt idx="11">
                  <c:v>20000</c:v>
                </c:pt>
                <c:pt idx="12">
                  <c:v>40000</c:v>
                </c:pt>
                <c:pt idx="13">
                  <c:v>35000</c:v>
                </c:pt>
                <c:pt idx="14">
                  <c:v>25000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3BC-4CD3-A420-3F537A13EBBD}"/>
            </c:ext>
          </c:extLst>
        </c:ser>
        <c:dLbls/>
        <c:overlap val="100"/>
        <c:axId val="97704960"/>
        <c:axId val="97797248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Sheet1!$C$1:$C$3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Sheet1!$C$4:$C$18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F3BC-4CD3-A420-3F537A13EBB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Sheet1!$D$1:$D$3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Sheet1!$D$4:$D$18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3BC-4CD3-A420-3F537A13EBBD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Sheet1!$H$1:$H$3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Sheet1!$H$4:$H$18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3BC-4CD3-A420-3F537A13EBBD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Sheet1!$I$1:$I$3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Sheet1!$I$4:$I$18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3BC-4CD3-A420-3F537A13EBBD}"/>
                  </c:ext>
                </c:extLst>
              </c15:ser>
            </c15:filteredBarSeries>
          </c:ext>
        </c:extLst>
      </c:barChart>
      <c:catAx>
        <c:axId val="9770496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97248"/>
        <c:crosses val="autoZero"/>
        <c:auto val="1"/>
        <c:lblAlgn val="ctr"/>
        <c:lblOffset val="100"/>
      </c:catAx>
      <c:valAx>
        <c:axId val="977972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0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49343832020999"/>
          <c:y val="0.82291557305336849"/>
          <c:w val="0.770252598425197"/>
          <c:h val="0.12955023789054568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SALARY RECORD</a:t>
            </a:r>
            <a:endParaRPr lang="en-IN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2"/>
          <c:order val="0"/>
          <c:tx>
            <c:strRef>
              <c:f>Sheet1!$E$1:$E$3</c:f>
              <c:strCache>
                <c:ptCount val="3"/>
                <c:pt idx="0">
                  <c:v>EMPLOYEE SALARY RECORD</c:v>
                </c:pt>
                <c:pt idx="2">
                  <c:v>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Sheet1!$E$4:$E$18</c:f>
              <c:numCache>
                <c:formatCode>General</c:formatCode>
                <c:ptCount val="15"/>
                <c:pt idx="0">
                  <c:v>25</c:v>
                </c:pt>
                <c:pt idx="1">
                  <c:v>32</c:v>
                </c:pt>
                <c:pt idx="2">
                  <c:v>45</c:v>
                </c:pt>
                <c:pt idx="3">
                  <c:v>30</c:v>
                </c:pt>
                <c:pt idx="4">
                  <c:v>24</c:v>
                </c:pt>
                <c:pt idx="5">
                  <c:v>25</c:v>
                </c:pt>
                <c:pt idx="6">
                  <c:v>40</c:v>
                </c:pt>
                <c:pt idx="7">
                  <c:v>23</c:v>
                </c:pt>
                <c:pt idx="8">
                  <c:v>26</c:v>
                </c:pt>
                <c:pt idx="9">
                  <c:v>27</c:v>
                </c:pt>
                <c:pt idx="10">
                  <c:v>27</c:v>
                </c:pt>
                <c:pt idx="11">
                  <c:v>34</c:v>
                </c:pt>
                <c:pt idx="12">
                  <c:v>24</c:v>
                </c:pt>
                <c:pt idx="13">
                  <c:v>28</c:v>
                </c:pt>
                <c:pt idx="14">
                  <c:v>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23-43D6-B170-25E35284AA16}"/>
            </c:ext>
          </c:extLst>
        </c:ser>
        <c:ser>
          <c:idx val="3"/>
          <c:order val="1"/>
          <c:tx>
            <c:strRef>
              <c:f>Sheet1!$F$1:$F$3</c:f>
              <c:strCache>
                <c:ptCount val="3"/>
                <c:pt idx="0">
                  <c:v>EMPLOYEE SALARY RECORD</c:v>
                </c:pt>
                <c:pt idx="2">
                  <c:v>GENDER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Sheet1!$F$4:$F$18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23-43D6-B170-25E35284AA16}"/>
            </c:ext>
          </c:extLst>
        </c:ser>
        <c:ser>
          <c:idx val="4"/>
          <c:order val="2"/>
          <c:tx>
            <c:strRef>
              <c:f>Sheet1!$G$1:$G$3</c:f>
              <c:strCache>
                <c:ptCount val="3"/>
                <c:pt idx="0">
                  <c:v>EMPLOYEE SALARY RECORD</c:v>
                </c:pt>
                <c:pt idx="2">
                  <c:v>SALARY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Sheet1!$G$4:$G$18</c:f>
              <c:numCache>
                <c:formatCode>General</c:formatCode>
                <c:ptCount val="15"/>
                <c:pt idx="0">
                  <c:v>35000</c:v>
                </c:pt>
                <c:pt idx="1">
                  <c:v>100000</c:v>
                </c:pt>
                <c:pt idx="2">
                  <c:v>46000</c:v>
                </c:pt>
                <c:pt idx="3">
                  <c:v>50000</c:v>
                </c:pt>
                <c:pt idx="4">
                  <c:v>34000</c:v>
                </c:pt>
                <c:pt idx="5">
                  <c:v>60000</c:v>
                </c:pt>
                <c:pt idx="6">
                  <c:v>30000</c:v>
                </c:pt>
                <c:pt idx="7">
                  <c:v>25000</c:v>
                </c:pt>
                <c:pt idx="8">
                  <c:v>50000</c:v>
                </c:pt>
                <c:pt idx="9">
                  <c:v>30000</c:v>
                </c:pt>
                <c:pt idx="10">
                  <c:v>45000</c:v>
                </c:pt>
                <c:pt idx="11">
                  <c:v>20000</c:v>
                </c:pt>
                <c:pt idx="12">
                  <c:v>40000</c:v>
                </c:pt>
                <c:pt idx="13">
                  <c:v>35000</c:v>
                </c:pt>
                <c:pt idx="14">
                  <c:v>25000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23-43D6-B170-25E35284AA16}"/>
            </c:ext>
          </c:extLst>
        </c:ser>
        <c:dLbls/>
        <c:overlap val="100"/>
        <c:axId val="81234176"/>
        <c:axId val="81248256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Sheet1!$C$1:$C$3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Sheet1!$C$4:$C$18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523-43D6-B170-25E35284AA1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Sheet1!$D$1:$D$3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Sheet1!$D$4:$D$18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523-43D6-B170-25E35284AA16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Sheet1!$H$1:$H$3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Sheet1!$H$4:$H$18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523-43D6-B170-25E35284AA16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Sheet1!$I$1:$I$3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Sheet1!$I$4:$I$18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523-43D6-B170-25E35284AA16}"/>
                  </c:ext>
                </c:extLst>
              </c15:ser>
            </c15:filteredBarSeries>
          </c:ext>
        </c:extLst>
      </c:barChart>
      <c:catAx>
        <c:axId val="812341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48256"/>
        <c:crosses val="autoZero"/>
        <c:auto val="1"/>
        <c:lblAlgn val="ctr"/>
        <c:lblOffset val="100"/>
      </c:catAx>
      <c:valAx>
        <c:axId val="812482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3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49343832020999"/>
          <c:y val="0.82291557305336849"/>
          <c:w val="0.770252598425197"/>
          <c:h val="0.12955023789054568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9:08:15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NAME:VARSHA V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NO:312210080</a:t>
            </a:r>
            <a:endParaRPr lang="en-US" sz="2400" dirty="0"/>
          </a:p>
          <a:p>
            <a:r>
              <a:rPr lang="en-US" sz="2400" dirty="0"/>
              <a:t>DEPARTMENT:B.COM GENERAL</a:t>
            </a:r>
          </a:p>
          <a:p>
            <a:r>
              <a:rPr lang="en-US" sz="2400" dirty="0"/>
              <a:t>COLLEGE:VALLIAMMAL COLLEGE FOR WOMEN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8937626" cy="37965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5" dirty="0">
                <a:latin typeface="Trebuchet MS"/>
                <a:cs typeface="Trebuchet MS"/>
              </a:rPr>
              <a:t>     </a:t>
            </a:r>
            <a:r>
              <a:rPr lang="en-IN" sz="2400" b="1" spc="5" dirty="0">
                <a:latin typeface="Trebuchet MS"/>
                <a:cs typeface="Trebuchet MS"/>
              </a:rPr>
              <a:t>Data set: employee dataset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Feature selection: salary base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Data cleaning: missing value , irrelevant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sorting and filter, gender , employee ID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and salary.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Chart: Bar diagram.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9357C7EE-F8BA-491B-B160-5687CDB7E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5174575"/>
              </p:ext>
            </p:extLst>
          </p:nvPr>
        </p:nvGraphicFramePr>
        <p:xfrm>
          <a:off x="76201" y="1421893"/>
          <a:ext cx="10972800" cy="3153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321">
                  <a:extLst>
                    <a:ext uri="{9D8B030D-6E8A-4147-A177-3AD203B41FA5}">
                      <a16:colId xmlns:a16="http://schemas.microsoft.com/office/drawing/2014/main" xmlns="" val="81461517"/>
                    </a:ext>
                  </a:extLst>
                </a:gridCol>
                <a:gridCol w="482321">
                  <a:extLst>
                    <a:ext uri="{9D8B030D-6E8A-4147-A177-3AD203B41FA5}">
                      <a16:colId xmlns:a16="http://schemas.microsoft.com/office/drawing/2014/main" xmlns="" val="377446813"/>
                    </a:ext>
                  </a:extLst>
                </a:gridCol>
                <a:gridCol w="482321">
                  <a:extLst>
                    <a:ext uri="{9D8B030D-6E8A-4147-A177-3AD203B41FA5}">
                      <a16:colId xmlns:a16="http://schemas.microsoft.com/office/drawing/2014/main" xmlns="" val="3616870654"/>
                    </a:ext>
                  </a:extLst>
                </a:gridCol>
                <a:gridCol w="482321">
                  <a:extLst>
                    <a:ext uri="{9D8B030D-6E8A-4147-A177-3AD203B41FA5}">
                      <a16:colId xmlns:a16="http://schemas.microsoft.com/office/drawing/2014/main" xmlns="" val="437675389"/>
                    </a:ext>
                  </a:extLst>
                </a:gridCol>
                <a:gridCol w="482321">
                  <a:extLst>
                    <a:ext uri="{9D8B030D-6E8A-4147-A177-3AD203B41FA5}">
                      <a16:colId xmlns:a16="http://schemas.microsoft.com/office/drawing/2014/main" xmlns="" val="3186499243"/>
                    </a:ext>
                  </a:extLst>
                </a:gridCol>
                <a:gridCol w="482321">
                  <a:extLst>
                    <a:ext uri="{9D8B030D-6E8A-4147-A177-3AD203B41FA5}">
                      <a16:colId xmlns:a16="http://schemas.microsoft.com/office/drawing/2014/main" xmlns="" val="4044430463"/>
                    </a:ext>
                  </a:extLst>
                </a:gridCol>
                <a:gridCol w="482321">
                  <a:extLst>
                    <a:ext uri="{9D8B030D-6E8A-4147-A177-3AD203B41FA5}">
                      <a16:colId xmlns:a16="http://schemas.microsoft.com/office/drawing/2014/main" xmlns="" val="2221987160"/>
                    </a:ext>
                  </a:extLst>
                </a:gridCol>
                <a:gridCol w="482321">
                  <a:extLst>
                    <a:ext uri="{9D8B030D-6E8A-4147-A177-3AD203B41FA5}">
                      <a16:colId xmlns:a16="http://schemas.microsoft.com/office/drawing/2014/main" xmlns="" val="3418195418"/>
                    </a:ext>
                  </a:extLst>
                </a:gridCol>
                <a:gridCol w="482321">
                  <a:extLst>
                    <a:ext uri="{9D8B030D-6E8A-4147-A177-3AD203B41FA5}">
                      <a16:colId xmlns:a16="http://schemas.microsoft.com/office/drawing/2014/main" xmlns="" val="1188882355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xmlns="" val="889452337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xmlns="" val="2076958943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xmlns="" val="379633267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xmlns="" val="1721062382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xmlns="" val="3875506392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xmlns="" val="2555905162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xmlns="" val="848689241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xmlns="" val="4751040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xmlns="" val="3697008084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xmlns="" val="399560252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xmlns="" val="1803337019"/>
                    </a:ext>
                  </a:extLst>
                </a:gridCol>
              </a:tblGrid>
              <a:tr h="148686">
                <a:tc rowSpan="2" gridSpan="9"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EMPLOYEE SALARY RECORD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797702276"/>
                  </a:ext>
                </a:extLst>
              </a:tr>
              <a:tr h="157970"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18" gridSpan="8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18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660990990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NAME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AGE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GENDER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SALARY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707258034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GOPALAKRISHNAN B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35000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627227105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GOPIKA 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701335065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KISHORE KUMAR 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46000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21771953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MAHALAKSHMI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971025004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NITHYALAKSHMI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34000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5040375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PAVITHRA J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69342176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PRAVEENA 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053943546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PRIYANKA B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934073094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RAKESH KUMAR 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987494601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RAVI J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683362009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RENISH 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45000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638886588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VEDHA PRIYA 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932000347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VIGNESH 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986355157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VIJAYALAKSHMI 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35000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255471442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YASMIN B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990485096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976871607"/>
                  </a:ext>
                </a:extLst>
              </a:tr>
              <a:tr h="15797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879911802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AFA6BC56-CE06-5931-CB22-16C8481A0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985057323"/>
              </p:ext>
            </p:extLst>
          </p:nvPr>
        </p:nvGraphicFramePr>
        <p:xfrm>
          <a:off x="4575174" y="1421891"/>
          <a:ext cx="4556125" cy="322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3239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main aim to analysis the employee performance through the salary base. Greater things in business are never done by one person. They are done by a team of people.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532652"/>
            <a:ext cx="9048750" cy="2063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r>
              <a:rPr lang="en-IN" sz="4250" spc="10" dirty="0"/>
              <a:t>     </a:t>
            </a:r>
            <a:r>
              <a:rPr lang="en-IN" sz="2400" spc="10" dirty="0"/>
              <a:t>Salary base among the employee from the different sectors are used the excel techniques for the performance analysis.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838200" y="221706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record in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59D8E7B-D047-522A-FCF1-6E30A4CC5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5628559"/>
              </p:ext>
            </p:extLst>
          </p:nvPr>
        </p:nvGraphicFramePr>
        <p:xfrm>
          <a:off x="227646" y="1486152"/>
          <a:ext cx="11125771" cy="338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045">
                  <a:extLst>
                    <a:ext uri="{9D8B030D-6E8A-4147-A177-3AD203B41FA5}">
                      <a16:colId xmlns:a16="http://schemas.microsoft.com/office/drawing/2014/main" xmlns="" val="2913801178"/>
                    </a:ext>
                  </a:extLst>
                </a:gridCol>
                <a:gridCol w="489045">
                  <a:extLst>
                    <a:ext uri="{9D8B030D-6E8A-4147-A177-3AD203B41FA5}">
                      <a16:colId xmlns:a16="http://schemas.microsoft.com/office/drawing/2014/main" xmlns="" val="1255702758"/>
                    </a:ext>
                  </a:extLst>
                </a:gridCol>
                <a:gridCol w="489045">
                  <a:extLst>
                    <a:ext uri="{9D8B030D-6E8A-4147-A177-3AD203B41FA5}">
                      <a16:colId xmlns:a16="http://schemas.microsoft.com/office/drawing/2014/main" xmlns="" val="3565704642"/>
                    </a:ext>
                  </a:extLst>
                </a:gridCol>
                <a:gridCol w="489045">
                  <a:extLst>
                    <a:ext uri="{9D8B030D-6E8A-4147-A177-3AD203B41FA5}">
                      <a16:colId xmlns:a16="http://schemas.microsoft.com/office/drawing/2014/main" xmlns="" val="3268080839"/>
                    </a:ext>
                  </a:extLst>
                </a:gridCol>
                <a:gridCol w="489045">
                  <a:extLst>
                    <a:ext uri="{9D8B030D-6E8A-4147-A177-3AD203B41FA5}">
                      <a16:colId xmlns:a16="http://schemas.microsoft.com/office/drawing/2014/main" xmlns="" val="986148927"/>
                    </a:ext>
                  </a:extLst>
                </a:gridCol>
                <a:gridCol w="489045">
                  <a:extLst>
                    <a:ext uri="{9D8B030D-6E8A-4147-A177-3AD203B41FA5}">
                      <a16:colId xmlns:a16="http://schemas.microsoft.com/office/drawing/2014/main" xmlns="" val="262617559"/>
                    </a:ext>
                  </a:extLst>
                </a:gridCol>
                <a:gridCol w="489045">
                  <a:extLst>
                    <a:ext uri="{9D8B030D-6E8A-4147-A177-3AD203B41FA5}">
                      <a16:colId xmlns:a16="http://schemas.microsoft.com/office/drawing/2014/main" xmlns="" val="3054625398"/>
                    </a:ext>
                  </a:extLst>
                </a:gridCol>
                <a:gridCol w="489045">
                  <a:extLst>
                    <a:ext uri="{9D8B030D-6E8A-4147-A177-3AD203B41FA5}">
                      <a16:colId xmlns:a16="http://schemas.microsoft.com/office/drawing/2014/main" xmlns="" val="940671278"/>
                    </a:ext>
                  </a:extLst>
                </a:gridCol>
                <a:gridCol w="489045">
                  <a:extLst>
                    <a:ext uri="{9D8B030D-6E8A-4147-A177-3AD203B41FA5}">
                      <a16:colId xmlns:a16="http://schemas.microsoft.com/office/drawing/2014/main" xmlns="" val="1742429300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xmlns="" val="1419776538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xmlns="" val="90010102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xmlns="" val="3385908604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xmlns="" val="2164170164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xmlns="" val="3830118277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xmlns="" val="1180061848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xmlns="" val="3671587273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xmlns="" val="3021787957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xmlns="" val="2910486430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xmlns="" val="4133739834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xmlns="" val="3293664854"/>
                    </a:ext>
                  </a:extLst>
                </a:gridCol>
              </a:tblGrid>
              <a:tr h="205996">
                <a:tc rowSpan="2" gridSpan="9"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EMPLOYEE SALARY RECORD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562557587"/>
                  </a:ext>
                </a:extLst>
              </a:tr>
              <a:tr h="167066"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18" gridSpan="8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18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316224148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NAME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AGE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GENDER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SALARY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639141625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GOPALAKRISHNAN B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35000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661338435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GOPIKA 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41491788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KISHORE KUMAR 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46000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901283554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MAHALAKSHMI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851650110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NITHYALAKSHMI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34000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07436313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PAVITHRA J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45337297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PRAVEENA 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112494450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PRIYANKA B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533043371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RAKESH KUMAR 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360907426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RAVI J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801328027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RENISH 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45000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686032633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VEDHA PRIYA 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449584519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VIGNESH 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143666457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VIJAYALAKSHMI 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35000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433421335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YASMIN B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994258885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18592880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871563947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AFA6BC56-CE06-5931-CB22-16C8481A0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23982791"/>
              </p:ext>
            </p:extLst>
          </p:nvPr>
        </p:nvGraphicFramePr>
        <p:xfrm>
          <a:off x="6949122" y="1731104"/>
          <a:ext cx="4556125" cy="3135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1524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788568"/>
            <a:ext cx="97631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IN" sz="3600" dirty="0"/>
              <a:t>                 </a:t>
            </a:r>
            <a:r>
              <a:rPr lang="en-IN" sz="2400" dirty="0"/>
              <a:t>Sorting-The alphabetic order</a:t>
            </a:r>
            <a:br>
              <a:rPr lang="en-IN" sz="2400" dirty="0"/>
            </a:br>
            <a:r>
              <a:rPr lang="en-IN" sz="2400" dirty="0"/>
              <a:t>                          Filtering-Remove missing value</a:t>
            </a:r>
            <a:br>
              <a:rPr lang="en-IN" sz="2400" dirty="0"/>
            </a:br>
            <a:r>
              <a:rPr lang="en-IN" sz="2400" dirty="0"/>
              <a:t>                          Formula-Excel formulas</a:t>
            </a:r>
            <a:br>
              <a:rPr lang="en-IN" sz="2400" dirty="0"/>
            </a:br>
            <a:r>
              <a:rPr lang="en-IN" sz="2400" dirty="0"/>
              <a:t>                          Graph-Bar diagram</a:t>
            </a:r>
            <a:br>
              <a:rPr lang="en-IN" sz="240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1A76D5-A7FE-AAA8-2473-9169905913DD}"/>
                  </a:ext>
                </a:extLst>
              </p14:cNvPr>
              <p14:cNvContentPartPr/>
              <p14:nvPr/>
            </p14:nvContentPartPr>
            <p14:xfrm>
              <a:off x="2988650" y="2458061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id="{FE1A76D5-A7FE-AAA8-2473-916990591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2530" y="245194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846659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r>
              <a:rPr lang="en-IN" sz="2400" dirty="0"/>
              <a:t>     Employee record: salary record of employee in the company</a:t>
            </a:r>
            <a:br>
              <a:rPr lang="en-IN" sz="2400" dirty="0"/>
            </a:br>
            <a:r>
              <a:rPr lang="en-IN" sz="2400" dirty="0"/>
              <a:t>     Employee ID      : 1,2,3,4,5,6,7,8,9,10,11,12,13,14,15.</a:t>
            </a:r>
            <a:br>
              <a:rPr lang="en-IN" sz="2400" dirty="0"/>
            </a:br>
            <a:r>
              <a:rPr lang="en-IN" sz="2400" dirty="0"/>
              <a:t>     Salary                 : higher and lower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5257800"/>
            <a:ext cx="2466975" cy="15430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9875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r>
              <a:rPr lang="en-US" sz="4250" spc="20" dirty="0"/>
              <a:t/>
            </a:r>
            <a:br>
              <a:rPr lang="en-US" sz="4250" spc="20" dirty="0"/>
            </a:br>
            <a:r>
              <a:rPr lang="en-IN" sz="4250" spc="20" dirty="0"/>
              <a:t/>
            </a:r>
            <a:br>
              <a:rPr lang="en-IN" sz="4250" spc="20" dirty="0"/>
            </a:br>
            <a:r>
              <a:rPr lang="en-IN" sz="4250" spc="20" dirty="0"/>
              <a:t/>
            </a:r>
            <a:br>
              <a:rPr lang="en-IN" sz="4250" spc="20" dirty="0"/>
            </a:br>
            <a:r>
              <a:rPr lang="en-IN" sz="4250" spc="20" dirty="0"/>
              <a:t/>
            </a:r>
            <a:br>
              <a:rPr lang="en-IN" sz="4250" spc="20" dirty="0"/>
            </a:br>
            <a:r>
              <a:rPr lang="en-IN" sz="4250" spc="20" dirty="0"/>
              <a:t/>
            </a:r>
            <a:br>
              <a:rPr lang="en-IN" sz="4250" spc="20" dirty="0"/>
            </a:br>
            <a:r>
              <a:rPr lang="en-IN" sz="4250" spc="20" dirty="0"/>
              <a:t/>
            </a:r>
            <a:br>
              <a:rPr lang="en-IN" sz="4250" spc="20" dirty="0"/>
            </a:br>
            <a:r>
              <a:rPr lang="en-IN" sz="4250" spc="20" dirty="0"/>
              <a:t/>
            </a:r>
            <a:br>
              <a:rPr lang="en-IN" sz="4250" spc="20" dirty="0"/>
            </a:br>
            <a:r>
              <a:rPr lang="en-IN" sz="4250" spc="20" dirty="0"/>
              <a:t>          </a:t>
            </a:r>
            <a:r>
              <a:rPr lang="en-IN" sz="2400" spc="20" dirty="0"/>
              <a:t>The wow factor consists the salary records of </a:t>
            </a:r>
            <a:br>
              <a:rPr lang="en-IN" sz="2400" spc="20" dirty="0"/>
            </a:br>
            <a:r>
              <a:rPr lang="en-IN" sz="2400" spc="20" dirty="0"/>
              <a:t>                  employee working in the company. I used the</a:t>
            </a:r>
            <a:br>
              <a:rPr lang="en-IN" sz="2400" spc="20" dirty="0"/>
            </a:br>
            <a:r>
              <a:rPr lang="en-IN" sz="2400" spc="20" dirty="0"/>
              <a:t>                  bar diagram.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4D3EBA25-6E60-5B0B-AF3C-995D6E079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89933"/>
              </p:ext>
            </p:extLst>
          </p:nvPr>
        </p:nvGraphicFramePr>
        <p:xfrm>
          <a:off x="20957" y="1474470"/>
          <a:ext cx="6313168" cy="3484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463">
                  <a:extLst>
                    <a:ext uri="{9D8B030D-6E8A-4147-A177-3AD203B41FA5}">
                      <a16:colId xmlns:a16="http://schemas.microsoft.com/office/drawing/2014/main" xmlns="" val="2771949679"/>
                    </a:ext>
                  </a:extLst>
                </a:gridCol>
                <a:gridCol w="701463">
                  <a:extLst>
                    <a:ext uri="{9D8B030D-6E8A-4147-A177-3AD203B41FA5}">
                      <a16:colId xmlns:a16="http://schemas.microsoft.com/office/drawing/2014/main" xmlns="" val="2077880310"/>
                    </a:ext>
                  </a:extLst>
                </a:gridCol>
                <a:gridCol w="701463">
                  <a:extLst>
                    <a:ext uri="{9D8B030D-6E8A-4147-A177-3AD203B41FA5}">
                      <a16:colId xmlns:a16="http://schemas.microsoft.com/office/drawing/2014/main" xmlns="" val="3751301859"/>
                    </a:ext>
                  </a:extLst>
                </a:gridCol>
                <a:gridCol w="701463">
                  <a:extLst>
                    <a:ext uri="{9D8B030D-6E8A-4147-A177-3AD203B41FA5}">
                      <a16:colId xmlns:a16="http://schemas.microsoft.com/office/drawing/2014/main" xmlns="" val="378349437"/>
                    </a:ext>
                  </a:extLst>
                </a:gridCol>
                <a:gridCol w="701463">
                  <a:extLst>
                    <a:ext uri="{9D8B030D-6E8A-4147-A177-3AD203B41FA5}">
                      <a16:colId xmlns:a16="http://schemas.microsoft.com/office/drawing/2014/main" xmlns="" val="2198400965"/>
                    </a:ext>
                  </a:extLst>
                </a:gridCol>
                <a:gridCol w="701463">
                  <a:extLst>
                    <a:ext uri="{9D8B030D-6E8A-4147-A177-3AD203B41FA5}">
                      <a16:colId xmlns:a16="http://schemas.microsoft.com/office/drawing/2014/main" xmlns="" val="699195014"/>
                    </a:ext>
                  </a:extLst>
                </a:gridCol>
                <a:gridCol w="701463">
                  <a:extLst>
                    <a:ext uri="{9D8B030D-6E8A-4147-A177-3AD203B41FA5}">
                      <a16:colId xmlns:a16="http://schemas.microsoft.com/office/drawing/2014/main" xmlns="" val="980030566"/>
                    </a:ext>
                  </a:extLst>
                </a:gridCol>
                <a:gridCol w="1315244">
                  <a:extLst>
                    <a:ext uri="{9D8B030D-6E8A-4147-A177-3AD203B41FA5}">
                      <a16:colId xmlns:a16="http://schemas.microsoft.com/office/drawing/2014/main" xmlns="" val="3075531557"/>
                    </a:ext>
                  </a:extLst>
                </a:gridCol>
                <a:gridCol w="87683">
                  <a:extLst>
                    <a:ext uri="{9D8B030D-6E8A-4147-A177-3AD203B41FA5}">
                      <a16:colId xmlns:a16="http://schemas.microsoft.com/office/drawing/2014/main" xmlns="" val="2231607356"/>
                    </a:ext>
                  </a:extLst>
                </a:gridCol>
              </a:tblGrid>
              <a:tr h="336994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</a:rPr>
                        <a:t>EMPLOYEE SALARY RECORD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614584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AGE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17002258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GOPALAKRISHNAN 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4866497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GOPIKA 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78036703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KISHORE KUMAR 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46000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9423995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MAHALAKSHMI 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0190906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NITHYALAKSHMI 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41337062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PAVITHRA J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89610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PRAVEENA 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2391652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PRIYANKA 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66075840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RAKESH KUMAR 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1000333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RAVI J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11034177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RENISH 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59794566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VEDHA PRIYA 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1050601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VIGNESH 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95761572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VIJAYALAKSHMI 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011762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YASMIN 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7635936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75697916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AFA6BC56-CE06-5931-CB22-16C8481A0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11979151"/>
              </p:ext>
            </p:extLst>
          </p:nvPr>
        </p:nvGraphicFramePr>
        <p:xfrm>
          <a:off x="6358706" y="1627187"/>
          <a:ext cx="4587240" cy="272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443</Words>
  <Application>Microsoft Office PowerPoint</Application>
  <PresentationFormat>Custom</PresentationFormat>
  <Paragraphs>293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   Salary base among the employee from the different sectors are used the excel techniques for the performance analysis.</vt:lpstr>
      <vt:lpstr>PROJECT OVERVIEW</vt:lpstr>
      <vt:lpstr>WHO ARE THE END USERS?</vt:lpstr>
      <vt:lpstr>OUR SOLUTION AND ITS VALUE PROPOSITION                  Sorting-The alphabetic order                           Filtering-Remove missing value                           Formula-Excel formulas                           Graph-Bar diagram </vt:lpstr>
      <vt:lpstr>Dataset Description      Employee record: salary record of employee in the company      Employee ID      : 1,2,3,4,5,6,7,8,9,10,11,12,13,14,15.      Salary                 : higher and lower</vt:lpstr>
      <vt:lpstr>THE "WOW" IN OUR SOLUTION                 The wow factor consists the salary records of                    employee working in the company. I used the                   bar diagram.</vt:lpstr>
      <vt:lpstr>Slide 10</vt:lpstr>
      <vt:lpstr>RESULTS</vt:lpstr>
      <vt:lpstr>Conclusion      The main aim to analysis the employee performance through the salary base. Greater things in business are never done by one person. They are done by a team of people.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Home</cp:lastModifiedBy>
  <cp:revision>14</cp:revision>
  <dcterms:created xsi:type="dcterms:W3CDTF">2024-03-29T15:07:22Z</dcterms:created>
  <dcterms:modified xsi:type="dcterms:W3CDTF">2024-09-01T13:23:22Z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