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3" r:id="rId1"/>
  </p:sldMasterIdLst>
  <p:notesMasterIdLst>
    <p:notesMasterId r:id="rId24"/>
  </p:notesMasterIdLst>
  <p:sldIdLst>
    <p:sldId id="256" r:id="rId2"/>
    <p:sldId id="257" r:id="rId3"/>
    <p:sldId id="258" r:id="rId4"/>
    <p:sldId id="275" r:id="rId5"/>
    <p:sldId id="260" r:id="rId6"/>
    <p:sldId id="266" r:id="rId7"/>
    <p:sldId id="267" r:id="rId8"/>
    <p:sldId id="268" r:id="rId9"/>
    <p:sldId id="269" r:id="rId10"/>
    <p:sldId id="270" r:id="rId11"/>
    <p:sldId id="271" r:id="rId12"/>
    <p:sldId id="259" r:id="rId13"/>
    <p:sldId id="262" r:id="rId14"/>
    <p:sldId id="276" r:id="rId15"/>
    <p:sldId id="278" r:id="rId16"/>
    <p:sldId id="283" r:id="rId17"/>
    <p:sldId id="284" r:id="rId18"/>
    <p:sldId id="285" r:id="rId19"/>
    <p:sldId id="274" r:id="rId20"/>
    <p:sldId id="277"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90" autoAdjust="0"/>
  </p:normalViewPr>
  <p:slideViewPr>
    <p:cSldViewPr snapToGrid="0">
      <p:cViewPr varScale="1">
        <p:scale>
          <a:sx n="81" d="100"/>
          <a:sy n="81" d="100"/>
        </p:scale>
        <p:origin x="744"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F19064-405B-4AC5-8267-3AB5378F06E4}" type="datetimeFigureOut">
              <a:rPr lang="en-US" smtClean="0"/>
              <a:t>10-Jun-24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A68DFE-721D-4A67-A436-60B02A06E311}" type="slidenum">
              <a:rPr lang="en-US" smtClean="0"/>
              <a:t>‹#›</a:t>
            </a:fld>
            <a:endParaRPr lang="en-US"/>
          </a:p>
        </p:txBody>
      </p:sp>
    </p:spTree>
    <p:extLst>
      <p:ext uri="{BB962C8B-B14F-4D97-AF65-F5344CB8AC3E}">
        <p14:creationId xmlns:p14="http://schemas.microsoft.com/office/powerpoint/2010/main" val="23384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Project Name :</a:t>
            </a:r>
          </a:p>
          <a:p>
            <a:pPr algn="ctr"/>
            <a:r>
              <a:rPr lang="en-US" dirty="0"/>
              <a:t>HR Analytics</a:t>
            </a:r>
          </a:p>
          <a:p>
            <a:pPr algn="ctr"/>
            <a:r>
              <a:rPr lang="en-US" dirty="0"/>
              <a:t>Mentor :</a:t>
            </a:r>
          </a:p>
          <a:p>
            <a:pPr algn="ctr"/>
            <a:r>
              <a:rPr lang="en-US" dirty="0"/>
              <a:t>Project Members :</a:t>
            </a:r>
          </a:p>
          <a:p>
            <a:pPr algn="ctr"/>
            <a:r>
              <a:rPr lang="en-US" dirty="0" err="1"/>
              <a:t>Pradeeba</a:t>
            </a:r>
            <a:endParaRPr lang="en-US" dirty="0"/>
          </a:p>
          <a:p>
            <a:pPr algn="ctr"/>
            <a:r>
              <a:rPr lang="en-US" dirty="0"/>
              <a:t>Keerthana Bhaskara Vannala</a:t>
            </a:r>
          </a:p>
          <a:p>
            <a:pPr algn="ctr"/>
            <a:r>
              <a:rPr lang="en-US" dirty="0"/>
              <a:t>Venkata Sai Gunishetty</a:t>
            </a:r>
          </a:p>
          <a:p>
            <a:pPr algn="ctr"/>
            <a:r>
              <a:rPr lang="en-US" dirty="0"/>
              <a:t>Bharadwaj</a:t>
            </a:r>
          </a:p>
          <a:p>
            <a:pPr algn="ctr"/>
            <a:r>
              <a:rPr lang="en-US" dirty="0"/>
              <a:t>Varsha Doosakanti</a:t>
            </a:r>
          </a:p>
          <a:p>
            <a:pPr algn="ctr"/>
            <a:r>
              <a:rPr lang="en-US" dirty="0"/>
              <a:t>Aravind Reddy</a:t>
            </a:r>
          </a:p>
          <a:p>
            <a:pPr algn="ctr"/>
            <a:r>
              <a:rPr lang="en-US" dirty="0"/>
              <a:t>Anil Kumar</a:t>
            </a:r>
          </a:p>
          <a:p>
            <a:pPr algn="ctr"/>
            <a:endParaRPr lang="en-US" dirty="0"/>
          </a:p>
          <a:p>
            <a:pPr algn="ctr"/>
            <a:r>
              <a:rPr lang="en-US" dirty="0"/>
              <a:t>Venkata Sai Gunishetty</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BA68DFE-721D-4A67-A436-60B02A06E311}" type="slidenum">
              <a:rPr lang="en-US" smtClean="0"/>
              <a:t>2</a:t>
            </a:fld>
            <a:endParaRPr lang="en-US"/>
          </a:p>
        </p:txBody>
      </p:sp>
    </p:spTree>
    <p:extLst>
      <p:ext uri="{BB962C8B-B14F-4D97-AF65-F5344CB8AC3E}">
        <p14:creationId xmlns:p14="http://schemas.microsoft.com/office/powerpoint/2010/main" val="3993371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a:p>
            <a:pPr algn="ctr"/>
            <a:endParaRPr lang="en-US" dirty="0"/>
          </a:p>
        </p:txBody>
      </p:sp>
      <p:sp>
        <p:nvSpPr>
          <p:cNvPr id="4" name="Slide Number Placeholder 3"/>
          <p:cNvSpPr>
            <a:spLocks noGrp="1"/>
          </p:cNvSpPr>
          <p:nvPr>
            <p:ph type="sldNum" sz="quarter" idx="5"/>
          </p:nvPr>
        </p:nvSpPr>
        <p:spPr/>
        <p:txBody>
          <a:bodyPr/>
          <a:lstStyle/>
          <a:p>
            <a:fld id="{ABA68DFE-721D-4A67-A436-60B02A06E311}" type="slidenum">
              <a:rPr lang="en-US" smtClean="0"/>
              <a:t>3</a:t>
            </a:fld>
            <a:endParaRPr lang="en-US"/>
          </a:p>
        </p:txBody>
      </p:sp>
    </p:spTree>
    <p:extLst>
      <p:ext uri="{BB962C8B-B14F-4D97-AF65-F5344CB8AC3E}">
        <p14:creationId xmlns:p14="http://schemas.microsoft.com/office/powerpoint/2010/main" val="346845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0" lvl="1" indent="-342900">
              <a:buFont typeface="+mj-lt"/>
              <a:buAutoNum type="arabicPeriod"/>
            </a:pPr>
            <a:r>
              <a:rPr lang="en-IN" dirty="0">
                <a:latin typeface="+mj-lt"/>
              </a:rPr>
              <a:t>Average Attrition rate for all Departments</a:t>
            </a:r>
          </a:p>
          <a:p>
            <a:pPr marL="342900" indent="-342900">
              <a:buFont typeface="+mj-lt"/>
              <a:buAutoNum type="arabicPeriod"/>
            </a:pPr>
            <a:endParaRPr lang="en-IN" dirty="0">
              <a:latin typeface="+mj-lt"/>
            </a:endParaRPr>
          </a:p>
          <a:p>
            <a:pPr marL="342900" indent="-342900">
              <a:buFont typeface="+mj-lt"/>
              <a:buAutoNum type="arabicPeriod"/>
            </a:pPr>
            <a:r>
              <a:rPr lang="en-IN" dirty="0">
                <a:latin typeface="+mj-lt"/>
              </a:rPr>
              <a:t>Average Hourly rate of Male Research Scientist</a:t>
            </a:r>
          </a:p>
          <a:p>
            <a:pPr marL="342900" indent="-342900">
              <a:buFont typeface="+mj-lt"/>
              <a:buAutoNum type="arabicPeriod"/>
            </a:pPr>
            <a:endParaRPr lang="en-IN" dirty="0">
              <a:latin typeface="+mj-lt"/>
            </a:endParaRPr>
          </a:p>
          <a:p>
            <a:pPr marL="342900" indent="-342900">
              <a:buFont typeface="+mj-lt"/>
              <a:buAutoNum type="arabicPeriod"/>
            </a:pPr>
            <a:r>
              <a:rPr lang="en-IN" dirty="0">
                <a:latin typeface="+mj-lt"/>
              </a:rPr>
              <a:t>Attrition rate Vs Monthly income stats</a:t>
            </a:r>
          </a:p>
          <a:p>
            <a:pPr marL="342900" indent="-342900">
              <a:buFont typeface="+mj-lt"/>
              <a:buAutoNum type="arabicPeriod"/>
            </a:pPr>
            <a:endParaRPr lang="en-IN" dirty="0">
              <a:latin typeface="+mj-lt"/>
            </a:endParaRPr>
          </a:p>
          <a:p>
            <a:pPr marL="342900" indent="-342900">
              <a:buFont typeface="+mj-lt"/>
              <a:buAutoNum type="arabicPeriod"/>
            </a:pPr>
            <a:r>
              <a:rPr lang="en-IN" dirty="0">
                <a:latin typeface="+mj-lt"/>
              </a:rPr>
              <a:t>Average working years for each Department</a:t>
            </a:r>
          </a:p>
          <a:p>
            <a:pPr marL="342900" indent="-342900">
              <a:buFont typeface="+mj-lt"/>
              <a:buAutoNum type="arabicPeriod"/>
            </a:pPr>
            <a:endParaRPr lang="en-IN" dirty="0">
              <a:latin typeface="+mj-lt"/>
            </a:endParaRPr>
          </a:p>
          <a:p>
            <a:pPr marL="342900" indent="-342900">
              <a:buFont typeface="+mj-lt"/>
              <a:buAutoNum type="arabicPeriod"/>
            </a:pPr>
            <a:r>
              <a:rPr lang="en-IN" dirty="0">
                <a:latin typeface="+mj-lt"/>
              </a:rPr>
              <a:t>Job Role Vs Work life balance</a:t>
            </a:r>
          </a:p>
          <a:p>
            <a:pPr marL="342900" indent="-342900">
              <a:buFont typeface="+mj-lt"/>
              <a:buAutoNum type="arabicPeriod"/>
            </a:pPr>
            <a:endParaRPr lang="en-IN" dirty="0">
              <a:latin typeface="+mj-lt"/>
            </a:endParaRPr>
          </a:p>
          <a:p>
            <a:pPr marL="342900" indent="-342900">
              <a:buFont typeface="+mj-lt"/>
              <a:buAutoNum type="arabicPeriod"/>
            </a:pPr>
            <a:r>
              <a:rPr lang="en-IN" dirty="0">
                <a:latin typeface="+mj-lt"/>
              </a:rPr>
              <a:t>Attrition rate Vs Year since last promotion relation</a:t>
            </a:r>
          </a:p>
          <a:p>
            <a:pPr marL="342900" indent="-342900">
              <a:buFont typeface="+mj-lt"/>
              <a:buAutoNum type="arabicPeriod"/>
            </a:pPr>
            <a:endParaRPr lang="en-IN" dirty="0">
              <a:latin typeface="+mj-lt"/>
            </a:endParaRPr>
          </a:p>
          <a:p>
            <a:pPr marL="342900" indent="-342900">
              <a:buFont typeface="+mj-lt"/>
              <a:buAutoNum type="arabicPeriod"/>
            </a:pPr>
            <a:endParaRPr lang="en-IN" dirty="0">
              <a:latin typeface="+mj-lt"/>
            </a:endParaRPr>
          </a:p>
          <a:p>
            <a:endParaRPr lang="en-US" dirty="0"/>
          </a:p>
        </p:txBody>
      </p:sp>
      <p:sp>
        <p:nvSpPr>
          <p:cNvPr id="4" name="Slide Number Placeholder 3"/>
          <p:cNvSpPr>
            <a:spLocks noGrp="1"/>
          </p:cNvSpPr>
          <p:nvPr>
            <p:ph type="sldNum" sz="quarter" idx="5"/>
          </p:nvPr>
        </p:nvSpPr>
        <p:spPr/>
        <p:txBody>
          <a:bodyPr/>
          <a:lstStyle/>
          <a:p>
            <a:fld id="{ABA68DFE-721D-4A67-A436-60B02A06E311}" type="slidenum">
              <a:rPr lang="en-US" smtClean="0"/>
              <a:t>5</a:t>
            </a:fld>
            <a:endParaRPr lang="en-US"/>
          </a:p>
        </p:txBody>
      </p:sp>
    </p:spTree>
    <p:extLst>
      <p:ext uri="{BB962C8B-B14F-4D97-AF65-F5344CB8AC3E}">
        <p14:creationId xmlns:p14="http://schemas.microsoft.com/office/powerpoint/2010/main" val="90285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mj-lt"/>
            </a:endParaRPr>
          </a:p>
          <a:p>
            <a:endParaRPr lang="en-US" dirty="0"/>
          </a:p>
        </p:txBody>
      </p:sp>
      <p:sp>
        <p:nvSpPr>
          <p:cNvPr id="4" name="Slide Number Placeholder 3"/>
          <p:cNvSpPr>
            <a:spLocks noGrp="1"/>
          </p:cNvSpPr>
          <p:nvPr>
            <p:ph type="sldNum" sz="quarter" idx="5"/>
          </p:nvPr>
        </p:nvSpPr>
        <p:spPr/>
        <p:txBody>
          <a:bodyPr/>
          <a:lstStyle/>
          <a:p>
            <a:fld id="{ABA68DFE-721D-4A67-A436-60B02A06E311}" type="slidenum">
              <a:rPr lang="en-US" smtClean="0"/>
              <a:t>12</a:t>
            </a:fld>
            <a:endParaRPr lang="en-US"/>
          </a:p>
        </p:txBody>
      </p:sp>
    </p:spTree>
    <p:extLst>
      <p:ext uri="{BB962C8B-B14F-4D97-AF65-F5344CB8AC3E}">
        <p14:creationId xmlns:p14="http://schemas.microsoft.com/office/powerpoint/2010/main" val="2789940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A68DFE-721D-4A67-A436-60B02A06E311}" type="slidenum">
              <a:rPr lang="en-US" smtClean="0"/>
              <a:t>22</a:t>
            </a:fld>
            <a:endParaRPr lang="en-US"/>
          </a:p>
        </p:txBody>
      </p:sp>
    </p:spTree>
    <p:extLst>
      <p:ext uri="{BB962C8B-B14F-4D97-AF65-F5344CB8AC3E}">
        <p14:creationId xmlns:p14="http://schemas.microsoft.com/office/powerpoint/2010/main" val="886666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0F02A3-7EBE-4574-B907-B7CDB3C509EA}" type="datetimeFigureOut">
              <a:rPr lang="en-US" smtClean="0"/>
              <a:t>10-Jun-24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39AEDA4-7D3C-4664-AE28-FC975E44CC89}" type="slidenum">
              <a:rPr lang="en-US" smtClean="0"/>
              <a:t>‹#›</a:t>
            </a:fld>
            <a:endParaRPr lang="en-US"/>
          </a:p>
        </p:txBody>
      </p:sp>
    </p:spTree>
    <p:extLst>
      <p:ext uri="{BB962C8B-B14F-4D97-AF65-F5344CB8AC3E}">
        <p14:creationId xmlns:p14="http://schemas.microsoft.com/office/powerpoint/2010/main" val="172836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0F02A3-7EBE-4574-B907-B7CDB3C509EA}" type="datetimeFigureOut">
              <a:rPr lang="en-US" smtClean="0"/>
              <a:t>10-Jun-24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9AEDA4-7D3C-4664-AE28-FC975E44CC89}" type="slidenum">
              <a:rPr lang="en-US" smtClean="0"/>
              <a:t>‹#›</a:t>
            </a:fld>
            <a:endParaRPr lang="en-US"/>
          </a:p>
        </p:txBody>
      </p:sp>
    </p:spTree>
    <p:extLst>
      <p:ext uri="{BB962C8B-B14F-4D97-AF65-F5344CB8AC3E}">
        <p14:creationId xmlns:p14="http://schemas.microsoft.com/office/powerpoint/2010/main" val="254496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0F02A3-7EBE-4574-B907-B7CDB3C509EA}" type="datetimeFigureOut">
              <a:rPr lang="en-US" smtClean="0"/>
              <a:t>10-Jun-24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9AEDA4-7D3C-4664-AE28-FC975E44CC8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3371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C0F02A3-7EBE-4574-B907-B7CDB3C509EA}" type="datetimeFigureOut">
              <a:rPr lang="en-US" smtClean="0"/>
              <a:t>10-Jun-24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9AEDA4-7D3C-4664-AE28-FC975E44CC89}" type="slidenum">
              <a:rPr lang="en-US" smtClean="0"/>
              <a:t>‹#›</a:t>
            </a:fld>
            <a:endParaRPr lang="en-US"/>
          </a:p>
        </p:txBody>
      </p:sp>
    </p:spTree>
    <p:extLst>
      <p:ext uri="{BB962C8B-B14F-4D97-AF65-F5344CB8AC3E}">
        <p14:creationId xmlns:p14="http://schemas.microsoft.com/office/powerpoint/2010/main" val="1175758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C0F02A3-7EBE-4574-B907-B7CDB3C509EA}" type="datetimeFigureOut">
              <a:rPr lang="en-US" smtClean="0"/>
              <a:t>10-Jun-24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9AEDA4-7D3C-4664-AE28-FC975E44CC8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2156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C0F02A3-7EBE-4574-B907-B7CDB3C509EA}" type="datetimeFigureOut">
              <a:rPr lang="en-US" smtClean="0"/>
              <a:t>10-Jun-24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9AEDA4-7D3C-4664-AE28-FC975E44CC89}" type="slidenum">
              <a:rPr lang="en-US" smtClean="0"/>
              <a:t>‹#›</a:t>
            </a:fld>
            <a:endParaRPr lang="en-US"/>
          </a:p>
        </p:txBody>
      </p:sp>
    </p:spTree>
    <p:extLst>
      <p:ext uri="{BB962C8B-B14F-4D97-AF65-F5344CB8AC3E}">
        <p14:creationId xmlns:p14="http://schemas.microsoft.com/office/powerpoint/2010/main" val="3150041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F02A3-7EBE-4574-B907-B7CDB3C509EA}" type="datetimeFigureOut">
              <a:rPr lang="en-US" smtClean="0"/>
              <a:t>10-Jun-24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9AEDA4-7D3C-4664-AE28-FC975E44CC89}" type="slidenum">
              <a:rPr lang="en-US" smtClean="0"/>
              <a:t>‹#›</a:t>
            </a:fld>
            <a:endParaRPr lang="en-US"/>
          </a:p>
        </p:txBody>
      </p:sp>
    </p:spTree>
    <p:extLst>
      <p:ext uri="{BB962C8B-B14F-4D97-AF65-F5344CB8AC3E}">
        <p14:creationId xmlns:p14="http://schemas.microsoft.com/office/powerpoint/2010/main" val="1852687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F02A3-7EBE-4574-B907-B7CDB3C509EA}" type="datetimeFigureOut">
              <a:rPr lang="en-US" smtClean="0"/>
              <a:t>10-Jun-24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9AEDA4-7D3C-4664-AE28-FC975E44CC89}" type="slidenum">
              <a:rPr lang="en-US" smtClean="0"/>
              <a:t>‹#›</a:t>
            </a:fld>
            <a:endParaRPr lang="en-US"/>
          </a:p>
        </p:txBody>
      </p:sp>
    </p:spTree>
    <p:extLst>
      <p:ext uri="{BB962C8B-B14F-4D97-AF65-F5344CB8AC3E}">
        <p14:creationId xmlns:p14="http://schemas.microsoft.com/office/powerpoint/2010/main" val="285492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F02A3-7EBE-4574-B907-B7CDB3C509EA}" type="datetimeFigureOut">
              <a:rPr lang="en-US" smtClean="0"/>
              <a:t>10-Jun-24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9AEDA4-7D3C-4664-AE28-FC975E44CC89}" type="slidenum">
              <a:rPr lang="en-US" smtClean="0"/>
              <a:t>‹#›</a:t>
            </a:fld>
            <a:endParaRPr lang="en-US"/>
          </a:p>
        </p:txBody>
      </p:sp>
    </p:spTree>
    <p:extLst>
      <p:ext uri="{BB962C8B-B14F-4D97-AF65-F5344CB8AC3E}">
        <p14:creationId xmlns:p14="http://schemas.microsoft.com/office/powerpoint/2010/main" val="319655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0F02A3-7EBE-4574-B907-B7CDB3C509EA}" type="datetimeFigureOut">
              <a:rPr lang="en-US" smtClean="0"/>
              <a:t>10-Jun-24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9AEDA4-7D3C-4664-AE28-FC975E44CC89}" type="slidenum">
              <a:rPr lang="en-US" smtClean="0"/>
              <a:t>‹#›</a:t>
            </a:fld>
            <a:endParaRPr lang="en-US"/>
          </a:p>
        </p:txBody>
      </p:sp>
    </p:spTree>
    <p:extLst>
      <p:ext uri="{BB962C8B-B14F-4D97-AF65-F5344CB8AC3E}">
        <p14:creationId xmlns:p14="http://schemas.microsoft.com/office/powerpoint/2010/main" val="378098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0F02A3-7EBE-4574-B907-B7CDB3C509EA}" type="datetimeFigureOut">
              <a:rPr lang="en-US" smtClean="0"/>
              <a:t>10-Jun-24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39AEDA4-7D3C-4664-AE28-FC975E44CC89}" type="slidenum">
              <a:rPr lang="en-US" smtClean="0"/>
              <a:t>‹#›</a:t>
            </a:fld>
            <a:endParaRPr lang="en-US"/>
          </a:p>
        </p:txBody>
      </p:sp>
    </p:spTree>
    <p:extLst>
      <p:ext uri="{BB962C8B-B14F-4D97-AF65-F5344CB8AC3E}">
        <p14:creationId xmlns:p14="http://schemas.microsoft.com/office/powerpoint/2010/main" val="3116378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0F02A3-7EBE-4574-B907-B7CDB3C509EA}" type="datetimeFigureOut">
              <a:rPr lang="en-US" smtClean="0"/>
              <a:t>10-Jun-24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39AEDA4-7D3C-4664-AE28-FC975E44CC89}" type="slidenum">
              <a:rPr lang="en-US" smtClean="0"/>
              <a:t>‹#›</a:t>
            </a:fld>
            <a:endParaRPr lang="en-US"/>
          </a:p>
        </p:txBody>
      </p:sp>
    </p:spTree>
    <p:extLst>
      <p:ext uri="{BB962C8B-B14F-4D97-AF65-F5344CB8AC3E}">
        <p14:creationId xmlns:p14="http://schemas.microsoft.com/office/powerpoint/2010/main" val="291672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0F02A3-7EBE-4574-B907-B7CDB3C509EA}" type="datetimeFigureOut">
              <a:rPr lang="en-US" smtClean="0"/>
              <a:t>10-Jun-24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39AEDA4-7D3C-4664-AE28-FC975E44CC89}" type="slidenum">
              <a:rPr lang="en-US" smtClean="0"/>
              <a:t>‹#›</a:t>
            </a:fld>
            <a:endParaRPr lang="en-US"/>
          </a:p>
        </p:txBody>
      </p:sp>
    </p:spTree>
    <p:extLst>
      <p:ext uri="{BB962C8B-B14F-4D97-AF65-F5344CB8AC3E}">
        <p14:creationId xmlns:p14="http://schemas.microsoft.com/office/powerpoint/2010/main" val="3273436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F02A3-7EBE-4574-B907-B7CDB3C509EA}" type="datetimeFigureOut">
              <a:rPr lang="en-US" smtClean="0"/>
              <a:t>10-Jun-24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39AEDA4-7D3C-4664-AE28-FC975E44CC89}" type="slidenum">
              <a:rPr lang="en-US" smtClean="0"/>
              <a:t>‹#›</a:t>
            </a:fld>
            <a:endParaRPr lang="en-US"/>
          </a:p>
        </p:txBody>
      </p:sp>
    </p:spTree>
    <p:extLst>
      <p:ext uri="{BB962C8B-B14F-4D97-AF65-F5344CB8AC3E}">
        <p14:creationId xmlns:p14="http://schemas.microsoft.com/office/powerpoint/2010/main" val="3247996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0F02A3-7EBE-4574-B907-B7CDB3C509EA}" type="datetimeFigureOut">
              <a:rPr lang="en-US" smtClean="0"/>
              <a:t>10-Jun-24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39AEDA4-7D3C-4664-AE28-FC975E44CC89}" type="slidenum">
              <a:rPr lang="en-US" smtClean="0"/>
              <a:t>‹#›</a:t>
            </a:fld>
            <a:endParaRPr lang="en-US"/>
          </a:p>
        </p:txBody>
      </p:sp>
    </p:spTree>
    <p:extLst>
      <p:ext uri="{BB962C8B-B14F-4D97-AF65-F5344CB8AC3E}">
        <p14:creationId xmlns:p14="http://schemas.microsoft.com/office/powerpoint/2010/main" val="4285514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0F02A3-7EBE-4574-B907-B7CDB3C509EA}" type="datetimeFigureOut">
              <a:rPr lang="en-US" smtClean="0"/>
              <a:t>10-Jun-24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9AEDA4-7D3C-4664-AE28-FC975E44CC89}" type="slidenum">
              <a:rPr lang="en-US" smtClean="0"/>
              <a:t>‹#›</a:t>
            </a:fld>
            <a:endParaRPr lang="en-US"/>
          </a:p>
        </p:txBody>
      </p:sp>
    </p:spTree>
    <p:extLst>
      <p:ext uri="{BB962C8B-B14F-4D97-AF65-F5344CB8AC3E}">
        <p14:creationId xmlns:p14="http://schemas.microsoft.com/office/powerpoint/2010/main" val="537297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60000"/>
                <a:lumOff val="4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C0F02A3-7EBE-4574-B907-B7CDB3C509EA}" type="datetimeFigureOut">
              <a:rPr lang="en-US" smtClean="0"/>
              <a:t>10-Jun-24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39AEDA4-7D3C-4664-AE28-FC975E44CC89}" type="slidenum">
              <a:rPr lang="en-US" smtClean="0"/>
              <a:t>‹#›</a:t>
            </a:fld>
            <a:endParaRPr lang="en-US"/>
          </a:p>
        </p:txBody>
      </p:sp>
    </p:spTree>
    <p:extLst>
      <p:ext uri="{BB962C8B-B14F-4D97-AF65-F5344CB8AC3E}">
        <p14:creationId xmlns:p14="http://schemas.microsoft.com/office/powerpoint/2010/main" val="1840366496"/>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 id="2147483986" r:id="rId13"/>
    <p:sldLayoutId id="2147483987" r:id="rId14"/>
    <p:sldLayoutId id="2147483988" r:id="rId15"/>
    <p:sldLayoutId id="214748398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3269-98BD-7461-EED4-583B2BE595CC}"/>
              </a:ext>
            </a:extLst>
          </p:cNvPr>
          <p:cNvSpPr>
            <a:spLocks noGrp="1"/>
          </p:cNvSpPr>
          <p:nvPr>
            <p:ph type="ctrTitle"/>
          </p:nvPr>
        </p:nvSpPr>
        <p:spPr>
          <a:xfrm>
            <a:off x="844062" y="714080"/>
            <a:ext cx="7253563" cy="1271955"/>
          </a:xfrm>
        </p:spPr>
        <p:txBody>
          <a:bodyPr/>
          <a:lstStyle/>
          <a:p>
            <a:r>
              <a:rPr lang="en-US" dirty="0">
                <a:solidFill>
                  <a:srgbClr val="0070C0"/>
                </a:solidFill>
                <a:latin typeface="Rockwell" panose="02060603020205020403" pitchFamily="18" charset="0"/>
              </a:rPr>
              <a:t>HR ANALYTICS</a:t>
            </a:r>
          </a:p>
        </p:txBody>
      </p:sp>
      <p:pic>
        <p:nvPicPr>
          <p:cNvPr id="1026" name="Picture 2" descr="Power BI Logo | Information Technology ...">
            <a:extLst>
              <a:ext uri="{FF2B5EF4-FFF2-40B4-BE49-F238E27FC236}">
                <a16:creationId xmlns:a16="http://schemas.microsoft.com/office/drawing/2014/main" id="{60045F2E-ED1B-61BC-E0D4-8F042EF7E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799" y="2943993"/>
            <a:ext cx="3108093" cy="1358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5E1AD501-E6F0-AE9F-2D10-4BCD888CA4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77" y="2943993"/>
            <a:ext cx="2977532" cy="1358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8CC44EAF-637C-C446-F0BF-81BCBEB8B6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8382" y="2972275"/>
            <a:ext cx="1863081" cy="1358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a:extLst>
              <a:ext uri="{FF2B5EF4-FFF2-40B4-BE49-F238E27FC236}">
                <a16:creationId xmlns:a16="http://schemas.microsoft.com/office/drawing/2014/main" id="{9014CAF9-BD9A-1B68-657A-1E489F2F11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5211" y="2943993"/>
            <a:ext cx="3199019" cy="12719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519246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BECC-BB90-6F02-A3CB-03C4A96122C2}"/>
              </a:ext>
            </a:extLst>
          </p:cNvPr>
          <p:cNvSpPr>
            <a:spLocks noGrp="1"/>
          </p:cNvSpPr>
          <p:nvPr>
            <p:ph type="title"/>
          </p:nvPr>
        </p:nvSpPr>
        <p:spPr>
          <a:xfrm>
            <a:off x="1828800" y="179111"/>
            <a:ext cx="8534400" cy="867264"/>
          </a:xfrm>
        </p:spPr>
        <p:txBody>
          <a:bodyPr/>
          <a:lstStyle/>
          <a:p>
            <a:pPr algn="ctr"/>
            <a:r>
              <a:rPr lang="en-US" dirty="0">
                <a:solidFill>
                  <a:srgbClr val="0070C0"/>
                </a:solidFill>
                <a:latin typeface="Algerian" panose="04020705040A02060702" pitchFamily="82" charset="0"/>
              </a:rPr>
              <a:t>JOB ROLE Vs WORK LIFE BALANCE</a:t>
            </a:r>
          </a:p>
        </p:txBody>
      </p:sp>
      <p:sp>
        <p:nvSpPr>
          <p:cNvPr id="3" name="Content Placeholder 2">
            <a:extLst>
              <a:ext uri="{FF2B5EF4-FFF2-40B4-BE49-F238E27FC236}">
                <a16:creationId xmlns:a16="http://schemas.microsoft.com/office/drawing/2014/main" id="{CD367455-08B2-D462-26BD-EF0149E513AD}"/>
              </a:ext>
            </a:extLst>
          </p:cNvPr>
          <p:cNvSpPr>
            <a:spLocks noGrp="1"/>
          </p:cNvSpPr>
          <p:nvPr>
            <p:ph idx="1"/>
          </p:nvPr>
        </p:nvSpPr>
        <p:spPr>
          <a:xfrm>
            <a:off x="6721311" y="1244337"/>
            <a:ext cx="5344998" cy="5222449"/>
          </a:xfrm>
        </p:spPr>
        <p:txBody>
          <a:bodyPr>
            <a:noAutofit/>
          </a:bodyPr>
          <a:lstStyle/>
          <a:p>
            <a:r>
              <a:rPr lang="en-US" sz="2400" dirty="0">
                <a:solidFill>
                  <a:schemeClr val="tx1"/>
                </a:solidFill>
              </a:rPr>
              <a:t>From the analysis we can conclude that, For Research directors and the laboratory technicians the work life balance is poor. For the Sales representatives , managers , Manufacturing Directors and the Sales executives the work life balance is fair. For Research Scientists , Healthcare representatives und Developers the work life balance is good. For human resources the work life balance is excellent.</a:t>
            </a:r>
          </a:p>
        </p:txBody>
      </p:sp>
      <p:pic>
        <p:nvPicPr>
          <p:cNvPr id="12" name="Picture 11">
            <a:extLst>
              <a:ext uri="{FF2B5EF4-FFF2-40B4-BE49-F238E27FC236}">
                <a16:creationId xmlns:a16="http://schemas.microsoft.com/office/drawing/2014/main" id="{56BFB6EA-0A0A-90EA-4116-37AFD9DBAFCE}"/>
              </a:ext>
            </a:extLst>
          </p:cNvPr>
          <p:cNvPicPr>
            <a:picLocks noChangeAspect="1"/>
          </p:cNvPicPr>
          <p:nvPr/>
        </p:nvPicPr>
        <p:blipFill>
          <a:blip r:embed="rId2"/>
          <a:stretch>
            <a:fillRect/>
          </a:stretch>
        </p:blipFill>
        <p:spPr>
          <a:xfrm>
            <a:off x="178468" y="1414021"/>
            <a:ext cx="6542843" cy="5052765"/>
          </a:xfrm>
          <a:prstGeom prst="rect">
            <a:avLst/>
          </a:prstGeom>
        </p:spPr>
      </p:pic>
    </p:spTree>
    <p:extLst>
      <p:ext uri="{BB962C8B-B14F-4D97-AF65-F5344CB8AC3E}">
        <p14:creationId xmlns:p14="http://schemas.microsoft.com/office/powerpoint/2010/main" val="1796788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B336-E69F-D5DB-7253-FE210F35B3C2}"/>
              </a:ext>
            </a:extLst>
          </p:cNvPr>
          <p:cNvSpPr>
            <a:spLocks noGrp="1"/>
          </p:cNvSpPr>
          <p:nvPr>
            <p:ph type="title"/>
          </p:nvPr>
        </p:nvSpPr>
        <p:spPr>
          <a:xfrm>
            <a:off x="1611983" y="84841"/>
            <a:ext cx="10284643" cy="1093510"/>
          </a:xfrm>
        </p:spPr>
        <p:txBody>
          <a:bodyPr>
            <a:noAutofit/>
          </a:bodyPr>
          <a:lstStyle/>
          <a:p>
            <a:pPr algn="ctr"/>
            <a:r>
              <a:rPr lang="en-US" dirty="0">
                <a:solidFill>
                  <a:srgbClr val="0070C0"/>
                </a:solidFill>
                <a:latin typeface="Algerian" panose="04020705040A02060702" pitchFamily="82" charset="0"/>
              </a:rPr>
              <a:t>ATTRITION RATE Vs YEAR SINCE LAST PROMOTION RELATION</a:t>
            </a:r>
            <a:br>
              <a:rPr lang="en-US" sz="1800" dirty="0"/>
            </a:br>
            <a:endParaRPr lang="en-US" sz="1800" dirty="0">
              <a:solidFill>
                <a:srgbClr val="0070C0"/>
              </a:solidFill>
            </a:endParaRPr>
          </a:p>
        </p:txBody>
      </p:sp>
      <p:sp>
        <p:nvSpPr>
          <p:cNvPr id="3" name="Content Placeholder 2">
            <a:extLst>
              <a:ext uri="{FF2B5EF4-FFF2-40B4-BE49-F238E27FC236}">
                <a16:creationId xmlns:a16="http://schemas.microsoft.com/office/drawing/2014/main" id="{91A80D56-971B-0760-12DB-533966C00ED0}"/>
              </a:ext>
            </a:extLst>
          </p:cNvPr>
          <p:cNvSpPr>
            <a:spLocks noGrp="1"/>
          </p:cNvSpPr>
          <p:nvPr>
            <p:ph idx="1"/>
          </p:nvPr>
        </p:nvSpPr>
        <p:spPr>
          <a:xfrm>
            <a:off x="6278251" y="1198485"/>
            <a:ext cx="5795379" cy="5433134"/>
          </a:xfrm>
        </p:spPr>
        <p:txBody>
          <a:bodyPr>
            <a:noAutofit/>
          </a:bodyPr>
          <a:lstStyle/>
          <a:p>
            <a:r>
              <a:rPr lang="en-US" sz="1400" dirty="0">
                <a:solidFill>
                  <a:schemeClr val="tx1"/>
                </a:solidFill>
              </a:rPr>
              <a:t>From the analysis and Visualization </a:t>
            </a:r>
          </a:p>
          <a:p>
            <a:r>
              <a:rPr lang="en-US" sz="1400" dirty="0">
                <a:solidFill>
                  <a:schemeClr val="tx1"/>
                </a:solidFill>
              </a:rPr>
              <a:t>For 0-5 years since Last year Promotion interval Research &amp; Development and Hardware departments has highest and lowest attrition rate respectively.</a:t>
            </a:r>
          </a:p>
          <a:p>
            <a:r>
              <a:rPr lang="en-US" sz="1400" dirty="0">
                <a:solidFill>
                  <a:schemeClr val="tx1"/>
                </a:solidFill>
              </a:rPr>
              <a:t> For 6-10 years since last year promotion interval Human resources and software departments has highest and lowest attrition rate respectively.</a:t>
            </a:r>
          </a:p>
          <a:p>
            <a:r>
              <a:rPr lang="en-US" sz="1400" dirty="0">
                <a:solidFill>
                  <a:schemeClr val="tx1"/>
                </a:solidFill>
              </a:rPr>
              <a:t> For 11-15 years since last promotion interval support and sales departments has highest and lowest attrition rate respectively. </a:t>
            </a:r>
          </a:p>
          <a:p>
            <a:r>
              <a:rPr lang="en-US" sz="1400" dirty="0">
                <a:solidFill>
                  <a:schemeClr val="tx1"/>
                </a:solidFill>
              </a:rPr>
              <a:t>For 16-20 years since last promotion interval software &amp; hardware departments has highest and lowest attrition respectively. </a:t>
            </a:r>
          </a:p>
          <a:p>
            <a:r>
              <a:rPr lang="en-US" sz="1400" dirty="0">
                <a:solidFill>
                  <a:schemeClr val="tx1"/>
                </a:solidFill>
              </a:rPr>
              <a:t>For 21-25 years since last promotion interval software and support departments has highest and lowest attrition respectively. </a:t>
            </a:r>
          </a:p>
          <a:p>
            <a:r>
              <a:rPr lang="en-US" sz="1400" dirty="0">
                <a:solidFill>
                  <a:schemeClr val="tx1"/>
                </a:solidFill>
              </a:rPr>
              <a:t>For 26-30 years since last promotion interval support and Human resources departments has highest and lowest attrition respectively.</a:t>
            </a:r>
          </a:p>
          <a:p>
            <a:r>
              <a:rPr lang="en-US" sz="1400" dirty="0">
                <a:solidFill>
                  <a:schemeClr val="tx1"/>
                </a:solidFill>
              </a:rPr>
              <a:t> For above 30 years since last promotion interval software and Human resources departments has highest and lowest attrition respectively.</a:t>
            </a:r>
          </a:p>
        </p:txBody>
      </p:sp>
      <p:pic>
        <p:nvPicPr>
          <p:cNvPr id="10" name="Picture 9">
            <a:extLst>
              <a:ext uri="{FF2B5EF4-FFF2-40B4-BE49-F238E27FC236}">
                <a16:creationId xmlns:a16="http://schemas.microsoft.com/office/drawing/2014/main" id="{C3DAFDD6-1A1F-3F79-2149-B58811BFD2D9}"/>
              </a:ext>
            </a:extLst>
          </p:cNvPr>
          <p:cNvPicPr>
            <a:picLocks noChangeAspect="1"/>
          </p:cNvPicPr>
          <p:nvPr/>
        </p:nvPicPr>
        <p:blipFill>
          <a:blip r:embed="rId2"/>
          <a:stretch>
            <a:fillRect/>
          </a:stretch>
        </p:blipFill>
        <p:spPr>
          <a:xfrm>
            <a:off x="197964" y="1348034"/>
            <a:ext cx="5995446" cy="4996206"/>
          </a:xfrm>
          <a:prstGeom prst="rect">
            <a:avLst/>
          </a:prstGeom>
        </p:spPr>
      </p:pic>
    </p:spTree>
    <p:extLst>
      <p:ext uri="{BB962C8B-B14F-4D97-AF65-F5344CB8AC3E}">
        <p14:creationId xmlns:p14="http://schemas.microsoft.com/office/powerpoint/2010/main" val="3797723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A15CE-B37F-74D3-7F4B-C7D8480A0D85}"/>
              </a:ext>
            </a:extLst>
          </p:cNvPr>
          <p:cNvSpPr>
            <a:spLocks noGrp="1"/>
          </p:cNvSpPr>
          <p:nvPr>
            <p:ph type="title"/>
          </p:nvPr>
        </p:nvSpPr>
        <p:spPr/>
        <p:txBody>
          <a:bodyPr/>
          <a:lstStyle/>
          <a:p>
            <a:pPr algn="ctr"/>
            <a:r>
              <a:rPr lang="en-US" dirty="0">
                <a:solidFill>
                  <a:srgbClr val="0070C0"/>
                </a:solidFill>
                <a:latin typeface="Algerian" panose="04020705040A02060702" pitchFamily="82" charset="0"/>
              </a:rPr>
              <a:t>SQL KPI-1</a:t>
            </a:r>
          </a:p>
        </p:txBody>
      </p:sp>
      <p:pic>
        <p:nvPicPr>
          <p:cNvPr id="5" name="Content Placeholder 4">
            <a:extLst>
              <a:ext uri="{FF2B5EF4-FFF2-40B4-BE49-F238E27FC236}">
                <a16:creationId xmlns:a16="http://schemas.microsoft.com/office/drawing/2014/main" id="{98C3E751-3965-86A8-4587-E01FC58ACB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1701" y="1998483"/>
            <a:ext cx="6598860" cy="3572759"/>
          </a:xfrm>
        </p:spPr>
      </p:pic>
      <p:pic>
        <p:nvPicPr>
          <p:cNvPr id="7" name="Picture 6">
            <a:extLst>
              <a:ext uri="{FF2B5EF4-FFF2-40B4-BE49-F238E27FC236}">
                <a16:creationId xmlns:a16="http://schemas.microsoft.com/office/drawing/2014/main" id="{CCE7C660-0408-FA6A-AC65-E7D8459D0E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7802" y="1979629"/>
            <a:ext cx="4669398" cy="3572759"/>
          </a:xfrm>
          <a:prstGeom prst="rect">
            <a:avLst/>
          </a:prstGeom>
        </p:spPr>
      </p:pic>
    </p:spTree>
    <p:extLst>
      <p:ext uri="{BB962C8B-B14F-4D97-AF65-F5344CB8AC3E}">
        <p14:creationId xmlns:p14="http://schemas.microsoft.com/office/powerpoint/2010/main" val="1999637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7B66B-0555-1861-A5A0-5AD6AC733EF1}"/>
              </a:ext>
            </a:extLst>
          </p:cNvPr>
          <p:cNvSpPr>
            <a:spLocks noGrp="1"/>
          </p:cNvSpPr>
          <p:nvPr>
            <p:ph type="title"/>
          </p:nvPr>
        </p:nvSpPr>
        <p:spPr/>
        <p:txBody>
          <a:bodyPr/>
          <a:lstStyle/>
          <a:p>
            <a:pPr algn="ctr"/>
            <a:r>
              <a:rPr lang="en-US" dirty="0">
                <a:solidFill>
                  <a:srgbClr val="0070C0"/>
                </a:solidFill>
                <a:latin typeface="Algerian" panose="04020705040A02060702" pitchFamily="82" charset="0"/>
              </a:rPr>
              <a:t>SQL KPI-2</a:t>
            </a:r>
          </a:p>
        </p:txBody>
      </p:sp>
      <p:pic>
        <p:nvPicPr>
          <p:cNvPr id="5" name="Content Placeholder 4">
            <a:extLst>
              <a:ext uri="{FF2B5EF4-FFF2-40B4-BE49-F238E27FC236}">
                <a16:creationId xmlns:a16="http://schemas.microsoft.com/office/drawing/2014/main" id="{E04A287C-6479-185E-6D2A-72A0193558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097" y="1969588"/>
            <a:ext cx="6231117" cy="3594353"/>
          </a:xfrm>
        </p:spPr>
      </p:pic>
      <p:pic>
        <p:nvPicPr>
          <p:cNvPr id="7" name="Picture 6">
            <a:extLst>
              <a:ext uri="{FF2B5EF4-FFF2-40B4-BE49-F238E27FC236}">
                <a16:creationId xmlns:a16="http://schemas.microsoft.com/office/drawing/2014/main" id="{3E95D84C-3AC4-20EB-E1FF-D8621559B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148" y="1969588"/>
            <a:ext cx="4404133" cy="3337703"/>
          </a:xfrm>
          <a:prstGeom prst="rect">
            <a:avLst/>
          </a:prstGeom>
        </p:spPr>
      </p:pic>
    </p:spTree>
    <p:extLst>
      <p:ext uri="{BB962C8B-B14F-4D97-AF65-F5344CB8AC3E}">
        <p14:creationId xmlns:p14="http://schemas.microsoft.com/office/powerpoint/2010/main" val="3529150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bg1"/>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126A96-34F0-1AD5-752B-CE137F993D53}"/>
              </a:ext>
            </a:extLst>
          </p:cNvPr>
          <p:cNvPicPr>
            <a:picLocks noChangeAspect="1"/>
          </p:cNvPicPr>
          <p:nvPr/>
        </p:nvPicPr>
        <p:blipFill>
          <a:blip r:embed="rId2"/>
          <a:stretch>
            <a:fillRect/>
          </a:stretch>
        </p:blipFill>
        <p:spPr>
          <a:xfrm>
            <a:off x="-340149" y="-150830"/>
            <a:ext cx="12604422" cy="7159659"/>
          </a:xfrm>
          <a:prstGeom prst="rect">
            <a:avLst/>
          </a:prstGeom>
        </p:spPr>
      </p:pic>
    </p:spTree>
    <p:extLst>
      <p:ext uri="{BB962C8B-B14F-4D97-AF65-F5344CB8AC3E}">
        <p14:creationId xmlns:p14="http://schemas.microsoft.com/office/powerpoint/2010/main" val="3923352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bg1"/>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56E147-B91E-4455-1F39-B2A7BB0877D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61859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B6AEA5-9B7F-8945-4F51-837FCEF4F13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48024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590A7D-72FA-1664-95B6-A6566C1CD41D}"/>
              </a:ext>
            </a:extLst>
          </p:cNvPr>
          <p:cNvPicPr>
            <a:picLocks noChangeAspect="1"/>
          </p:cNvPicPr>
          <p:nvPr/>
        </p:nvPicPr>
        <p:blipFill>
          <a:blip r:embed="rId2"/>
          <a:stretch>
            <a:fillRect/>
          </a:stretch>
        </p:blipFill>
        <p:spPr>
          <a:xfrm>
            <a:off x="0" y="-94268"/>
            <a:ext cx="12192000" cy="7032396"/>
          </a:xfrm>
          <a:prstGeom prst="rect">
            <a:avLst/>
          </a:prstGeom>
        </p:spPr>
      </p:pic>
    </p:spTree>
    <p:extLst>
      <p:ext uri="{BB962C8B-B14F-4D97-AF65-F5344CB8AC3E}">
        <p14:creationId xmlns:p14="http://schemas.microsoft.com/office/powerpoint/2010/main" val="43443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938C5E-0EE5-1BA8-F5F4-8CE38CBD6E12}"/>
              </a:ext>
            </a:extLst>
          </p:cNvPr>
          <p:cNvPicPr>
            <a:picLocks noChangeAspect="1"/>
          </p:cNvPicPr>
          <p:nvPr/>
        </p:nvPicPr>
        <p:blipFill>
          <a:blip r:embed="rId2"/>
          <a:stretch>
            <a:fillRect/>
          </a:stretch>
        </p:blipFill>
        <p:spPr>
          <a:xfrm>
            <a:off x="0" y="-94268"/>
            <a:ext cx="12192000" cy="7032396"/>
          </a:xfrm>
          <a:prstGeom prst="rect">
            <a:avLst/>
          </a:prstGeom>
        </p:spPr>
      </p:pic>
    </p:spTree>
    <p:extLst>
      <p:ext uri="{BB962C8B-B14F-4D97-AF65-F5344CB8AC3E}">
        <p14:creationId xmlns:p14="http://schemas.microsoft.com/office/powerpoint/2010/main" val="3415408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bg1"/>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BA9799-92A4-5B5C-B2D4-A12325CC8FE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25255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F824EF-C53D-8C65-E30E-384BEDC31172}"/>
              </a:ext>
            </a:extLst>
          </p:cNvPr>
          <p:cNvSpPr txBox="1"/>
          <p:nvPr/>
        </p:nvSpPr>
        <p:spPr>
          <a:xfrm>
            <a:off x="2535810" y="301658"/>
            <a:ext cx="6150793" cy="5562100"/>
          </a:xfrm>
          <a:prstGeom prst="rect">
            <a:avLst/>
          </a:prstGeom>
          <a:noFill/>
        </p:spPr>
        <p:txBody>
          <a:bodyPr wrap="square">
            <a:spAutoFit/>
          </a:bodyPr>
          <a:lstStyle/>
          <a:p>
            <a:pPr>
              <a:lnSpc>
                <a:spcPct val="150000"/>
              </a:lnSpc>
            </a:pPr>
            <a:r>
              <a:rPr lang="en-US" sz="2400" b="1" dirty="0"/>
              <a:t>Project Name </a:t>
            </a:r>
            <a:r>
              <a:rPr lang="en-US" sz="2400" dirty="0"/>
              <a:t>: HR Analytics</a:t>
            </a:r>
          </a:p>
          <a:p>
            <a:pPr>
              <a:lnSpc>
                <a:spcPct val="150000"/>
              </a:lnSpc>
            </a:pPr>
            <a:r>
              <a:rPr lang="en-US" sz="2400" b="1" dirty="0"/>
              <a:t>Mentor</a:t>
            </a:r>
            <a:r>
              <a:rPr lang="en-US" sz="2400" dirty="0"/>
              <a:t> : Lakshmi Sirisha Pamdipati</a:t>
            </a:r>
          </a:p>
          <a:p>
            <a:pPr>
              <a:lnSpc>
                <a:spcPct val="150000"/>
              </a:lnSpc>
            </a:pPr>
            <a:r>
              <a:rPr lang="en-US" sz="2400" b="1" dirty="0"/>
              <a:t>Team Members </a:t>
            </a:r>
            <a:r>
              <a:rPr lang="en-US" sz="2400" dirty="0"/>
              <a:t>:</a:t>
            </a:r>
          </a:p>
          <a:p>
            <a:pPr>
              <a:lnSpc>
                <a:spcPct val="150000"/>
              </a:lnSpc>
            </a:pPr>
            <a:r>
              <a:rPr lang="en-US" sz="2400" dirty="0"/>
              <a:t>Pradeebaa Gurupadmanaban </a:t>
            </a:r>
          </a:p>
          <a:p>
            <a:pPr>
              <a:lnSpc>
                <a:spcPct val="150000"/>
              </a:lnSpc>
            </a:pPr>
            <a:r>
              <a:rPr lang="en-US" sz="2400" dirty="0"/>
              <a:t>Vannalu Bhaskar Keerthana</a:t>
            </a:r>
          </a:p>
          <a:p>
            <a:pPr>
              <a:lnSpc>
                <a:spcPct val="150000"/>
              </a:lnSpc>
            </a:pPr>
            <a:r>
              <a:rPr lang="en-US" sz="2400" dirty="0"/>
              <a:t>Venkata Sai Gunishetty</a:t>
            </a:r>
          </a:p>
          <a:p>
            <a:pPr>
              <a:lnSpc>
                <a:spcPct val="150000"/>
              </a:lnSpc>
            </a:pPr>
            <a:r>
              <a:rPr lang="en-US" sz="2400" dirty="0"/>
              <a:t>Bharadwaj</a:t>
            </a:r>
          </a:p>
          <a:p>
            <a:pPr>
              <a:lnSpc>
                <a:spcPct val="150000"/>
              </a:lnSpc>
            </a:pPr>
            <a:r>
              <a:rPr lang="en-US" sz="2400" dirty="0"/>
              <a:t>Varsha Doosakanti</a:t>
            </a:r>
          </a:p>
          <a:p>
            <a:pPr>
              <a:lnSpc>
                <a:spcPct val="150000"/>
              </a:lnSpc>
            </a:pPr>
            <a:r>
              <a:rPr lang="en-US" sz="2400" dirty="0"/>
              <a:t>Aravind Reddy</a:t>
            </a:r>
          </a:p>
          <a:p>
            <a:pPr>
              <a:lnSpc>
                <a:spcPct val="150000"/>
              </a:lnSpc>
            </a:pPr>
            <a:r>
              <a:rPr lang="en-US" sz="2400" dirty="0"/>
              <a:t>Anil Kumar</a:t>
            </a:r>
          </a:p>
        </p:txBody>
      </p:sp>
    </p:spTree>
    <p:extLst>
      <p:ext uri="{BB962C8B-B14F-4D97-AF65-F5344CB8AC3E}">
        <p14:creationId xmlns:p14="http://schemas.microsoft.com/office/powerpoint/2010/main" val="166801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bg1"/>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366198-B246-7F43-FD11-65D17F5CF9C0}"/>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74514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03CE1-09A4-6148-78B3-6013C4EF165F}"/>
              </a:ext>
            </a:extLst>
          </p:cNvPr>
          <p:cNvSpPr>
            <a:spLocks noGrp="1"/>
          </p:cNvSpPr>
          <p:nvPr>
            <p:ph type="title"/>
          </p:nvPr>
        </p:nvSpPr>
        <p:spPr>
          <a:xfrm>
            <a:off x="2592925" y="624110"/>
            <a:ext cx="8911687" cy="928465"/>
          </a:xfrm>
        </p:spPr>
        <p:txBody>
          <a:bodyPr>
            <a:normAutofit/>
          </a:bodyPr>
          <a:lstStyle/>
          <a:p>
            <a:pPr algn="ctr"/>
            <a:r>
              <a:rPr lang="en-US" dirty="0">
                <a:solidFill>
                  <a:srgbClr val="0070C0"/>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8C240A1C-C9A6-44B0-ED91-C70AD3F852B7}"/>
              </a:ext>
            </a:extLst>
          </p:cNvPr>
          <p:cNvSpPr>
            <a:spLocks noGrp="1"/>
          </p:cNvSpPr>
          <p:nvPr>
            <p:ph idx="1"/>
          </p:nvPr>
        </p:nvSpPr>
        <p:spPr>
          <a:xfrm>
            <a:off x="1152525" y="1838325"/>
            <a:ext cx="10352087" cy="4752975"/>
          </a:xfrm>
        </p:spPr>
        <p:txBody>
          <a:bodyPr>
            <a:noAutofit/>
          </a:bodyPr>
          <a:lstStyle/>
          <a:p>
            <a:r>
              <a:rPr lang="en-US" sz="2000" b="1" dirty="0">
                <a:solidFill>
                  <a:schemeClr val="accent6"/>
                </a:solidFill>
              </a:rPr>
              <a:t>CONDUCT STAY INTERVIEWS</a:t>
            </a:r>
            <a:r>
              <a:rPr lang="en-US" sz="2000" dirty="0">
                <a:solidFill>
                  <a:schemeClr val="accent6"/>
                </a:solidFill>
              </a:rPr>
              <a:t>: </a:t>
            </a:r>
            <a:r>
              <a:rPr lang="en-US" sz="2000" dirty="0">
                <a:solidFill>
                  <a:schemeClr val="tx1"/>
                </a:solidFill>
              </a:rPr>
              <a:t>Instead of exit interviews, conduct stay interviews with employees to gather feedback about the job.</a:t>
            </a:r>
          </a:p>
          <a:p>
            <a:r>
              <a:rPr lang="en-US" sz="2000" b="1" dirty="0">
                <a:solidFill>
                  <a:schemeClr val="accent6"/>
                </a:solidFill>
              </a:rPr>
              <a:t>IMPROVE EMPLOYEE ENGAGEMENT</a:t>
            </a:r>
            <a:r>
              <a:rPr lang="en-US" sz="2000" dirty="0">
                <a:solidFill>
                  <a:schemeClr val="accent6"/>
                </a:solidFill>
              </a:rPr>
              <a:t>: </a:t>
            </a:r>
            <a:r>
              <a:rPr lang="en-US" sz="2000" dirty="0">
                <a:solidFill>
                  <a:schemeClr val="tx1"/>
                </a:solidFill>
              </a:rPr>
              <a:t>Implement initiatives to improve employee engagement, such as regular feedback, recognition and rewards programs, and opportunities for career growth.</a:t>
            </a:r>
          </a:p>
          <a:p>
            <a:r>
              <a:rPr lang="en-US" sz="2000" b="1" dirty="0">
                <a:solidFill>
                  <a:schemeClr val="accent6"/>
                </a:solidFill>
              </a:rPr>
              <a:t>ADDRESS WORKLOAD ISSUES</a:t>
            </a:r>
            <a:r>
              <a:rPr lang="en-US" sz="2000" dirty="0">
                <a:solidFill>
                  <a:schemeClr val="accent6"/>
                </a:solidFill>
              </a:rPr>
              <a:t>: </a:t>
            </a:r>
            <a:r>
              <a:rPr lang="en-US" sz="2000" dirty="0">
                <a:solidFill>
                  <a:schemeClr val="tx1"/>
                </a:solidFill>
              </a:rPr>
              <a:t>Ensure employees have manageable workloads by regularly monitoring and adjusting workloads to prevent burnout and overwhelm.</a:t>
            </a:r>
          </a:p>
          <a:p>
            <a:r>
              <a:rPr lang="en-US" sz="2000" b="1" dirty="0">
                <a:solidFill>
                  <a:schemeClr val="accent6"/>
                </a:solidFill>
              </a:rPr>
              <a:t>CREATE A POSITIVE WORK ENVIRONMENT</a:t>
            </a:r>
            <a:r>
              <a:rPr lang="en-US" sz="2000" dirty="0">
                <a:solidFill>
                  <a:schemeClr val="accent6"/>
                </a:solidFill>
              </a:rPr>
              <a:t>: </a:t>
            </a:r>
            <a:r>
              <a:rPr lang="en-US" sz="2000" dirty="0">
                <a:solidFill>
                  <a:schemeClr val="tx1"/>
                </a:solidFill>
              </a:rPr>
              <a:t>Foster a positive work environment by promoting a culture of respect, inclusivity, and teamwork. Encourage open communication and collaboration among employees.</a:t>
            </a:r>
          </a:p>
          <a:p>
            <a:r>
              <a:rPr lang="en-US" sz="2000" b="1" dirty="0">
                <a:solidFill>
                  <a:schemeClr val="accent6"/>
                </a:solidFill>
              </a:rPr>
              <a:t>ADDRESS PAY &amp; COMPENSATION ISSUES</a:t>
            </a:r>
            <a:r>
              <a:rPr lang="en-US" sz="2000" dirty="0">
                <a:solidFill>
                  <a:schemeClr val="accent6"/>
                </a:solidFill>
              </a:rPr>
              <a:t>: </a:t>
            </a:r>
            <a:r>
              <a:rPr lang="en-US" sz="2000" dirty="0">
                <a:solidFill>
                  <a:schemeClr val="tx1"/>
                </a:solidFill>
              </a:rPr>
              <a:t>Ensure that employees receive fair pay and compensation for their work and to find out what motivates an employee to continue to work in an organization.</a:t>
            </a:r>
          </a:p>
        </p:txBody>
      </p:sp>
    </p:spTree>
    <p:extLst>
      <p:ext uri="{BB962C8B-B14F-4D97-AF65-F5344CB8AC3E}">
        <p14:creationId xmlns:p14="http://schemas.microsoft.com/office/powerpoint/2010/main" val="1835738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CD6320-E507-F2B2-A151-F3F944E18FE6}"/>
              </a:ext>
            </a:extLst>
          </p:cNvPr>
          <p:cNvSpPr txBox="1"/>
          <p:nvPr/>
        </p:nvSpPr>
        <p:spPr>
          <a:xfrm>
            <a:off x="4053524" y="2498102"/>
            <a:ext cx="4741683" cy="1015663"/>
          </a:xfrm>
          <a:prstGeom prst="rect">
            <a:avLst/>
          </a:prstGeom>
          <a:noFill/>
        </p:spPr>
        <p:txBody>
          <a:bodyPr wrap="square" rtlCol="0">
            <a:spAutoFit/>
          </a:bodyPr>
          <a:lstStyle/>
          <a:p>
            <a:r>
              <a:rPr lang="en-US" sz="6000" dirty="0">
                <a:latin typeface="Algerian" panose="04020705040A02060702" pitchFamily="82" charset="0"/>
              </a:rPr>
              <a:t>THANK YOU</a:t>
            </a:r>
          </a:p>
        </p:txBody>
      </p:sp>
    </p:spTree>
    <p:extLst>
      <p:ext uri="{BB962C8B-B14F-4D97-AF65-F5344CB8AC3E}">
        <p14:creationId xmlns:p14="http://schemas.microsoft.com/office/powerpoint/2010/main" val="2789666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F7D68-26FC-94A4-90B0-D785CC54B136}"/>
              </a:ext>
            </a:extLst>
          </p:cNvPr>
          <p:cNvSpPr>
            <a:spLocks noGrp="1"/>
          </p:cNvSpPr>
          <p:nvPr>
            <p:ph type="title"/>
          </p:nvPr>
        </p:nvSpPr>
        <p:spPr>
          <a:xfrm>
            <a:off x="1668544" y="537329"/>
            <a:ext cx="9836068" cy="1564850"/>
          </a:xfrm>
        </p:spPr>
        <p:txBody>
          <a:bodyPr>
            <a:normAutofit/>
          </a:bodyPr>
          <a:lstStyle/>
          <a:p>
            <a:pPr algn="ctr"/>
            <a:r>
              <a:rPr lang="en-US" dirty="0"/>
              <a:t> </a:t>
            </a:r>
            <a:r>
              <a:rPr lang="en-US" dirty="0">
                <a:solidFill>
                  <a:srgbClr val="0070C0"/>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8B8ACBC4-9289-3B7A-9F84-310AC87DA6A2}"/>
              </a:ext>
            </a:extLst>
          </p:cNvPr>
          <p:cNvSpPr>
            <a:spLocks noGrp="1"/>
          </p:cNvSpPr>
          <p:nvPr>
            <p:ph idx="1"/>
          </p:nvPr>
        </p:nvSpPr>
        <p:spPr>
          <a:xfrm>
            <a:off x="1253765" y="2102178"/>
            <a:ext cx="10250847" cy="3846751"/>
          </a:xfrm>
        </p:spPr>
        <p:txBody>
          <a:bodyPr>
            <a:noAutofit/>
          </a:bodyPr>
          <a:lstStyle/>
          <a:p>
            <a:pPr algn="just">
              <a:lnSpc>
                <a:spcPct val="150000"/>
              </a:lnSpc>
            </a:pPr>
            <a:r>
              <a:rPr lang="en-US" sz="2400" dirty="0">
                <a:latin typeface="Arial" panose="020B0604020202020204" pitchFamily="34" charset="0"/>
                <a:cs typeface="Arial" panose="020B0604020202020204" pitchFamily="34" charset="0"/>
              </a:rPr>
              <a:t>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a:t>
            </a:r>
          </a:p>
        </p:txBody>
      </p:sp>
    </p:spTree>
    <p:extLst>
      <p:ext uri="{BB962C8B-B14F-4D97-AF65-F5344CB8AC3E}">
        <p14:creationId xmlns:p14="http://schemas.microsoft.com/office/powerpoint/2010/main" val="2880706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B7F7-988A-F615-165C-C6CC96E0C068}"/>
              </a:ext>
            </a:extLst>
          </p:cNvPr>
          <p:cNvSpPr>
            <a:spLocks noGrp="1"/>
          </p:cNvSpPr>
          <p:nvPr>
            <p:ph type="title"/>
          </p:nvPr>
        </p:nvSpPr>
        <p:spPr>
          <a:xfrm>
            <a:off x="1668545" y="575035"/>
            <a:ext cx="9756742" cy="1329965"/>
          </a:xfrm>
        </p:spPr>
        <p:txBody>
          <a:bodyPr/>
          <a:lstStyle/>
          <a:p>
            <a:pPr algn="ctr"/>
            <a:r>
              <a:rPr lang="en-US" dirty="0">
                <a:solidFill>
                  <a:srgbClr val="0070C0"/>
                </a:solidFill>
                <a:latin typeface="Algerian" panose="04020705040A02060702" pitchFamily="82" charset="0"/>
              </a:rPr>
              <a:t>BUSINESS OBJECTIVE</a:t>
            </a:r>
          </a:p>
        </p:txBody>
      </p:sp>
      <p:sp>
        <p:nvSpPr>
          <p:cNvPr id="3" name="Content Placeholder 2">
            <a:extLst>
              <a:ext uri="{FF2B5EF4-FFF2-40B4-BE49-F238E27FC236}">
                <a16:creationId xmlns:a16="http://schemas.microsoft.com/office/drawing/2014/main" id="{9404B6E9-879C-4E6A-EB6C-34EEDED103F0}"/>
              </a:ext>
            </a:extLst>
          </p:cNvPr>
          <p:cNvSpPr>
            <a:spLocks noGrp="1"/>
          </p:cNvSpPr>
          <p:nvPr>
            <p:ph idx="1"/>
          </p:nvPr>
        </p:nvSpPr>
        <p:spPr>
          <a:xfrm>
            <a:off x="1555423" y="1905000"/>
            <a:ext cx="9949189" cy="4750324"/>
          </a:xfrm>
        </p:spPr>
        <p:txBody>
          <a:bodyPr>
            <a:normAutofit fontScale="32500" lnSpcReduction="20000"/>
          </a:bodyPr>
          <a:lstStyle/>
          <a:p>
            <a:pPr algn="just">
              <a:lnSpc>
                <a:spcPct val="170000"/>
              </a:lnSpc>
            </a:pPr>
            <a:r>
              <a:rPr lang="en-US" sz="6000" dirty="0">
                <a:latin typeface="Arial" panose="020B0604020202020204" pitchFamily="34" charset="0"/>
                <a:cs typeface="Arial" panose="020B0604020202020204" pitchFamily="34" charset="0"/>
              </a:rPr>
              <a:t>The aim of this project is to analyze employee retention and attrition rates with the organization and provide insights to the HR team for developing effective retention strategies. Through data analysis and visualizations, we will identify factors that contribute to :</a:t>
            </a:r>
          </a:p>
          <a:p>
            <a:pPr algn="just">
              <a:lnSpc>
                <a:spcPct val="170000"/>
              </a:lnSpc>
            </a:pPr>
            <a:r>
              <a:rPr lang="en-US" sz="6000" dirty="0">
                <a:latin typeface="Arial" panose="020B0604020202020204" pitchFamily="34" charset="0"/>
                <a:cs typeface="Arial" panose="020B0604020202020204" pitchFamily="34" charset="0"/>
              </a:rPr>
              <a:t>Employee turnover and attrition. </a:t>
            </a:r>
          </a:p>
          <a:p>
            <a:pPr algn="just">
              <a:lnSpc>
                <a:spcPct val="170000"/>
              </a:lnSpc>
            </a:pPr>
            <a:r>
              <a:rPr lang="en-US" sz="6000" dirty="0">
                <a:latin typeface="Arial" panose="020B0604020202020204" pitchFamily="34" charset="0"/>
                <a:cs typeface="Arial" panose="020B0604020202020204" pitchFamily="34" charset="0"/>
              </a:rPr>
              <a:t>Evaluate the effectiveness of existing retention strategies.</a:t>
            </a:r>
          </a:p>
          <a:p>
            <a:pPr algn="just">
              <a:lnSpc>
                <a:spcPct val="170000"/>
              </a:lnSpc>
            </a:pPr>
            <a:r>
              <a:rPr lang="en-US" sz="6000" dirty="0">
                <a:latin typeface="Arial" panose="020B0604020202020204" pitchFamily="34" charset="0"/>
                <a:cs typeface="Arial" panose="020B0604020202020204" pitchFamily="34" charset="0"/>
              </a:rPr>
              <a:t> To verify the satisfaction level of employee in the organization. </a:t>
            </a:r>
          </a:p>
          <a:p>
            <a:pPr algn="just">
              <a:lnSpc>
                <a:spcPct val="170000"/>
              </a:lnSpc>
            </a:pPr>
            <a:r>
              <a:rPr lang="en-US" sz="6000" dirty="0">
                <a:latin typeface="Arial" panose="020B0604020202020204" pitchFamily="34" charset="0"/>
                <a:cs typeface="Arial" panose="020B0604020202020204" pitchFamily="34" charset="0"/>
              </a:rPr>
              <a:t>Provide recommendations to improve employee retention.</a:t>
            </a:r>
          </a:p>
          <a:p>
            <a:endParaRPr lang="en-US" dirty="0"/>
          </a:p>
        </p:txBody>
      </p:sp>
    </p:spTree>
    <p:extLst>
      <p:ext uri="{BB962C8B-B14F-4D97-AF65-F5344CB8AC3E}">
        <p14:creationId xmlns:p14="http://schemas.microsoft.com/office/powerpoint/2010/main" val="3672108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95381C-AF92-E5CF-49AA-D0FB85354275}"/>
              </a:ext>
            </a:extLst>
          </p:cNvPr>
          <p:cNvSpPr>
            <a:spLocks noGrp="1"/>
          </p:cNvSpPr>
          <p:nvPr>
            <p:ph type="title"/>
          </p:nvPr>
        </p:nvSpPr>
        <p:spPr>
          <a:xfrm>
            <a:off x="1923067" y="754143"/>
            <a:ext cx="9275975" cy="895547"/>
          </a:xfrm>
        </p:spPr>
        <p:txBody>
          <a:bodyPr>
            <a:noAutofit/>
          </a:bodyPr>
          <a:lstStyle/>
          <a:p>
            <a:pPr algn="ctr"/>
            <a:r>
              <a:rPr lang="en-US" dirty="0">
                <a:solidFill>
                  <a:srgbClr val="0070C0"/>
                </a:solidFill>
                <a:latin typeface="Algerian" panose="04020705040A02060702" pitchFamily="82" charset="0"/>
              </a:rPr>
              <a:t>KPI</a:t>
            </a:r>
          </a:p>
        </p:txBody>
      </p:sp>
      <p:sp>
        <p:nvSpPr>
          <p:cNvPr id="5" name="Content Placeholder 4">
            <a:extLst>
              <a:ext uri="{FF2B5EF4-FFF2-40B4-BE49-F238E27FC236}">
                <a16:creationId xmlns:a16="http://schemas.microsoft.com/office/drawing/2014/main" id="{D7660E27-FCD9-381D-D4CE-7049CC82E14B}"/>
              </a:ext>
            </a:extLst>
          </p:cNvPr>
          <p:cNvSpPr>
            <a:spLocks noGrp="1"/>
          </p:cNvSpPr>
          <p:nvPr>
            <p:ph idx="1"/>
          </p:nvPr>
        </p:nvSpPr>
        <p:spPr>
          <a:xfrm>
            <a:off x="1819373" y="1395167"/>
            <a:ext cx="9694666" cy="4609708"/>
          </a:xfrm>
        </p:spPr>
        <p:txBody>
          <a:bodyPr>
            <a:normAutofit lnSpcReduction="10000"/>
          </a:bodyPr>
          <a:lstStyle/>
          <a:p>
            <a:pPr marL="342900" indent="-342900">
              <a:buFont typeface="+mj-lt"/>
              <a:buAutoNum type="arabicPeriod"/>
            </a:pPr>
            <a:endParaRPr lang="en-IN" dirty="0">
              <a:latin typeface="+mj-lt"/>
            </a:endParaRPr>
          </a:p>
          <a:p>
            <a:pPr marL="342900" indent="-342900">
              <a:buFont typeface="+mj-lt"/>
              <a:buAutoNum type="arabicPeriod"/>
            </a:pPr>
            <a:endParaRPr lang="en-IN" dirty="0">
              <a:latin typeface="+mj-lt"/>
            </a:endParaRPr>
          </a:p>
          <a:p>
            <a:pPr marL="342900" indent="-342900">
              <a:lnSpc>
                <a:spcPct val="150000"/>
              </a:lnSpc>
              <a:buFont typeface="+mj-lt"/>
              <a:buAutoNum type="arabicPeriod"/>
            </a:pPr>
            <a:r>
              <a:rPr lang="en-IN" sz="2400" dirty="0">
                <a:solidFill>
                  <a:schemeClr val="tx1">
                    <a:lumMod val="95000"/>
                  </a:schemeClr>
                </a:solidFill>
                <a:latin typeface="Arial" panose="020B0604020202020204" pitchFamily="34" charset="0"/>
                <a:cs typeface="Arial" panose="020B0604020202020204" pitchFamily="34" charset="0"/>
              </a:rPr>
              <a:t>Average Attrition rate for all Departments.</a:t>
            </a:r>
          </a:p>
          <a:p>
            <a:pPr marL="342900" indent="-342900">
              <a:lnSpc>
                <a:spcPct val="150000"/>
              </a:lnSpc>
              <a:buFont typeface="+mj-lt"/>
              <a:buAutoNum type="arabicPeriod"/>
            </a:pPr>
            <a:r>
              <a:rPr lang="en-IN" sz="2400" dirty="0">
                <a:solidFill>
                  <a:schemeClr val="tx1">
                    <a:lumMod val="95000"/>
                  </a:schemeClr>
                </a:solidFill>
                <a:latin typeface="Arial" panose="020B0604020202020204" pitchFamily="34" charset="0"/>
                <a:cs typeface="Arial" panose="020B0604020202020204" pitchFamily="34" charset="0"/>
              </a:rPr>
              <a:t>Average Hourly rate of Male Research Scientist.</a:t>
            </a:r>
          </a:p>
          <a:p>
            <a:pPr marL="342900" indent="-342900">
              <a:lnSpc>
                <a:spcPct val="150000"/>
              </a:lnSpc>
              <a:buFont typeface="+mj-lt"/>
              <a:buAutoNum type="arabicPeriod"/>
            </a:pPr>
            <a:r>
              <a:rPr lang="en-IN" sz="2400" dirty="0">
                <a:solidFill>
                  <a:schemeClr val="tx1">
                    <a:lumMod val="95000"/>
                  </a:schemeClr>
                </a:solidFill>
                <a:latin typeface="Arial" panose="020B0604020202020204" pitchFamily="34" charset="0"/>
                <a:cs typeface="Arial" panose="020B0604020202020204" pitchFamily="34" charset="0"/>
              </a:rPr>
              <a:t>Attrition rate Vs Monthly income stats.</a:t>
            </a:r>
          </a:p>
          <a:p>
            <a:pPr marL="342900" indent="-342900">
              <a:lnSpc>
                <a:spcPct val="150000"/>
              </a:lnSpc>
              <a:buFont typeface="+mj-lt"/>
              <a:buAutoNum type="arabicPeriod"/>
            </a:pPr>
            <a:r>
              <a:rPr lang="en-IN" sz="2400" dirty="0">
                <a:solidFill>
                  <a:schemeClr val="tx1">
                    <a:lumMod val="95000"/>
                  </a:schemeClr>
                </a:solidFill>
                <a:latin typeface="Arial" panose="020B0604020202020204" pitchFamily="34" charset="0"/>
                <a:cs typeface="Arial" panose="020B0604020202020204" pitchFamily="34" charset="0"/>
              </a:rPr>
              <a:t>Average working years for each Department.</a:t>
            </a:r>
          </a:p>
          <a:p>
            <a:pPr marL="342900" indent="-342900">
              <a:lnSpc>
                <a:spcPct val="150000"/>
              </a:lnSpc>
              <a:buFont typeface="+mj-lt"/>
              <a:buAutoNum type="arabicPeriod"/>
            </a:pPr>
            <a:r>
              <a:rPr lang="en-IN" sz="2400" dirty="0">
                <a:solidFill>
                  <a:schemeClr val="tx1">
                    <a:lumMod val="95000"/>
                  </a:schemeClr>
                </a:solidFill>
                <a:latin typeface="Arial" panose="020B0604020202020204" pitchFamily="34" charset="0"/>
                <a:cs typeface="Arial" panose="020B0604020202020204" pitchFamily="34" charset="0"/>
              </a:rPr>
              <a:t>Job Role Vs Work life balance.</a:t>
            </a:r>
          </a:p>
          <a:p>
            <a:pPr marL="342900" indent="-342900">
              <a:lnSpc>
                <a:spcPct val="150000"/>
              </a:lnSpc>
              <a:buFont typeface="+mj-lt"/>
              <a:buAutoNum type="arabicPeriod"/>
            </a:pPr>
            <a:r>
              <a:rPr lang="en-IN" sz="2400" dirty="0">
                <a:solidFill>
                  <a:schemeClr val="tx1">
                    <a:lumMod val="95000"/>
                  </a:schemeClr>
                </a:solidFill>
                <a:latin typeface="Arial" panose="020B0604020202020204" pitchFamily="34" charset="0"/>
                <a:cs typeface="Arial" panose="020B0604020202020204" pitchFamily="34" charset="0"/>
              </a:rPr>
              <a:t>Attrition rate Vs Year since last promotion relation.</a:t>
            </a:r>
          </a:p>
          <a:p>
            <a:pPr marL="0" indent="0">
              <a:lnSpc>
                <a:spcPct val="150000"/>
              </a:lnSpc>
              <a:buNone/>
            </a:pPr>
            <a:endParaRPr lang="en-IN" sz="2400" dirty="0">
              <a:latin typeface="Arial" panose="020B0604020202020204" pitchFamily="34" charset="0"/>
              <a:cs typeface="Arial" panose="020B0604020202020204" pitchFamily="34" charset="0"/>
            </a:endParaRPr>
          </a:p>
          <a:p>
            <a:pPr marL="342900" indent="-342900">
              <a:buFont typeface="+mj-lt"/>
              <a:buAutoNum type="arabicPeriod"/>
            </a:pPr>
            <a:endParaRPr lang="en-IN" sz="38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3968070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BA8A-6477-68DF-BB3C-B4B700C18AB4}"/>
              </a:ext>
            </a:extLst>
          </p:cNvPr>
          <p:cNvSpPr>
            <a:spLocks noGrp="1"/>
          </p:cNvSpPr>
          <p:nvPr>
            <p:ph type="title"/>
          </p:nvPr>
        </p:nvSpPr>
        <p:spPr>
          <a:xfrm>
            <a:off x="1666875" y="121175"/>
            <a:ext cx="10048875" cy="1084082"/>
          </a:xfrm>
        </p:spPr>
        <p:txBody>
          <a:bodyPr>
            <a:noAutofit/>
          </a:bodyPr>
          <a:lstStyle/>
          <a:p>
            <a:pPr algn="ctr"/>
            <a:r>
              <a:rPr lang="en-US" dirty="0">
                <a:solidFill>
                  <a:srgbClr val="0070C0"/>
                </a:solidFill>
                <a:latin typeface="Algerian" panose="04020705040A02060702" pitchFamily="82" charset="0"/>
              </a:rPr>
              <a:t>AVERAGE ATTRITION RATE FOR ALL DEPARTMENTS</a:t>
            </a:r>
          </a:p>
        </p:txBody>
      </p:sp>
      <p:sp>
        <p:nvSpPr>
          <p:cNvPr id="3" name="Content Placeholder 2">
            <a:extLst>
              <a:ext uri="{FF2B5EF4-FFF2-40B4-BE49-F238E27FC236}">
                <a16:creationId xmlns:a16="http://schemas.microsoft.com/office/drawing/2014/main" id="{80D2D885-8D1D-2B73-3B9A-D6DB57BB19B6}"/>
              </a:ext>
            </a:extLst>
          </p:cNvPr>
          <p:cNvSpPr>
            <a:spLocks noGrp="1"/>
          </p:cNvSpPr>
          <p:nvPr>
            <p:ph idx="1"/>
          </p:nvPr>
        </p:nvSpPr>
        <p:spPr>
          <a:xfrm>
            <a:off x="5943599" y="1790699"/>
            <a:ext cx="5772151" cy="4819649"/>
          </a:xfrm>
        </p:spPr>
        <p:txBody>
          <a:bodyPr>
            <a:noAutofit/>
          </a:bodyPr>
          <a:lstStyle/>
          <a:p>
            <a:pPr marL="0" indent="0" algn="just">
              <a:buNone/>
            </a:pPr>
            <a:r>
              <a:rPr lang="en-US" sz="2000" dirty="0">
                <a:solidFill>
                  <a:schemeClr val="tx1">
                    <a:lumMod val="95000"/>
                  </a:schemeClr>
                </a:solidFill>
              </a:rPr>
              <a:t>We can clearly say that attrition rate of employees for every department is almost 50% which indicates that attrition rate of employees does not depends on department. So, irrespective of the department almost 50% of employees are leaving the company. From this calculation and visualization, we concluded that we must make strong strategies to minimize attrition rate and improve our company’s Employee retention so that we can balance the company’s growth and right talent.</a:t>
            </a:r>
          </a:p>
        </p:txBody>
      </p:sp>
      <p:pic>
        <p:nvPicPr>
          <p:cNvPr id="9" name="Picture 8">
            <a:extLst>
              <a:ext uri="{FF2B5EF4-FFF2-40B4-BE49-F238E27FC236}">
                <a16:creationId xmlns:a16="http://schemas.microsoft.com/office/drawing/2014/main" id="{5326653D-C474-1C3B-AED5-DF7D07A5F64A}"/>
              </a:ext>
            </a:extLst>
          </p:cNvPr>
          <p:cNvPicPr>
            <a:picLocks noChangeAspect="1"/>
          </p:cNvPicPr>
          <p:nvPr/>
        </p:nvPicPr>
        <p:blipFill>
          <a:blip r:embed="rId2"/>
          <a:stretch>
            <a:fillRect/>
          </a:stretch>
        </p:blipFill>
        <p:spPr>
          <a:xfrm>
            <a:off x="386499" y="1856411"/>
            <a:ext cx="5458119" cy="3799671"/>
          </a:xfrm>
          <a:prstGeom prst="rect">
            <a:avLst/>
          </a:prstGeom>
        </p:spPr>
      </p:pic>
    </p:spTree>
    <p:extLst>
      <p:ext uri="{BB962C8B-B14F-4D97-AF65-F5344CB8AC3E}">
        <p14:creationId xmlns:p14="http://schemas.microsoft.com/office/powerpoint/2010/main" val="1540508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9963F-0B7D-F3F0-1EEF-0FCEBF06DCB8}"/>
              </a:ext>
            </a:extLst>
          </p:cNvPr>
          <p:cNvSpPr>
            <a:spLocks noGrp="1"/>
          </p:cNvSpPr>
          <p:nvPr>
            <p:ph type="title"/>
          </p:nvPr>
        </p:nvSpPr>
        <p:spPr>
          <a:xfrm>
            <a:off x="2105025" y="180975"/>
            <a:ext cx="8934450" cy="1181099"/>
          </a:xfrm>
        </p:spPr>
        <p:txBody>
          <a:bodyPr>
            <a:noAutofit/>
          </a:bodyPr>
          <a:lstStyle/>
          <a:p>
            <a:pPr algn="ctr"/>
            <a:r>
              <a:rPr lang="en-US" dirty="0">
                <a:solidFill>
                  <a:srgbClr val="0070C0"/>
                </a:solidFill>
                <a:latin typeface="Algerian" panose="04020705040A02060702" pitchFamily="82" charset="0"/>
              </a:rPr>
              <a:t>AVERAGE HOURLY RATE OF MALE RESEARCH SCIENTIST</a:t>
            </a:r>
            <a:br>
              <a:rPr lang="en-US" dirty="0">
                <a:latin typeface="Algerian" panose="04020705040A02060702" pitchFamily="82" charset="0"/>
              </a:rPr>
            </a:br>
            <a:endParaRPr lang="en-US" dirty="0">
              <a:solidFill>
                <a:srgbClr val="0070C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CDEACC08-83C8-9602-1DB1-43ECB8E65977}"/>
              </a:ext>
            </a:extLst>
          </p:cNvPr>
          <p:cNvSpPr>
            <a:spLocks noGrp="1"/>
          </p:cNvSpPr>
          <p:nvPr>
            <p:ph idx="1"/>
          </p:nvPr>
        </p:nvSpPr>
        <p:spPr>
          <a:xfrm>
            <a:off x="6890994" y="1952967"/>
            <a:ext cx="4789996" cy="2402217"/>
          </a:xfrm>
        </p:spPr>
        <p:txBody>
          <a:bodyPr>
            <a:noAutofit/>
          </a:bodyPr>
          <a:lstStyle/>
          <a:p>
            <a:pPr>
              <a:lnSpc>
                <a:spcPct val="150000"/>
              </a:lnSpc>
            </a:pPr>
            <a:r>
              <a:rPr lang="en-US" sz="2400" dirty="0">
                <a:solidFill>
                  <a:schemeClr val="tx1"/>
                </a:solidFill>
              </a:rPr>
              <a:t>This KPI is to find out the average hourly rate of male research scientists which is 114.45.</a:t>
            </a:r>
          </a:p>
        </p:txBody>
      </p:sp>
      <p:pic>
        <p:nvPicPr>
          <p:cNvPr id="11" name="Picture 10">
            <a:extLst>
              <a:ext uri="{FF2B5EF4-FFF2-40B4-BE49-F238E27FC236}">
                <a16:creationId xmlns:a16="http://schemas.microsoft.com/office/drawing/2014/main" id="{E9B73824-3F4B-B6D6-7036-16110C0B02D0}"/>
              </a:ext>
            </a:extLst>
          </p:cNvPr>
          <p:cNvPicPr>
            <a:picLocks noChangeAspect="1"/>
          </p:cNvPicPr>
          <p:nvPr/>
        </p:nvPicPr>
        <p:blipFill>
          <a:blip r:embed="rId2"/>
          <a:stretch>
            <a:fillRect/>
          </a:stretch>
        </p:blipFill>
        <p:spPr>
          <a:xfrm>
            <a:off x="511011" y="1952967"/>
            <a:ext cx="6076950" cy="3857625"/>
          </a:xfrm>
          <a:prstGeom prst="rect">
            <a:avLst/>
          </a:prstGeom>
        </p:spPr>
      </p:pic>
    </p:spTree>
    <p:extLst>
      <p:ext uri="{BB962C8B-B14F-4D97-AF65-F5344CB8AC3E}">
        <p14:creationId xmlns:p14="http://schemas.microsoft.com/office/powerpoint/2010/main" val="835336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4657-CF78-EE52-4339-5092B6B599E9}"/>
              </a:ext>
            </a:extLst>
          </p:cNvPr>
          <p:cNvSpPr>
            <a:spLocks noGrp="1"/>
          </p:cNvSpPr>
          <p:nvPr>
            <p:ph type="title"/>
          </p:nvPr>
        </p:nvSpPr>
        <p:spPr>
          <a:xfrm>
            <a:off x="2033587" y="324047"/>
            <a:ext cx="8124825" cy="669008"/>
          </a:xfrm>
        </p:spPr>
        <p:txBody>
          <a:bodyPr>
            <a:normAutofit fontScale="90000"/>
          </a:bodyPr>
          <a:lstStyle/>
          <a:p>
            <a:pPr algn="ctr"/>
            <a:r>
              <a:rPr lang="en-US" sz="4000" dirty="0">
                <a:solidFill>
                  <a:srgbClr val="0070C0"/>
                </a:solidFill>
                <a:latin typeface="Algerian" panose="04020705040A02060702" pitchFamily="82" charset="0"/>
              </a:rPr>
              <a:t>ATTRITION RATE Vs MONTHLY STATS</a:t>
            </a:r>
            <a:br>
              <a:rPr lang="en-US" dirty="0"/>
            </a:br>
            <a:endParaRPr lang="en-US" dirty="0">
              <a:solidFill>
                <a:srgbClr val="0070C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30AB659-DE7A-C221-4BE7-F1CACB8B1CAA}"/>
              </a:ext>
            </a:extLst>
          </p:cNvPr>
          <p:cNvSpPr>
            <a:spLocks noGrp="1"/>
          </p:cNvSpPr>
          <p:nvPr>
            <p:ph idx="1"/>
          </p:nvPr>
        </p:nvSpPr>
        <p:spPr>
          <a:xfrm>
            <a:off x="6408556" y="1330330"/>
            <a:ext cx="5688193" cy="4806519"/>
          </a:xfrm>
        </p:spPr>
        <p:txBody>
          <a:bodyPr>
            <a:noAutofit/>
          </a:bodyPr>
          <a:lstStyle/>
          <a:p>
            <a:r>
              <a:rPr lang="en-US" sz="2400" dirty="0">
                <a:solidFill>
                  <a:schemeClr val="tx1"/>
                </a:solidFill>
              </a:rPr>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a:t>
            </a:r>
          </a:p>
        </p:txBody>
      </p:sp>
      <p:pic>
        <p:nvPicPr>
          <p:cNvPr id="12" name="Picture 11">
            <a:extLst>
              <a:ext uri="{FF2B5EF4-FFF2-40B4-BE49-F238E27FC236}">
                <a16:creationId xmlns:a16="http://schemas.microsoft.com/office/drawing/2014/main" id="{51222933-50FD-99C7-30C3-345087B2ABA7}"/>
              </a:ext>
            </a:extLst>
          </p:cNvPr>
          <p:cNvPicPr>
            <a:picLocks noChangeAspect="1"/>
          </p:cNvPicPr>
          <p:nvPr/>
        </p:nvPicPr>
        <p:blipFill>
          <a:blip r:embed="rId2"/>
          <a:stretch>
            <a:fillRect/>
          </a:stretch>
        </p:blipFill>
        <p:spPr>
          <a:xfrm>
            <a:off x="161240" y="1330330"/>
            <a:ext cx="6154719" cy="5328619"/>
          </a:xfrm>
          <a:prstGeom prst="rect">
            <a:avLst/>
          </a:prstGeom>
        </p:spPr>
      </p:pic>
    </p:spTree>
    <p:extLst>
      <p:ext uri="{BB962C8B-B14F-4D97-AF65-F5344CB8AC3E}">
        <p14:creationId xmlns:p14="http://schemas.microsoft.com/office/powerpoint/2010/main" val="4099136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1C7F-7B43-9E22-EAA9-8386A030C007}"/>
              </a:ext>
            </a:extLst>
          </p:cNvPr>
          <p:cNvSpPr>
            <a:spLocks noGrp="1"/>
          </p:cNvSpPr>
          <p:nvPr>
            <p:ph type="title"/>
          </p:nvPr>
        </p:nvSpPr>
        <p:spPr>
          <a:xfrm>
            <a:off x="1895475" y="161925"/>
            <a:ext cx="9305925" cy="1129547"/>
          </a:xfrm>
        </p:spPr>
        <p:txBody>
          <a:bodyPr>
            <a:normAutofit fontScale="90000"/>
          </a:bodyPr>
          <a:lstStyle/>
          <a:p>
            <a:pPr algn="ctr"/>
            <a:r>
              <a:rPr lang="en-US" sz="4000" dirty="0">
                <a:solidFill>
                  <a:srgbClr val="0070C0"/>
                </a:solidFill>
                <a:latin typeface="Algerian" panose="04020705040A02060702" pitchFamily="82" charset="0"/>
              </a:rPr>
              <a:t>AVERAGE WORKING YEARS FOR EACH DEPARTMENT</a:t>
            </a:r>
            <a:br>
              <a:rPr lang="en-US" dirty="0"/>
            </a:br>
            <a:endParaRPr lang="en-US" dirty="0">
              <a:solidFill>
                <a:srgbClr val="0070C0"/>
              </a:solidFill>
            </a:endParaRPr>
          </a:p>
        </p:txBody>
      </p:sp>
      <p:sp>
        <p:nvSpPr>
          <p:cNvPr id="3" name="Content Placeholder 2">
            <a:extLst>
              <a:ext uri="{FF2B5EF4-FFF2-40B4-BE49-F238E27FC236}">
                <a16:creationId xmlns:a16="http://schemas.microsoft.com/office/drawing/2014/main" id="{F42A4F47-ED05-2778-EE00-3CA820D5476C}"/>
              </a:ext>
            </a:extLst>
          </p:cNvPr>
          <p:cNvSpPr>
            <a:spLocks noGrp="1"/>
          </p:cNvSpPr>
          <p:nvPr>
            <p:ph idx="1"/>
          </p:nvPr>
        </p:nvSpPr>
        <p:spPr>
          <a:xfrm>
            <a:off x="6617616" y="1733061"/>
            <a:ext cx="5307683" cy="3971924"/>
          </a:xfrm>
        </p:spPr>
        <p:txBody>
          <a:bodyPr>
            <a:noAutofit/>
          </a:bodyPr>
          <a:lstStyle/>
          <a:p>
            <a:pPr algn="just"/>
            <a:r>
              <a:rPr lang="en-US" sz="2400" dirty="0">
                <a:solidFill>
                  <a:schemeClr val="tx1"/>
                </a:solidFill>
              </a:rPr>
              <a:t>From this we can see the average working years in software department is high as compared to the rest of the departments and lowest is for Research &amp; Development Department. From the analysis we can conclude that average working years is approximately 20 for all the departments.</a:t>
            </a:r>
          </a:p>
        </p:txBody>
      </p:sp>
      <p:pic>
        <p:nvPicPr>
          <p:cNvPr id="12" name="Picture 11">
            <a:extLst>
              <a:ext uri="{FF2B5EF4-FFF2-40B4-BE49-F238E27FC236}">
                <a16:creationId xmlns:a16="http://schemas.microsoft.com/office/drawing/2014/main" id="{DD58CDD2-879A-6883-6C0F-F938F2ACCBA9}"/>
              </a:ext>
            </a:extLst>
          </p:cNvPr>
          <p:cNvPicPr>
            <a:picLocks noChangeAspect="1"/>
          </p:cNvPicPr>
          <p:nvPr/>
        </p:nvPicPr>
        <p:blipFill>
          <a:blip r:embed="rId2"/>
          <a:stretch>
            <a:fillRect/>
          </a:stretch>
        </p:blipFill>
        <p:spPr>
          <a:xfrm>
            <a:off x="169681" y="1733061"/>
            <a:ext cx="6378755" cy="4413513"/>
          </a:xfrm>
          <a:prstGeom prst="rect">
            <a:avLst/>
          </a:prstGeom>
        </p:spPr>
      </p:pic>
    </p:spTree>
    <p:extLst>
      <p:ext uri="{BB962C8B-B14F-4D97-AF65-F5344CB8AC3E}">
        <p14:creationId xmlns:p14="http://schemas.microsoft.com/office/powerpoint/2010/main" val="19628477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6434</TotalTime>
  <Words>885</Words>
  <Application>Microsoft Office PowerPoint</Application>
  <PresentationFormat>Widescreen</PresentationFormat>
  <Paragraphs>90</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Calibri</vt:lpstr>
      <vt:lpstr>Century Gothic</vt:lpstr>
      <vt:lpstr>Rockwell</vt:lpstr>
      <vt:lpstr>Wingdings 3</vt:lpstr>
      <vt:lpstr>Wisp</vt:lpstr>
      <vt:lpstr>HR ANALYTICS</vt:lpstr>
      <vt:lpstr>PowerPoint Presentation</vt:lpstr>
      <vt:lpstr> INTRODUCTION</vt:lpstr>
      <vt:lpstr>BUSINESS OBJECTIVE</vt:lpstr>
      <vt:lpstr>KPI</vt:lpstr>
      <vt:lpstr>AVERAGE ATTRITION RATE FOR ALL DEPARTMENTS</vt:lpstr>
      <vt:lpstr>AVERAGE HOURLY RATE OF MALE RESEARCH SCIENTIST </vt:lpstr>
      <vt:lpstr>ATTRITION RATE Vs MONTHLY STATS </vt:lpstr>
      <vt:lpstr>AVERAGE WORKING YEARS FOR EACH DEPARTMENT </vt:lpstr>
      <vt:lpstr>JOB ROLE Vs WORK LIFE BALANCE</vt:lpstr>
      <vt:lpstr>ATTRITION RATE Vs YEAR SINCE LAST PROMOTION RELATION </vt:lpstr>
      <vt:lpstr>SQL KPI-1</vt:lpstr>
      <vt:lpstr>SQL KPI-2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Windows</dc:creator>
  <cp:lastModifiedBy>Windows</cp:lastModifiedBy>
  <cp:revision>46</cp:revision>
  <dcterms:created xsi:type="dcterms:W3CDTF">2024-06-03T06:22:59Z</dcterms:created>
  <dcterms:modified xsi:type="dcterms:W3CDTF">2024-06-10T05:58:32Z</dcterms:modified>
</cp:coreProperties>
</file>