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292" r:id="rId5"/>
    <p:sldId id="257" r:id="rId6"/>
    <p:sldId id="343" r:id="rId7"/>
    <p:sldId id="344" r:id="rId8"/>
    <p:sldId id="351" r:id="rId9"/>
    <p:sldId id="345" r:id="rId10"/>
    <p:sldId id="346" r:id="rId11"/>
    <p:sldId id="347" r:id="rId12"/>
    <p:sldId id="348" r:id="rId13"/>
    <p:sldId id="349" r:id="rId14"/>
    <p:sldId id="350" r:id="rId15"/>
    <p:sldId id="34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0" autoAdjust="0"/>
    <p:restoredTop sz="94660"/>
  </p:normalViewPr>
  <p:slideViewPr>
    <p:cSldViewPr snapToGrid="0">
      <p:cViewPr varScale="1">
        <p:scale>
          <a:sx n="107" d="100"/>
          <a:sy n="107" d="100"/>
        </p:scale>
        <p:origin x="499" y="6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76325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671514" y="2613525"/>
            <a:ext cx="3293268" cy="1058363"/>
          </a:xfrm>
          <a:prstGeom prst="rect">
            <a:avLst/>
          </a:prstGeom>
          <a:noFill/>
          <a:ln w="0">
            <a:noFill/>
          </a:ln>
        </p:spPr>
        <p:txBody>
          <a:bodyPr lIns="68580" tIns="34290" rIns="68580" bIns="34290" anchor="b">
            <a:noAutofit/>
          </a:bodyPr>
          <a:lstStyle/>
          <a:p>
            <a:pPr algn="ctr">
              <a:lnSpc>
                <a:spcPct val="90000"/>
              </a:lnSpc>
            </a:pPr>
            <a:r>
              <a:rPr lang="en-US" sz="2500" b="1" spc="-1" dirty="0">
                <a:solidFill>
                  <a:schemeClr val="bg1"/>
                </a:solidFill>
                <a:latin typeface="Calibri"/>
              </a:rPr>
              <a:t>Zomato restaurant Data analysis</a:t>
            </a:r>
            <a:endParaRPr lang="en-US" sz="2500" spc="-1" dirty="0">
              <a:solidFill>
                <a:schemeClr val="bg1"/>
              </a:solidFill>
              <a:latin typeface="Calibri"/>
            </a:endParaRPr>
          </a:p>
          <a:p>
            <a:pPr algn="ctr">
              <a:lnSpc>
                <a:spcPct val="90000"/>
              </a:lnSpc>
            </a:pPr>
            <a:r>
              <a:rPr lang="en-US" sz="2500" spc="-1" dirty="0">
                <a:solidFill>
                  <a:schemeClr val="bg1"/>
                </a:solidFill>
                <a:latin typeface="Calibri"/>
              </a:rPr>
              <a:t>Team ID - 3387</a:t>
            </a:r>
          </a:p>
        </p:txBody>
      </p:sp>
      <p:sp>
        <p:nvSpPr>
          <p:cNvPr id="16" name="Rectangle 15">
            <a:extLst>
              <a:ext uri="{FF2B5EF4-FFF2-40B4-BE49-F238E27FC236}">
                <a16:creationId xmlns:a16="http://schemas.microsoft.com/office/drawing/2014/main" id="{5560471F-132C-DC05-DF57-C57BF5F94F99}"/>
              </a:ext>
            </a:extLst>
          </p:cNvPr>
          <p:cNvSpPr/>
          <p:nvPr/>
        </p:nvSpPr>
        <p:spPr>
          <a:xfrm>
            <a:off x="790427" y="1630409"/>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926009" y="188056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28816" y="1908819"/>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353235" y="3389174"/>
            <a:ext cx="3524435" cy="800219"/>
          </a:xfrm>
          <a:prstGeom prst="rect">
            <a:avLst/>
          </a:prstGeom>
          <a:noFill/>
        </p:spPr>
        <p:txBody>
          <a:bodyPr wrap="square" rtlCol="0">
            <a:spAutoFit/>
          </a:bodyPr>
          <a:lstStyle/>
          <a:p>
            <a:r>
              <a:rPr lang="en-IN" sz="1600" dirty="0">
                <a:solidFill>
                  <a:schemeClr val="bg1"/>
                </a:solidFill>
              </a:rPr>
              <a:t>Team Leader Name: Varsha Maurya</a:t>
            </a:r>
          </a:p>
          <a:p>
            <a:r>
              <a:rPr lang="en-IN" sz="1600" dirty="0">
                <a:solidFill>
                  <a:schemeClr val="bg1"/>
                </a:solidFill>
              </a:rPr>
              <a:t>Team Member: Individual</a:t>
            </a:r>
            <a:endParaRPr lang="en-IN"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39213" y="327038"/>
            <a:ext cx="8273752" cy="572700"/>
          </a:xfrm>
        </p:spPr>
        <p:txBody>
          <a:bodyPr/>
          <a:lstStyle/>
          <a:p>
            <a:r>
              <a:rPr lang="en-IN" sz="2400" dirty="0">
                <a:solidFill>
                  <a:srgbClr val="002060"/>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1A52969B-88D9-54C9-7A72-7E647369B73B}"/>
              </a:ext>
            </a:extLst>
          </p:cNvPr>
          <p:cNvSpPr txBox="1"/>
          <p:nvPr/>
        </p:nvSpPr>
        <p:spPr>
          <a:xfrm>
            <a:off x="238578" y="1061883"/>
            <a:ext cx="8666843" cy="230832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en-US" sz="1200" dirty="0">
                <a:latin typeface="Times New Roman" panose="02020603050405020304" pitchFamily="18" charset="0"/>
                <a:cs typeface="Times New Roman" panose="02020603050405020304" pitchFamily="18" charset="0"/>
              </a:rPr>
              <a:t>The development of a restaurant recommendation system based on rating and cost preferences presents a significant opportunity to enhance the dining experience for consumers while providing valuable insights for restaurant owners and managers. Through the implementation of intuitive user interfaces, comprehensive databases, sophisticated filtering algorithms, and user feedback mechanisms, we have endeavored to create a solution that addresses the diverse needs of our target audience.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By prioritizing user preferences for both rating quality and cost affordability, we aim to deliver personalized recommendations that inspire confidence and satisfaction among our users. The presentation of clear and organized recommendations, coupled with ongoing efforts to improve recommendation accuracy and user experience, underscores our commitment to delivering value at every stage of the user journey.</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49EE1BA-B864-E54E-3C0D-70CFB18904B9}"/>
              </a:ext>
            </a:extLst>
          </p:cNvPr>
          <p:cNvSpPr>
            <a:spLocks noChangeArrowheads="1"/>
          </p:cNvSpPr>
          <p:nvPr/>
        </p:nvSpPr>
        <p:spPr bwMode="auto">
          <a:xfrm>
            <a:off x="211687" y="2865370"/>
            <a:ext cx="2427063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Furthermore, the restaurant recommendation system holds promise not only for individual consumers seeking dining options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 also for businesses within the restaurant industry. Insights gleaned from user data can inform strategic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restaurant owners and managers to optimize their offerings, improve customer satisfaction, and stay competitive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dynamic market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we move forward, we remain dedicated to continuous refinement and innovation, guided by feedback from our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stakeholders.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emerging technologies, harnessing the power of data analytics, and fostering collaborative partnerships,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are confident in our ability to further enhance the restaurant recommendation experience and drive positive outcomes for both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consumers and businesses alike. Thank you for joining us on this journey towards culinary discovery and excellence.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3D5E501E-1C0E-F207-51CE-29738FCD433B}"/>
              </a:ext>
            </a:extLst>
          </p:cNvPr>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3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dirty="0">
                <a:solidFill>
                  <a:srgbClr val="002060"/>
                </a:solidFill>
              </a:rPr>
              <a:t>Future Perspective</a:t>
            </a:r>
          </a:p>
        </p:txBody>
      </p:sp>
      <p:sp>
        <p:nvSpPr>
          <p:cNvPr id="3" name="TextBox 2">
            <a:extLst>
              <a:ext uri="{FF2B5EF4-FFF2-40B4-BE49-F238E27FC236}">
                <a16:creationId xmlns:a16="http://schemas.microsoft.com/office/drawing/2014/main" id="{82A1167C-265C-ACBD-3935-355E431D85BE}"/>
              </a:ext>
            </a:extLst>
          </p:cNvPr>
          <p:cNvSpPr txBox="1"/>
          <p:nvPr/>
        </p:nvSpPr>
        <p:spPr>
          <a:xfrm>
            <a:off x="96441" y="1282155"/>
            <a:ext cx="8951118" cy="3416320"/>
          </a:xfrm>
          <a:prstGeom prst="rect">
            <a:avLst/>
          </a:prstGeom>
          <a:noFill/>
        </p:spPr>
        <p:txBody>
          <a:bodyPr wrap="square">
            <a:spAutoFit/>
          </a:bodyPr>
          <a:lstStyle/>
          <a:p>
            <a:pPr algn="l">
              <a:buFont typeface="+mj-lt"/>
              <a:buAutoNum type="arabicPeriod"/>
            </a:pPr>
            <a:r>
              <a:rPr lang="en-US" b="1" i="0" dirty="0">
                <a:solidFill>
                  <a:schemeClr val="tx1"/>
                </a:solidFill>
                <a:effectLst/>
                <a:latin typeface="Söhne"/>
              </a:rPr>
              <a:t>Integration of Advanced Technologies</a:t>
            </a:r>
            <a:r>
              <a:rPr lang="en-US" b="0" i="0" dirty="0">
                <a:solidFill>
                  <a:schemeClr val="tx1"/>
                </a:solidFill>
                <a:effectLst/>
                <a:latin typeface="Söhne"/>
              </a:rPr>
              <a:t>: </a:t>
            </a:r>
            <a:r>
              <a:rPr lang="en-US" sz="1200" b="0" i="0" dirty="0">
                <a:solidFill>
                  <a:schemeClr val="tx1"/>
                </a:solidFill>
                <a:effectLst/>
                <a:latin typeface="Söhne"/>
              </a:rPr>
              <a:t>Explore the integration of advanced technologies such as machine learning and natural language processing to further enhance recommendation accuracy. These technologies can enable the system to better understand user preferences and provide more personalized recommendations over time.</a:t>
            </a:r>
          </a:p>
          <a:p>
            <a:pPr algn="l">
              <a:buFont typeface="+mj-lt"/>
              <a:buAutoNum type="arabicPeriod"/>
            </a:pPr>
            <a:r>
              <a:rPr lang="en-US" b="1" i="0" dirty="0">
                <a:solidFill>
                  <a:schemeClr val="tx1"/>
                </a:solidFill>
                <a:effectLst/>
                <a:latin typeface="Söhne"/>
              </a:rPr>
              <a:t>Dynamic Pricing and Promotions</a:t>
            </a:r>
            <a:r>
              <a:rPr lang="en-US" sz="1200" b="0" i="0" dirty="0">
                <a:solidFill>
                  <a:schemeClr val="tx1"/>
                </a:solidFill>
                <a:effectLst/>
                <a:latin typeface="Söhne"/>
              </a:rPr>
              <a:t>: Implement features that allow restaurants to dynamically adjust their pricing and offer promotions based on demand, feedback, and market trends. This could incentivize users to try new restaurants and help restaurants optimize their revenue streams.</a:t>
            </a:r>
          </a:p>
          <a:p>
            <a:pPr algn="l">
              <a:buFont typeface="+mj-lt"/>
              <a:buAutoNum type="arabicPeriod"/>
            </a:pPr>
            <a:r>
              <a:rPr lang="en-US" b="1" i="0" dirty="0">
                <a:solidFill>
                  <a:schemeClr val="tx1"/>
                </a:solidFill>
                <a:effectLst/>
                <a:latin typeface="Söhne"/>
              </a:rPr>
              <a:t>Multi-Criteria Recommendations</a:t>
            </a:r>
            <a:r>
              <a:rPr lang="en-US" sz="1200" b="0" i="0" dirty="0">
                <a:solidFill>
                  <a:schemeClr val="tx1"/>
                </a:solidFill>
                <a:effectLst/>
                <a:latin typeface="Söhne"/>
              </a:rPr>
              <a:t>: Expand the recommendation system to consider additional criteria such as dietary preferences, ambiance, and special features (e.g., outdoor seating, pet-friendly). This would provide users with more comprehensive and tailored recommendations to suit their preferences.</a:t>
            </a:r>
          </a:p>
          <a:p>
            <a:pPr algn="l">
              <a:buFont typeface="+mj-lt"/>
              <a:buAutoNum type="arabicPeriod"/>
            </a:pPr>
            <a:r>
              <a:rPr lang="en-US" b="1" i="0" dirty="0">
                <a:solidFill>
                  <a:schemeClr val="tx1"/>
                </a:solidFill>
                <a:effectLst/>
                <a:latin typeface="Söhne"/>
              </a:rPr>
              <a:t>Social Integration</a:t>
            </a:r>
            <a:r>
              <a:rPr lang="en-US" sz="1200" b="0" i="0" dirty="0">
                <a:solidFill>
                  <a:schemeClr val="tx1"/>
                </a:solidFill>
                <a:effectLst/>
                <a:latin typeface="Söhne"/>
              </a:rPr>
              <a:t>: Integrate social media platforms to enable users to share their dining experiences, recommendations, and reviews with their social networks. This social aspect could enhance user engagement and expand the reach of the recommendation .</a:t>
            </a:r>
            <a:r>
              <a:rPr lang="en-US" sz="1200" b="0" i="0" dirty="0">
                <a:solidFill>
                  <a:srgbClr val="ECECEC"/>
                </a:solidFill>
                <a:effectLst/>
                <a:latin typeface="Söhne"/>
              </a:rPr>
              <a:t>sys</a:t>
            </a:r>
          </a:p>
          <a:p>
            <a:pPr algn="l">
              <a:buFont typeface="+mj-lt"/>
              <a:buAutoNum type="arabicPeriod"/>
            </a:pPr>
            <a:r>
              <a:rPr lang="en-US" b="1" i="0" dirty="0">
                <a:solidFill>
                  <a:schemeClr val="tx1"/>
                </a:solidFill>
                <a:effectLst/>
                <a:latin typeface="Söhne"/>
              </a:rPr>
              <a:t>Augmented Reality (AR) Experiences</a:t>
            </a:r>
            <a:r>
              <a:rPr lang="en-US" sz="1200" b="0" i="0" dirty="0">
                <a:solidFill>
                  <a:schemeClr val="tx1"/>
                </a:solidFill>
                <a:effectLst/>
                <a:latin typeface="Söhne"/>
              </a:rPr>
              <a:t>: Develop AR features that allow users to visualize restaurant interiors, view menu items, and even virtually experience the ambiance before making a reservation. This immersive experience could help users make more informed decisions and enhance their overall dining experience.</a:t>
            </a:r>
          </a:p>
          <a:p>
            <a:pPr algn="l">
              <a:buFont typeface="+mj-lt"/>
              <a:buAutoNum type="arabicPeriod"/>
            </a:pPr>
            <a:r>
              <a:rPr lang="en-US" b="1" i="0" dirty="0">
                <a:solidFill>
                  <a:schemeClr val="tx1"/>
                </a:solidFill>
                <a:effectLst/>
                <a:latin typeface="Söhne"/>
              </a:rPr>
              <a:t>Partnerships and Collaborations</a:t>
            </a:r>
            <a:r>
              <a:rPr lang="en-US" sz="1200" b="0" i="0" dirty="0">
                <a:solidFill>
                  <a:schemeClr val="tx1"/>
                </a:solidFill>
                <a:effectLst/>
                <a:latin typeface="Söhne"/>
              </a:rPr>
              <a:t>: Forge partnerships with food delivery services, reservation platforms, and other relevant stakeholders to offer seamless integration and a comprehensive dining experience. This could include features such as one-click reservations or exclusive discounts for users of the recommendation system.</a:t>
            </a:r>
          </a:p>
        </p:txBody>
      </p:sp>
    </p:spTree>
    <p:extLst>
      <p:ext uri="{BB962C8B-B14F-4D97-AF65-F5344CB8AC3E}">
        <p14:creationId xmlns:p14="http://schemas.microsoft.com/office/powerpoint/2010/main" val="273369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dirty="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3" name="TextBox 2">
            <a:extLst>
              <a:ext uri="{FF2B5EF4-FFF2-40B4-BE49-F238E27FC236}">
                <a16:creationId xmlns:a16="http://schemas.microsoft.com/office/drawing/2014/main" id="{A2E6E9A7-5B27-1473-A9CE-A84F8A0850A1}"/>
              </a:ext>
            </a:extLst>
          </p:cNvPr>
          <p:cNvSpPr txBox="1"/>
          <p:nvPr/>
        </p:nvSpPr>
        <p:spPr>
          <a:xfrm>
            <a:off x="107156" y="1393030"/>
            <a:ext cx="4536282" cy="1815882"/>
          </a:xfrm>
          <a:prstGeom prst="rect">
            <a:avLst/>
          </a:prstGeom>
          <a:noFill/>
        </p:spPr>
        <p:txBody>
          <a:bodyPr wrap="square">
            <a:spAutoFit/>
          </a:bodyPr>
          <a:lstStyle/>
          <a:p>
            <a:pPr marL="457200" indent="-4572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To develop a restaurant recommendation system that considers user preference for cost and rating using machine learning algorithms and python libraries.</a:t>
            </a:r>
          </a:p>
          <a:p>
            <a:pPr marL="457200" indent="-457200">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Perform ETL(Extract –Transform-Load) on dataset.</a:t>
            </a:r>
          </a:p>
          <a:p>
            <a:pPr marL="457200" indent="-457200">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Developed dashboard by using </a:t>
            </a:r>
            <a:r>
              <a:rPr lang="en-IN" sz="1200" dirty="0"/>
              <a:t>Power bi</a:t>
            </a:r>
          </a:p>
          <a:p>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p>
        </p:txBody>
      </p:sp>
      <p:sp>
        <p:nvSpPr>
          <p:cNvPr id="7" name="Rectangle 6">
            <a:extLst>
              <a:ext uri="{FF2B5EF4-FFF2-40B4-BE49-F238E27FC236}">
                <a16:creationId xmlns:a16="http://schemas.microsoft.com/office/drawing/2014/main" id="{92C13D38-0D7E-3574-9ECE-FDDAFFF68F54}"/>
              </a:ext>
            </a:extLst>
          </p:cNvPr>
          <p:cNvSpPr/>
          <p:nvPr/>
        </p:nvSpPr>
        <p:spPr>
          <a:xfrm>
            <a:off x="1821656" y="1807369"/>
            <a:ext cx="357188" cy="307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4C3B8D9-32ED-093C-C892-4E4E90064320}"/>
              </a:ext>
            </a:extLst>
          </p:cNvPr>
          <p:cNvSpPr/>
          <p:nvPr/>
        </p:nvSpPr>
        <p:spPr>
          <a:xfrm>
            <a:off x="1878807" y="1807369"/>
            <a:ext cx="300038" cy="307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Oval 1">
            <a:extLst>
              <a:ext uri="{FF2B5EF4-FFF2-40B4-BE49-F238E27FC236}">
                <a16:creationId xmlns:a16="http://schemas.microsoft.com/office/drawing/2014/main" id="{0BAAF1E2-032C-9D59-173B-B5C6F7657267}"/>
              </a:ext>
            </a:extLst>
          </p:cNvPr>
          <p:cNvSpPr/>
          <p:nvPr/>
        </p:nvSpPr>
        <p:spPr>
          <a:xfrm>
            <a:off x="196453" y="1600200"/>
            <a:ext cx="5593556" cy="2543175"/>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marL="285750" indent="-285750" algn="ctr">
              <a:buFont typeface="Wingdings" panose="05000000000000000000" pitchFamily="2" charset="2"/>
              <a:buChar char="ü"/>
            </a:pPr>
            <a:r>
              <a:rPr lang="en-US" sz="1800" b="0" i="0" dirty="0">
                <a:solidFill>
                  <a:schemeClr val="tx1"/>
                </a:solidFill>
                <a:effectLst/>
                <a:latin typeface="Söhne"/>
              </a:rPr>
              <a:t>Developing a Restaurant Recommendation System Based on Rating and Cost Preferences using machine learning.</a:t>
            </a:r>
            <a:endParaRPr lang="en-US" sz="1800" dirty="0">
              <a:solidFill>
                <a:schemeClr val="tx1"/>
              </a:solidFill>
            </a:endParaRPr>
          </a:p>
        </p:txBody>
      </p:sp>
      <p:pic>
        <p:nvPicPr>
          <p:cNvPr id="6" name="Picture 5">
            <a:extLst>
              <a:ext uri="{FF2B5EF4-FFF2-40B4-BE49-F238E27FC236}">
                <a16:creationId xmlns:a16="http://schemas.microsoft.com/office/drawing/2014/main" id="{6F67D841-82F2-B967-81EB-806BD47B9EBC}"/>
              </a:ext>
            </a:extLst>
          </p:cNvPr>
          <p:cNvPicPr>
            <a:picLocks noChangeAspect="1"/>
          </p:cNvPicPr>
          <p:nvPr/>
        </p:nvPicPr>
        <p:blipFill rotWithShape="1">
          <a:blip r:embed="rId2"/>
          <a:srcRect r="2756" b="10082"/>
          <a:stretch/>
        </p:blipFill>
        <p:spPr>
          <a:xfrm>
            <a:off x="6150770" y="1143000"/>
            <a:ext cx="2614612" cy="3264694"/>
          </a:xfrm>
          <a:prstGeom prst="rect">
            <a:avLst/>
          </a:prstGeom>
        </p:spPr>
      </p:pic>
      <p:sp>
        <p:nvSpPr>
          <p:cNvPr id="9" name="Rectangle 8">
            <a:extLst>
              <a:ext uri="{FF2B5EF4-FFF2-40B4-BE49-F238E27FC236}">
                <a16:creationId xmlns:a16="http://schemas.microsoft.com/office/drawing/2014/main" id="{7DC1F481-930C-63AF-522D-4BE720D60744}"/>
              </a:ext>
            </a:extLst>
          </p:cNvPr>
          <p:cNvSpPr/>
          <p:nvPr/>
        </p:nvSpPr>
        <p:spPr>
          <a:xfrm>
            <a:off x="1650199" y="2278862"/>
            <a:ext cx="300037" cy="307181"/>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dirty="0"/>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157163" y="445025"/>
            <a:ext cx="8579643" cy="419369"/>
          </a:xfrm>
        </p:spPr>
        <p:txBody>
          <a:bodyPr/>
          <a:lstStyle/>
          <a:p>
            <a:r>
              <a:rPr lang="en-IN" sz="2000" dirty="0">
                <a:solidFill>
                  <a:srgbClr val="002060"/>
                </a:solidFill>
              </a:rPr>
              <a:t>Project overview - Introduction</a:t>
            </a:r>
          </a:p>
        </p:txBody>
      </p:sp>
      <p:sp>
        <p:nvSpPr>
          <p:cNvPr id="3" name="TextBox 2">
            <a:extLst>
              <a:ext uri="{FF2B5EF4-FFF2-40B4-BE49-F238E27FC236}">
                <a16:creationId xmlns:a16="http://schemas.microsoft.com/office/drawing/2014/main" id="{CA4FEAF3-465C-930E-B2AB-242FB05BB83D}"/>
              </a:ext>
            </a:extLst>
          </p:cNvPr>
          <p:cNvSpPr txBox="1"/>
          <p:nvPr/>
        </p:nvSpPr>
        <p:spPr>
          <a:xfrm>
            <a:off x="157163" y="1017724"/>
            <a:ext cx="8986837" cy="3970318"/>
          </a:xfrm>
          <a:prstGeom prst="rect">
            <a:avLst/>
          </a:prstGeom>
          <a:noFill/>
        </p:spPr>
        <p:txBody>
          <a:bodyPr wrap="square">
            <a:spAutoFit/>
          </a:bodyPr>
          <a:lstStyle/>
          <a:p>
            <a:pPr marL="0" indent="0">
              <a:buNone/>
            </a:pPr>
            <a:r>
              <a:rPr lang="en-US" sz="1400" dirty="0">
                <a:latin typeface="The times new roman"/>
              </a:rPr>
              <a:t>A restaurant recommendation system based on rating and cost is designed to assist users in finding dining options that align with their preferences and budget constraints. Here's a brief overview of how such a system works:</a:t>
            </a:r>
          </a:p>
          <a:p>
            <a:pPr marL="0" indent="0">
              <a:buNone/>
            </a:pPr>
            <a:endParaRPr lang="en-US" sz="1400" dirty="0">
              <a:latin typeface="The times new roman"/>
            </a:endParaRPr>
          </a:p>
          <a:p>
            <a:pPr marL="285750" indent="-285750">
              <a:buFont typeface="Wingdings" panose="05000000000000000000" pitchFamily="2" charset="2"/>
              <a:buChar char="v"/>
            </a:pPr>
            <a:r>
              <a:rPr lang="en-US" sz="1400" dirty="0">
                <a:latin typeface="The times new roman"/>
              </a:rPr>
              <a:t>User Input: The system begins by prompting the user to specify their preferences for restaurant ratings and cost. This input typically includes selecting a minimum rating threshold (e.g., 4 out of 5 stars) and indicating their preferred cost range (e.g., low-cost, medium-cost, high-cost).</a:t>
            </a:r>
          </a:p>
          <a:p>
            <a:pPr marL="285750" indent="-285750">
              <a:buFont typeface="Wingdings" panose="05000000000000000000" pitchFamily="2" charset="2"/>
              <a:buChar char="v"/>
            </a:pPr>
            <a:endParaRPr lang="en-US" sz="1400" dirty="0">
              <a:latin typeface="The times new roman"/>
            </a:endParaRPr>
          </a:p>
          <a:p>
            <a:pPr marL="285750" indent="-285750">
              <a:buFont typeface="Wingdings" panose="05000000000000000000" pitchFamily="2" charset="2"/>
              <a:buChar char="v"/>
            </a:pPr>
            <a:r>
              <a:rPr lang="en-US" sz="1400" dirty="0">
                <a:latin typeface="The times new roman"/>
              </a:rPr>
              <a:t>Data Collection: The system relies on a comprehensive database of restaurants, which includes information such        as restaurant names, ratings, cost categories, cuisines. This data  obtained from</a:t>
            </a:r>
            <a:r>
              <a:rPr lang="en-US" dirty="0">
                <a:latin typeface="The times new roman"/>
              </a:rPr>
              <a:t> Kaggle dataset.</a:t>
            </a:r>
            <a:endParaRPr lang="en-US" sz="1400" dirty="0">
              <a:latin typeface="The times new roman"/>
            </a:endParaRPr>
          </a:p>
          <a:p>
            <a:pPr marL="285750" indent="-285750">
              <a:buFont typeface="Wingdings" panose="05000000000000000000" pitchFamily="2" charset="2"/>
              <a:buChar char="v"/>
            </a:pPr>
            <a:endParaRPr lang="en-US" sz="1400" dirty="0">
              <a:latin typeface="The times new roman"/>
            </a:endParaRPr>
          </a:p>
          <a:p>
            <a:pPr marL="285750" indent="-285750">
              <a:buFont typeface="Wingdings" panose="05000000000000000000" pitchFamily="2" charset="2"/>
              <a:buChar char="v"/>
            </a:pPr>
            <a:r>
              <a:rPr lang="en-US" sz="1400" dirty="0">
                <a:latin typeface="The times new roman"/>
              </a:rPr>
              <a:t>Filtering Algorithm: Once the user preferences are collected, the system employs a filtering algorithm to narrow down the list of restaurants based on the specified criteria. Restaurants that fall below the minimum rating threshold or outside the user's cost range are filtered out, ensuring that only relevant options are considered.</a:t>
            </a:r>
          </a:p>
          <a:p>
            <a:pPr marL="285750" indent="-285750">
              <a:buFont typeface="Wingdings" panose="05000000000000000000" pitchFamily="2" charset="2"/>
              <a:buChar char="v"/>
            </a:pPr>
            <a:endParaRPr lang="en-US" sz="1400" dirty="0">
              <a:latin typeface="The times new roman"/>
            </a:endParaRPr>
          </a:p>
          <a:p>
            <a:pPr marL="285750" indent="-285750">
              <a:buFont typeface="Wingdings" panose="05000000000000000000" pitchFamily="2" charset="2"/>
              <a:buChar char="v"/>
            </a:pPr>
            <a:r>
              <a:rPr lang="en-US" sz="1400" dirty="0">
                <a:latin typeface="The times new roman"/>
              </a:rPr>
              <a:t>Ranking and Recommendation: After filtering, the remaining restaurants are ranked based on factors such as rating, cost, and proximity to the user's location (if available). The top-ranked restaurants that meet the user's preferences are then recommended as potential dining choices.</a:t>
            </a:r>
          </a:p>
          <a:p>
            <a:endParaRPr lang="en-US" sz="1400" dirty="0">
              <a:latin typeface="The times new roman"/>
            </a:endParaRP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ECB3E-87DF-EB53-7631-174FFC1820E4}"/>
              </a:ext>
            </a:extLst>
          </p:cNvPr>
          <p:cNvSpPr txBox="1"/>
          <p:nvPr/>
        </p:nvSpPr>
        <p:spPr>
          <a:xfrm>
            <a:off x="257175" y="464345"/>
            <a:ext cx="8772525" cy="4185761"/>
          </a:xfrm>
          <a:prstGeom prst="rect">
            <a:avLst/>
          </a:prstGeom>
          <a:noFill/>
        </p:spPr>
        <p:txBody>
          <a:bodyPr wrap="square">
            <a:spAutoFit/>
          </a:bodyPr>
          <a:lstStyle/>
          <a:p>
            <a:pPr marL="285750" indent="-285750">
              <a:buFont typeface="Wingdings" panose="05000000000000000000" pitchFamily="2" charset="2"/>
              <a:buChar char="v"/>
            </a:pPr>
            <a:r>
              <a:rPr lang="en-US" sz="1400" dirty="0">
                <a:latin typeface="The times new roman"/>
              </a:rPr>
              <a:t>Presentation of Results: The recommended restaurants are presented to the user in a clear and organized manner, typically through a user-friendly interface such as a mobile app or website. Each recommendation includes essential details such as the restaurant name, rating, cost category, cuisine type,  and possibly reviews from other users.</a:t>
            </a:r>
          </a:p>
          <a:p>
            <a:endParaRPr lang="en-US" sz="1400" dirty="0">
              <a:latin typeface="The times new roman"/>
            </a:endParaRPr>
          </a:p>
          <a:p>
            <a:pPr marL="285750" indent="-285750">
              <a:buFont typeface="Wingdings" panose="05000000000000000000" pitchFamily="2" charset="2"/>
              <a:buChar char="v"/>
            </a:pPr>
            <a:r>
              <a:rPr lang="en-US" sz="1400" dirty="0">
                <a:latin typeface="The times new roman"/>
              </a:rPr>
              <a:t>User Feedback and Refinement: To enhance the recommendation accuracy, the system may incorporate feedback mechanisms where users can rate and provide feedback on recommended restaurants. This feedback is used to refine the recommendation algorithm and improve future recommendations.</a:t>
            </a:r>
          </a:p>
          <a:p>
            <a:pPr marL="285750" indent="-285750">
              <a:buFont typeface="Wingdings" panose="05000000000000000000" pitchFamily="2" charset="2"/>
              <a:buChar char="v"/>
            </a:pPr>
            <a:endParaRPr lang="en-US" dirty="0">
              <a:latin typeface="The times new roman"/>
            </a:endParaRPr>
          </a:p>
          <a:p>
            <a:pPr marL="285750" indent="-285750">
              <a:buFont typeface="Wingdings" panose="05000000000000000000" pitchFamily="2" charset="2"/>
              <a:buChar char="v"/>
            </a:pPr>
            <a:r>
              <a:rPr lang="en-US" sz="1400" dirty="0">
                <a:latin typeface="The times new roman"/>
              </a:rPr>
              <a:t>Continuous Improvement: The restaurant recommendation system is continuously updated and refined to adapt to changing user preferences, new restaurant openings, and evolving dining trends. This may involve periodic updates to the restaurant database, algorithm enhancements, and improvements to the user interface.</a:t>
            </a:r>
          </a:p>
          <a:p>
            <a:pPr marL="285750" indent="-285750">
              <a:buFont typeface="Arial" panose="020B0604020202020204" pitchFamily="34" charset="0"/>
              <a:buChar char="•"/>
            </a:pPr>
            <a:endParaRPr lang="en-US" dirty="0">
              <a:latin typeface="The times new roman"/>
            </a:endParaRPr>
          </a:p>
          <a:p>
            <a:r>
              <a:rPr lang="en-US" sz="1400" dirty="0">
                <a:latin typeface="The times new roman"/>
              </a:rPr>
              <a:t>Overall, a restaurant recommendation system based on rating and cost aims to provide users with personalized dining recommendations that meet their quality expectations and budget constraints, thereby enhancing their dining experience and satisfaction.</a:t>
            </a:r>
            <a:endParaRPr lang="en-IN" sz="1400" dirty="0">
              <a:latin typeface="The times new roman"/>
            </a:endParaRPr>
          </a:p>
          <a:p>
            <a:pPr marL="285750" indent="-285750">
              <a:buFont typeface="Arial" panose="020B0604020202020204" pitchFamily="34" charset="0"/>
              <a:buChar char="•"/>
            </a:pPr>
            <a:endParaRPr lang="en-US" sz="1400" dirty="0">
              <a:latin typeface="The times new roman"/>
            </a:endParaRPr>
          </a:p>
          <a:p>
            <a:pPr marL="285750" indent="-285750">
              <a:buFont typeface="Wingdings" panose="05000000000000000000" pitchFamily="2" charset="2"/>
              <a:buChar char="v"/>
            </a:pPr>
            <a:endParaRPr lang="en-US" sz="1400" dirty="0">
              <a:latin typeface="The times new roman"/>
            </a:endParaRPr>
          </a:p>
          <a:p>
            <a:pPr marL="285750" indent="-285750">
              <a:buFont typeface="Wingdings" panose="05000000000000000000" pitchFamily="2" charset="2"/>
              <a:buChar char="v"/>
            </a:pPr>
            <a:endParaRPr lang="en-US" sz="1400" dirty="0">
              <a:latin typeface="The times new roman"/>
            </a:endParaRPr>
          </a:p>
        </p:txBody>
      </p:sp>
    </p:spTree>
    <p:extLst>
      <p:ext uri="{BB962C8B-B14F-4D97-AF65-F5344CB8AC3E}">
        <p14:creationId xmlns:p14="http://schemas.microsoft.com/office/powerpoint/2010/main" val="295380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423594"/>
            <a:ext cx="8520600" cy="572700"/>
          </a:xfrm>
        </p:spPr>
        <p:txBody>
          <a:bodyPr/>
          <a:lstStyle/>
          <a:p>
            <a:r>
              <a:rPr lang="en-IN" sz="2400" dirty="0">
                <a:solidFill>
                  <a:srgbClr val="002060"/>
                </a:solidFill>
              </a:rPr>
              <a:t>End User</a:t>
            </a:r>
          </a:p>
        </p:txBody>
      </p:sp>
      <p:sp>
        <p:nvSpPr>
          <p:cNvPr id="3" name="TextBox 2">
            <a:extLst>
              <a:ext uri="{FF2B5EF4-FFF2-40B4-BE49-F238E27FC236}">
                <a16:creationId xmlns:a16="http://schemas.microsoft.com/office/drawing/2014/main" id="{C9D24E3E-0D9A-84B9-2BD1-4A8042CD5521}"/>
              </a:ext>
            </a:extLst>
          </p:cNvPr>
          <p:cNvSpPr txBox="1"/>
          <p:nvPr/>
        </p:nvSpPr>
        <p:spPr>
          <a:xfrm>
            <a:off x="311700" y="1146631"/>
            <a:ext cx="8832299" cy="3323987"/>
          </a:xfrm>
          <a:prstGeom prst="rect">
            <a:avLst/>
          </a:prstGeom>
          <a:noFill/>
        </p:spPr>
        <p:txBody>
          <a:bodyPr wrap="square">
            <a:spAutoFit/>
          </a:bodyPr>
          <a:lstStyle/>
          <a:p>
            <a:pPr algn="l">
              <a:buFont typeface="+mj-lt"/>
              <a:buAutoNum type="arabicPeriod"/>
            </a:pPr>
            <a:r>
              <a:rPr lang="en-US" b="1" i="0" dirty="0">
                <a:solidFill>
                  <a:schemeClr val="tx1"/>
                </a:solidFill>
                <a:effectLst/>
                <a:latin typeface="Söhne"/>
              </a:rPr>
              <a:t>General Consumers</a:t>
            </a:r>
            <a:r>
              <a:rPr lang="en-US" b="0" i="0" dirty="0">
                <a:solidFill>
                  <a:schemeClr val="tx1"/>
                </a:solidFill>
                <a:effectLst/>
                <a:latin typeface="Söhne"/>
              </a:rPr>
              <a:t>: Everyday individuals looking for dining options that match their preferences and budget. They might use the system when planning a meal out with friends or family, exploring new restaurants in their area, or seeking recommendations for special occasions.</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Tourists</a:t>
            </a:r>
            <a:r>
              <a:rPr lang="en-US" b="0" i="0" dirty="0">
                <a:solidFill>
                  <a:schemeClr val="tx1"/>
                </a:solidFill>
                <a:effectLst/>
                <a:latin typeface="Söhne"/>
              </a:rPr>
              <a:t>: Travelers visiting a new city or region who are unfamiliar with local dining options. They rely on the system to discover highly-rated restaurants that fit within their budget constraints and offer a memorable dining experience.</a:t>
            </a:r>
          </a:p>
          <a:p>
            <a:pPr algn="l">
              <a:buFont typeface="+mj-lt"/>
              <a:buAutoNum type="arabicPeriod"/>
            </a:pPr>
            <a:endParaRPr lang="en-US" dirty="0">
              <a:solidFill>
                <a:schemeClr val="tx1"/>
              </a:solidFill>
              <a:latin typeface="Söhne"/>
            </a:endParaRPr>
          </a:p>
          <a:p>
            <a:pPr algn="l">
              <a:buFont typeface="+mj-lt"/>
              <a:buAutoNum type="arabicPeriod"/>
            </a:pPr>
            <a:r>
              <a:rPr lang="en-US" b="1" i="0" dirty="0">
                <a:solidFill>
                  <a:schemeClr val="tx1"/>
                </a:solidFill>
                <a:effectLst/>
                <a:latin typeface="Söhne"/>
              </a:rPr>
              <a:t>Food Enthusiasts</a:t>
            </a:r>
            <a:r>
              <a:rPr lang="en-US" b="0" i="0" dirty="0">
                <a:solidFill>
                  <a:schemeClr val="tx1"/>
                </a:solidFill>
                <a:effectLst/>
                <a:latin typeface="Söhne"/>
              </a:rPr>
              <a:t>: Individuals passionate about food who enjoy exploring different cuisines and dining experiences. They use the system to discover hidden gems, upscale dining establishments, or trending food spots that offer exceptional quality at a reasonable cost.</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Busy Professionals</a:t>
            </a:r>
            <a:r>
              <a:rPr lang="en-US" b="0" i="0" dirty="0">
                <a:solidFill>
                  <a:schemeClr val="tx1"/>
                </a:solidFill>
                <a:effectLst/>
                <a:latin typeface="Söhne"/>
              </a:rPr>
              <a:t>: People with hectic schedules who rely on quick and convenient dining options. They use the system to find nearby restaurants with high ratings and affordable prices, making it easy to grab a meal during lunch breaks or after work.</a:t>
            </a:r>
          </a:p>
          <a:p>
            <a:pPr algn="l"/>
            <a:endParaRPr lang="en-US" b="0" i="0" dirty="0">
              <a:solidFill>
                <a:schemeClr val="tx1"/>
              </a:solidFill>
              <a:effectLst/>
              <a:latin typeface="Söhne"/>
            </a:endParaRPr>
          </a:p>
        </p:txBody>
      </p:sp>
    </p:spTree>
    <p:extLst>
      <p:ext uri="{BB962C8B-B14F-4D97-AF65-F5344CB8AC3E}">
        <p14:creationId xmlns:p14="http://schemas.microsoft.com/office/powerpoint/2010/main" val="111932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Wow Factor in Solution</a:t>
            </a:r>
          </a:p>
        </p:txBody>
      </p:sp>
      <p:sp>
        <p:nvSpPr>
          <p:cNvPr id="6" name="TextBox 5">
            <a:extLst>
              <a:ext uri="{FF2B5EF4-FFF2-40B4-BE49-F238E27FC236}">
                <a16:creationId xmlns:a16="http://schemas.microsoft.com/office/drawing/2014/main" id="{2097350A-30EA-4DE9-07F7-5F556413F4BF}"/>
              </a:ext>
            </a:extLst>
          </p:cNvPr>
          <p:cNvSpPr txBox="1"/>
          <p:nvPr/>
        </p:nvSpPr>
        <p:spPr>
          <a:xfrm>
            <a:off x="97388" y="1650206"/>
            <a:ext cx="4074562" cy="2677656"/>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Hyper-Personalization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Dynamic Pricing Insights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Interactive Recommendation Experience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Predictive Analysis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incorporating these wow factors into the development of a restaurant recommendation system based on customer rating and cost preferences, the system can deliver a truly exceptional and unforgettable user experience that delights and surprises users at every turn.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1026" name="Picture 2" descr="Vector Wow Icon Icon Yellow Fun Vector, Icon, Yellow, Fun PNG and Vector  with Transparent Background for Free Download">
            <a:extLst>
              <a:ext uri="{FF2B5EF4-FFF2-40B4-BE49-F238E27FC236}">
                <a16:creationId xmlns:a16="http://schemas.microsoft.com/office/drawing/2014/main" id="{FBF058DB-530C-DD34-9E99-4BA76DACB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814" y="1210568"/>
            <a:ext cx="4592554" cy="336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30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Modelling</a:t>
            </a:r>
          </a:p>
        </p:txBody>
      </p:sp>
      <p:sp>
        <p:nvSpPr>
          <p:cNvPr id="7" name="Rectangle 6">
            <a:extLst>
              <a:ext uri="{FF2B5EF4-FFF2-40B4-BE49-F238E27FC236}">
                <a16:creationId xmlns:a16="http://schemas.microsoft.com/office/drawing/2014/main" id="{A39F0664-DDD9-6B7F-3EC9-43CA0FC807C9}"/>
              </a:ext>
            </a:extLst>
          </p:cNvPr>
          <p:cNvSpPr/>
          <p:nvPr/>
        </p:nvSpPr>
        <p:spPr>
          <a:xfrm>
            <a:off x="266577" y="1450181"/>
            <a:ext cx="1538165" cy="2736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solidFill>
                  <a:schemeClr val="tx1"/>
                </a:solidFill>
              </a:rPr>
              <a:t>Step 1.</a:t>
            </a:r>
          </a:p>
          <a:p>
            <a:pPr algn="ctr"/>
            <a:endParaRPr lang="en-IN" sz="1600" b="1" dirty="0">
              <a:solidFill>
                <a:schemeClr val="tx1"/>
              </a:solidFill>
            </a:endParaRPr>
          </a:p>
          <a:p>
            <a:pPr algn="ctr"/>
            <a:r>
              <a:rPr lang="en-IN" b="1" dirty="0"/>
              <a:t>Collecting Zomato restaurant Data </a:t>
            </a:r>
          </a:p>
        </p:txBody>
      </p:sp>
      <p:sp>
        <p:nvSpPr>
          <p:cNvPr id="8" name="Rectangle 7">
            <a:extLst>
              <a:ext uri="{FF2B5EF4-FFF2-40B4-BE49-F238E27FC236}">
                <a16:creationId xmlns:a16="http://schemas.microsoft.com/office/drawing/2014/main" id="{E9DC6A59-26C3-7C9E-6337-49BDD1EE92E2}"/>
              </a:ext>
            </a:extLst>
          </p:cNvPr>
          <p:cNvSpPr/>
          <p:nvPr/>
        </p:nvSpPr>
        <p:spPr>
          <a:xfrm>
            <a:off x="2436019" y="1450181"/>
            <a:ext cx="1538165" cy="2736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solidFill>
                  <a:schemeClr val="tx1"/>
                </a:solidFill>
              </a:rPr>
              <a:t>Step 2.</a:t>
            </a:r>
          </a:p>
          <a:p>
            <a:pPr algn="ctr"/>
            <a:endParaRPr lang="en-IN" sz="1600" b="1" dirty="0">
              <a:solidFill>
                <a:schemeClr val="tx1"/>
              </a:solidFill>
            </a:endParaRPr>
          </a:p>
          <a:p>
            <a:pPr algn="ctr"/>
            <a:r>
              <a:rPr lang="en-IN" b="1" dirty="0"/>
              <a:t>Exploratory data analysis</a:t>
            </a:r>
          </a:p>
        </p:txBody>
      </p:sp>
      <p:sp>
        <p:nvSpPr>
          <p:cNvPr id="9" name="Rectangle 8">
            <a:extLst>
              <a:ext uri="{FF2B5EF4-FFF2-40B4-BE49-F238E27FC236}">
                <a16:creationId xmlns:a16="http://schemas.microsoft.com/office/drawing/2014/main" id="{A17BE099-5008-9737-3E64-2D6CFD2B6E3A}"/>
              </a:ext>
            </a:extLst>
          </p:cNvPr>
          <p:cNvSpPr/>
          <p:nvPr/>
        </p:nvSpPr>
        <p:spPr>
          <a:xfrm>
            <a:off x="4650582" y="1471613"/>
            <a:ext cx="1538165" cy="2736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solidFill>
                  <a:schemeClr val="tx1"/>
                </a:solidFill>
              </a:rPr>
              <a:t>Step 3.</a:t>
            </a:r>
          </a:p>
          <a:p>
            <a:pPr algn="ctr"/>
            <a:endParaRPr lang="en-IN" sz="1600" b="1" dirty="0">
              <a:solidFill>
                <a:schemeClr val="tx1"/>
              </a:solidFill>
            </a:endParaRPr>
          </a:p>
          <a:p>
            <a:pPr algn="ctr"/>
            <a:r>
              <a:rPr lang="en-IN" b="1" dirty="0"/>
              <a:t>Machine Learning algo</a:t>
            </a:r>
            <a:r>
              <a:rPr lang="en-IN" dirty="0"/>
              <a:t>.</a:t>
            </a:r>
          </a:p>
        </p:txBody>
      </p:sp>
      <p:sp>
        <p:nvSpPr>
          <p:cNvPr id="10" name="Rectangle 9">
            <a:extLst>
              <a:ext uri="{FF2B5EF4-FFF2-40B4-BE49-F238E27FC236}">
                <a16:creationId xmlns:a16="http://schemas.microsoft.com/office/drawing/2014/main" id="{78EE8BA4-BAD7-6908-4DFE-6F9B5FB41B70}"/>
              </a:ext>
            </a:extLst>
          </p:cNvPr>
          <p:cNvSpPr/>
          <p:nvPr/>
        </p:nvSpPr>
        <p:spPr>
          <a:xfrm>
            <a:off x="6929439" y="1471613"/>
            <a:ext cx="1566862" cy="2714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solidFill>
                  <a:schemeClr val="tx1"/>
                </a:solidFill>
              </a:rPr>
              <a:t>Step 4.</a:t>
            </a:r>
          </a:p>
          <a:p>
            <a:pPr algn="ctr"/>
            <a:endParaRPr lang="en-IN" sz="1600" b="1" dirty="0">
              <a:solidFill>
                <a:schemeClr val="tx1"/>
              </a:solidFill>
            </a:endParaRPr>
          </a:p>
          <a:p>
            <a:pPr algn="ctr"/>
            <a:r>
              <a:rPr lang="en-IN" b="1" dirty="0"/>
              <a:t>Creating dashboard</a:t>
            </a:r>
          </a:p>
          <a:p>
            <a:pPr algn="ctr"/>
            <a:endParaRPr lang="en-IN" dirty="0"/>
          </a:p>
        </p:txBody>
      </p:sp>
      <p:sp>
        <p:nvSpPr>
          <p:cNvPr id="11" name="Arrow: Right 10">
            <a:extLst>
              <a:ext uri="{FF2B5EF4-FFF2-40B4-BE49-F238E27FC236}">
                <a16:creationId xmlns:a16="http://schemas.microsoft.com/office/drawing/2014/main" id="{E5A0E10E-2C7F-CFFB-75FF-C8F97EC9F29B}"/>
              </a:ext>
            </a:extLst>
          </p:cNvPr>
          <p:cNvSpPr/>
          <p:nvPr/>
        </p:nvSpPr>
        <p:spPr>
          <a:xfrm>
            <a:off x="1804743" y="2671764"/>
            <a:ext cx="631276" cy="507204"/>
          </a:xfrm>
          <a:prstGeom prst="rightArrow">
            <a:avLst>
              <a:gd name="adj1" fmla="val 4268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151C75D-A8F6-7741-2747-914255602B57}"/>
              </a:ext>
            </a:extLst>
          </p:cNvPr>
          <p:cNvSpPr/>
          <p:nvPr/>
        </p:nvSpPr>
        <p:spPr>
          <a:xfrm>
            <a:off x="3974184" y="2606269"/>
            <a:ext cx="676398" cy="572699"/>
          </a:xfrm>
          <a:prstGeom prst="rightArrow">
            <a:avLst>
              <a:gd name="adj1" fmla="val 4268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847646C3-DF84-450D-EB78-31D755911AB3}"/>
              </a:ext>
            </a:extLst>
          </p:cNvPr>
          <p:cNvSpPr/>
          <p:nvPr/>
        </p:nvSpPr>
        <p:spPr>
          <a:xfrm>
            <a:off x="1804743" y="2693194"/>
            <a:ext cx="631276" cy="485775"/>
          </a:xfrm>
          <a:prstGeom prst="rightArrow">
            <a:avLst>
              <a:gd name="adj1" fmla="val 4268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 name="Arrow: Right 13">
            <a:extLst>
              <a:ext uri="{FF2B5EF4-FFF2-40B4-BE49-F238E27FC236}">
                <a16:creationId xmlns:a16="http://schemas.microsoft.com/office/drawing/2014/main" id="{B56B1D81-4B40-7C8E-1693-7B87A688D9AB}"/>
              </a:ext>
            </a:extLst>
          </p:cNvPr>
          <p:cNvSpPr/>
          <p:nvPr/>
        </p:nvSpPr>
        <p:spPr>
          <a:xfrm>
            <a:off x="6188747" y="2639016"/>
            <a:ext cx="740691" cy="572699"/>
          </a:xfrm>
          <a:prstGeom prst="rightArrow">
            <a:avLst>
              <a:gd name="adj1" fmla="val 42685"/>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55712B4D-BEE4-4E4D-A522-5C7DB81FFFDA}"/>
              </a:ext>
            </a:extLst>
          </p:cNvPr>
          <p:cNvSpPr txBox="1"/>
          <p:nvPr/>
        </p:nvSpPr>
        <p:spPr>
          <a:xfrm>
            <a:off x="183113" y="4229099"/>
            <a:ext cx="1621629" cy="738664"/>
          </a:xfrm>
          <a:prstGeom prst="rect">
            <a:avLst/>
          </a:prstGeom>
          <a:noFill/>
        </p:spPr>
        <p:txBody>
          <a:bodyPr wrap="square" rtlCol="0">
            <a:spAutoFit/>
          </a:bodyPr>
          <a:lstStyle/>
          <a:p>
            <a:r>
              <a:rPr lang="en-IN" sz="1400" dirty="0"/>
              <a:t>data from Kaggle dataset</a:t>
            </a:r>
          </a:p>
          <a:p>
            <a:endParaRPr lang="en-IN" dirty="0"/>
          </a:p>
        </p:txBody>
      </p:sp>
      <p:sp>
        <p:nvSpPr>
          <p:cNvPr id="16" name="TextBox 15">
            <a:extLst>
              <a:ext uri="{FF2B5EF4-FFF2-40B4-BE49-F238E27FC236}">
                <a16:creationId xmlns:a16="http://schemas.microsoft.com/office/drawing/2014/main" id="{F1167CF4-F925-7139-D6F1-1318B4113520}"/>
              </a:ext>
            </a:extLst>
          </p:cNvPr>
          <p:cNvSpPr txBox="1"/>
          <p:nvPr/>
        </p:nvSpPr>
        <p:spPr>
          <a:xfrm>
            <a:off x="2286001" y="4229100"/>
            <a:ext cx="2085974" cy="738664"/>
          </a:xfrm>
          <a:prstGeom prst="rect">
            <a:avLst/>
          </a:prstGeom>
          <a:noFill/>
        </p:spPr>
        <p:txBody>
          <a:bodyPr wrap="square" rtlCol="0">
            <a:spAutoFit/>
          </a:bodyPr>
          <a:lstStyle/>
          <a:p>
            <a:r>
              <a:rPr lang="en-IN" sz="1400" dirty="0"/>
              <a:t>Using pandas, seaborn and matplotlib</a:t>
            </a:r>
          </a:p>
          <a:p>
            <a:endParaRPr lang="en-IN" dirty="0"/>
          </a:p>
        </p:txBody>
      </p:sp>
      <p:sp>
        <p:nvSpPr>
          <p:cNvPr id="17" name="TextBox 16">
            <a:extLst>
              <a:ext uri="{FF2B5EF4-FFF2-40B4-BE49-F238E27FC236}">
                <a16:creationId xmlns:a16="http://schemas.microsoft.com/office/drawing/2014/main" id="{943A1FE2-B165-F95D-9718-2E26C5473BED}"/>
              </a:ext>
            </a:extLst>
          </p:cNvPr>
          <p:cNvSpPr txBox="1"/>
          <p:nvPr/>
        </p:nvSpPr>
        <p:spPr>
          <a:xfrm>
            <a:off x="4507706" y="4229099"/>
            <a:ext cx="1957264" cy="738664"/>
          </a:xfrm>
          <a:prstGeom prst="rect">
            <a:avLst/>
          </a:prstGeom>
          <a:noFill/>
        </p:spPr>
        <p:txBody>
          <a:bodyPr wrap="square" rtlCol="0">
            <a:spAutoFit/>
          </a:bodyPr>
          <a:lstStyle/>
          <a:p>
            <a:r>
              <a:rPr lang="en-IN" sz="1400" dirty="0"/>
              <a:t>Decision tree classifier</a:t>
            </a:r>
          </a:p>
          <a:p>
            <a:endParaRPr lang="en-IN" dirty="0"/>
          </a:p>
        </p:txBody>
      </p:sp>
      <p:sp>
        <p:nvSpPr>
          <p:cNvPr id="18" name="TextBox 17">
            <a:extLst>
              <a:ext uri="{FF2B5EF4-FFF2-40B4-BE49-F238E27FC236}">
                <a16:creationId xmlns:a16="http://schemas.microsoft.com/office/drawing/2014/main" id="{0C2D232C-EE72-BDCC-C334-75986316379B}"/>
              </a:ext>
            </a:extLst>
          </p:cNvPr>
          <p:cNvSpPr txBox="1"/>
          <p:nvPr/>
        </p:nvSpPr>
        <p:spPr>
          <a:xfrm>
            <a:off x="6929438" y="4286250"/>
            <a:ext cx="1700211" cy="523220"/>
          </a:xfrm>
          <a:prstGeom prst="rect">
            <a:avLst/>
          </a:prstGeom>
          <a:noFill/>
        </p:spPr>
        <p:txBody>
          <a:bodyPr wrap="square" rtlCol="0">
            <a:spAutoFit/>
          </a:bodyPr>
          <a:lstStyle/>
          <a:p>
            <a:r>
              <a:rPr lang="en-IN" sz="1400" dirty="0"/>
              <a:t>Using power bi</a:t>
            </a:r>
          </a:p>
          <a:p>
            <a:endParaRPr lang="en-IN" dirty="0"/>
          </a:p>
        </p:txBody>
      </p:sp>
    </p:spTree>
    <p:extLst>
      <p:ext uri="{BB962C8B-B14F-4D97-AF65-F5344CB8AC3E}">
        <p14:creationId xmlns:p14="http://schemas.microsoft.com/office/powerpoint/2010/main" val="359560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445024"/>
            <a:ext cx="4510331" cy="440801"/>
          </a:xfrm>
        </p:spPr>
        <p:txBody>
          <a:bodyPr/>
          <a:lstStyle/>
          <a:p>
            <a:r>
              <a:rPr lang="en-IN" sz="2400" dirty="0">
                <a:solidFill>
                  <a:srgbClr val="002060"/>
                </a:solidFill>
              </a:rPr>
              <a:t>Result / Outcomes</a:t>
            </a:r>
            <a:endParaRPr lang="en-US" dirty="0"/>
          </a:p>
        </p:txBody>
      </p:sp>
      <p:sp>
        <p:nvSpPr>
          <p:cNvPr id="3" name="TextBox 2">
            <a:extLst>
              <a:ext uri="{FF2B5EF4-FFF2-40B4-BE49-F238E27FC236}">
                <a16:creationId xmlns:a16="http://schemas.microsoft.com/office/drawing/2014/main" id="{5DBAED64-E839-7E49-F849-71E1B15B2FF6}"/>
              </a:ext>
            </a:extLst>
          </p:cNvPr>
          <p:cNvSpPr txBox="1"/>
          <p:nvPr/>
        </p:nvSpPr>
        <p:spPr>
          <a:xfrm>
            <a:off x="164306" y="935831"/>
            <a:ext cx="8979694" cy="5478423"/>
          </a:xfrm>
          <a:prstGeom prst="rect">
            <a:avLst/>
          </a:prstGeom>
          <a:noFill/>
        </p:spPr>
        <p:txBody>
          <a:bodyPr wrap="square">
            <a:sp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Improved User Experience</a:t>
            </a:r>
            <a:r>
              <a:rPr lang="en-US" b="0" i="0" dirty="0">
                <a:solidFill>
                  <a:schemeClr val="tx1"/>
                </a:solidFill>
                <a:effectLst/>
                <a:latin typeface="Times New Roman" panose="02020603050405020304" pitchFamily="18" charset="0"/>
                <a:cs typeface="Times New Roman" panose="02020603050405020304" pitchFamily="18" charset="0"/>
              </a:rPr>
              <a:t>: Users will benefit from a more intuitive and efficient restaurant recommendation system that considers their preferences for both rating quality and cost affordability. This will result in greater satisfaction and confidence in their dining choices.</a:t>
            </a: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Personalized Recommendations</a:t>
            </a:r>
            <a:r>
              <a:rPr lang="en-US" b="0" i="0" dirty="0">
                <a:solidFill>
                  <a:schemeClr val="tx1"/>
                </a:solidFill>
                <a:effectLst/>
                <a:latin typeface="Times New Roman" panose="02020603050405020304" pitchFamily="18" charset="0"/>
                <a:cs typeface="Times New Roman" panose="02020603050405020304" pitchFamily="18" charset="0"/>
              </a:rPr>
              <a:t>: The recommendation system will provide personalized recommendations tailored to each user's unique preferences, leading to more relevant and meaningful dining experiences.</a:t>
            </a: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Increased User Engagement</a:t>
            </a:r>
            <a:r>
              <a:rPr lang="en-US" b="0" i="0" dirty="0">
                <a:solidFill>
                  <a:schemeClr val="tx1"/>
                </a:solidFill>
                <a:effectLst/>
                <a:latin typeface="Times New Roman" panose="02020603050405020304" pitchFamily="18" charset="0"/>
                <a:cs typeface="Times New Roman" panose="02020603050405020304" pitchFamily="18" charset="0"/>
              </a:rPr>
              <a:t>: With features such as user feedback mechanisms and social integration, the system will foster greater user engagement, encouraging users to interact with the platform and share their dining experiences with others.</a:t>
            </a: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Enhanced Business Insights</a:t>
            </a:r>
            <a:r>
              <a:rPr lang="en-US" b="0" i="0" dirty="0">
                <a:solidFill>
                  <a:schemeClr val="tx1"/>
                </a:solidFill>
                <a:effectLst/>
                <a:latin typeface="Times New Roman" panose="02020603050405020304" pitchFamily="18" charset="0"/>
                <a:cs typeface="Times New Roman" panose="02020603050405020304" pitchFamily="18" charset="0"/>
              </a:rPr>
              <a:t>: Restaurant owners and managers will gain valuable insights into consumer preferences, market trends, and competitive benchmarks, enabling them to optimize their offerings and improve customer satisfaction.</a:t>
            </a: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Optimized Revenue Streams</a:t>
            </a:r>
            <a:r>
              <a:rPr lang="en-US" b="0" i="0" dirty="0">
                <a:solidFill>
                  <a:schemeClr val="tx1"/>
                </a:solidFill>
                <a:effectLst/>
                <a:latin typeface="Times New Roman" panose="02020603050405020304" pitchFamily="18" charset="0"/>
                <a:cs typeface="Times New Roman" panose="02020603050405020304" pitchFamily="18" charset="0"/>
              </a:rPr>
              <a:t>: By dynamically adjusting pricing and offering promotions based on demand and feedback, restaurants can optimize their revenue streams and attract a larger customer base.</a:t>
            </a: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Expansion Opportunities</a:t>
            </a:r>
            <a:r>
              <a:rPr lang="en-US" b="0" i="0" dirty="0">
                <a:solidFill>
                  <a:schemeClr val="tx1"/>
                </a:solidFill>
                <a:effectLst/>
                <a:latin typeface="Times New Roman" panose="02020603050405020304" pitchFamily="18" charset="0"/>
                <a:cs typeface="Times New Roman" panose="02020603050405020304" pitchFamily="18" charset="0"/>
              </a:rPr>
              <a:t>: The recommendation system can be expanded to encompass additional criteria such as dietary preferences, ambiance, and special features, catering to a broader range of user needs and preferences.</a:t>
            </a:r>
          </a:p>
          <a:p>
            <a:br>
              <a:rPr lang="en-US" dirty="0">
                <a:solidFill>
                  <a:schemeClr val="tx1"/>
                </a:solidFill>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a:p>
            <a:br>
              <a:rPr lang="en-US" dirty="0">
                <a:solidFill>
                  <a:schemeClr val="tx1"/>
                </a:solidFill>
              </a:rPr>
            </a:br>
            <a:endParaRPr lang="en-US" b="0" i="0" dirty="0">
              <a:solidFill>
                <a:schemeClr val="tx1"/>
              </a:solidFill>
              <a:effectLst/>
              <a:latin typeface="Söhne"/>
            </a:endParaRPr>
          </a:p>
          <a:p>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0160779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344</TotalTime>
  <Words>1528</Words>
  <Application>Microsoft Office PowerPoint</Application>
  <PresentationFormat>On-screen Show (16:9)</PresentationFormat>
  <Paragraphs>103</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The times new roman</vt:lpstr>
      <vt:lpstr>Times New Roman</vt:lpstr>
      <vt:lpstr>Wingdings</vt:lpstr>
      <vt:lpstr>Simple Light</vt:lpstr>
      <vt:lpstr>PowerPoint Presentation</vt:lpstr>
      <vt:lpstr>Project Objectives</vt:lpstr>
      <vt:lpstr>Problem Statement</vt:lpstr>
      <vt:lpstr>Project overview - Introduction</vt:lpstr>
      <vt:lpstr>PowerPoint Presentation</vt:lpstr>
      <vt:lpstr>End User</vt:lpstr>
      <vt:lpstr>Wow Factor in Solution</vt:lpstr>
      <vt:lpstr>Modelling</vt:lpstr>
      <vt:lpstr>Result / Outcomes</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varsha maurya</cp:lastModifiedBy>
  <cp:revision>16</cp:revision>
  <dcterms:modified xsi:type="dcterms:W3CDTF">2024-04-17T17:44:43Z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