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3"/>
  </p:notesMasterIdLst>
  <p:sldIdLst>
    <p:sldId id="256" r:id="rId2"/>
    <p:sldId id="258" r:id="rId3"/>
    <p:sldId id="257" r:id="rId4"/>
    <p:sldId id="300" r:id="rId5"/>
    <p:sldId id="260" r:id="rId6"/>
    <p:sldId id="301" r:id="rId7"/>
    <p:sldId id="302" r:id="rId8"/>
    <p:sldId id="303" r:id="rId9"/>
    <p:sldId id="285" r:id="rId10"/>
    <p:sldId id="299" r:id="rId11"/>
    <p:sldId id="304" r:id="rId12"/>
    <p:sldId id="305" r:id="rId13"/>
    <p:sldId id="326" r:id="rId14"/>
    <p:sldId id="306" r:id="rId15"/>
    <p:sldId id="307" r:id="rId16"/>
    <p:sldId id="312" r:id="rId17"/>
    <p:sldId id="315" r:id="rId18"/>
    <p:sldId id="319" r:id="rId19"/>
    <p:sldId id="317" r:id="rId20"/>
    <p:sldId id="314" r:id="rId21"/>
    <p:sldId id="313" r:id="rId22"/>
    <p:sldId id="318" r:id="rId23"/>
    <p:sldId id="320" r:id="rId24"/>
    <p:sldId id="327" r:id="rId25"/>
    <p:sldId id="330" r:id="rId26"/>
    <p:sldId id="329" r:id="rId27"/>
    <p:sldId id="322" r:id="rId28"/>
    <p:sldId id="332" r:id="rId29"/>
    <p:sldId id="328" r:id="rId30"/>
    <p:sldId id="333"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R CHINTAMANI" initials="VRC" lastIdx="1" clrIdx="0">
    <p:extLst>
      <p:ext uri="{19B8F6BF-5375-455C-9EA6-DF929625EA0E}">
        <p15:presenceInfo xmlns:p15="http://schemas.microsoft.com/office/powerpoint/2012/main" userId="53a5678cc840d2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343" autoAdjust="0"/>
  </p:normalViewPr>
  <p:slideViewPr>
    <p:cSldViewPr snapToGrid="0">
      <p:cViewPr varScale="1">
        <p:scale>
          <a:sx n="73" d="100"/>
          <a:sy n="73" d="100"/>
        </p:scale>
        <p:origin x="4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269EC-C98C-49CD-A4DC-AEE4B5B2E30B}"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C4752-D428-4D62-8E15-089B0B971BE5}" type="slidenum">
              <a:rPr lang="en-US" smtClean="0"/>
              <a:t>‹#›</a:t>
            </a:fld>
            <a:endParaRPr lang="en-US"/>
          </a:p>
        </p:txBody>
      </p:sp>
    </p:spTree>
    <p:extLst>
      <p:ext uri="{BB962C8B-B14F-4D97-AF65-F5344CB8AC3E}">
        <p14:creationId xmlns:p14="http://schemas.microsoft.com/office/powerpoint/2010/main" val="89119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C4752-D428-4D62-8E15-089B0B971BE5}" type="slidenum">
              <a:rPr lang="en-US" smtClean="0"/>
              <a:t>16</a:t>
            </a:fld>
            <a:endParaRPr lang="en-US"/>
          </a:p>
        </p:txBody>
      </p:sp>
    </p:spTree>
    <p:extLst>
      <p:ext uri="{BB962C8B-B14F-4D97-AF65-F5344CB8AC3E}">
        <p14:creationId xmlns:p14="http://schemas.microsoft.com/office/powerpoint/2010/main" val="4890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C4752-D428-4D62-8E15-089B0B971BE5}" type="slidenum">
              <a:rPr lang="en-US" smtClean="0"/>
              <a:t>21</a:t>
            </a:fld>
            <a:endParaRPr lang="en-US"/>
          </a:p>
        </p:txBody>
      </p:sp>
    </p:spTree>
    <p:extLst>
      <p:ext uri="{BB962C8B-B14F-4D97-AF65-F5344CB8AC3E}">
        <p14:creationId xmlns:p14="http://schemas.microsoft.com/office/powerpoint/2010/main" val="288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79B246-F265-4FCE-85C2-0BBC8E5C29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16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48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006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5AB8C-9B9D-4B3E-BD36-CF71482BA4B0}"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79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5AB8C-9B9D-4B3E-BD36-CF71482BA4B0}"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719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5AB8C-9B9D-4B3E-BD36-CF71482BA4B0}"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9B246-F265-4FCE-85C2-0BBC8E5C29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2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5AB8C-9B9D-4B3E-BD36-CF71482BA4B0}"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9B246-F265-4FCE-85C2-0BBC8E5C29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03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5AB8C-9B9D-4B3E-BD36-CF71482BA4B0}"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9B246-F265-4FCE-85C2-0BBC8E5C29A8}" type="slidenum">
              <a:rPr lang="en-US" smtClean="0"/>
              <a:t>‹#›</a:t>
            </a:fld>
            <a:endParaRPr lang="en-US"/>
          </a:p>
        </p:txBody>
      </p:sp>
    </p:spTree>
    <p:extLst>
      <p:ext uri="{BB962C8B-B14F-4D97-AF65-F5344CB8AC3E}">
        <p14:creationId xmlns:p14="http://schemas.microsoft.com/office/powerpoint/2010/main" val="93790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5AB8C-9B9D-4B3E-BD36-CF71482BA4B0}"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93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55AB8C-9B9D-4B3E-BD36-CF71482BA4B0}" type="datetimeFigureOut">
              <a:rPr lang="en-US" smtClean="0"/>
              <a:t>12/27/2022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07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55AB8C-9B9D-4B3E-BD36-CF71482BA4B0}" type="datetimeFigureOut">
              <a:rPr lang="en-US" smtClean="0"/>
              <a:t>12/27/2022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79B246-F265-4FCE-85C2-0BBC8E5C29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3374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A9D0-ED42-4EAE-9687-AA2B96B377E8}"/>
              </a:ext>
            </a:extLst>
          </p:cNvPr>
          <p:cNvSpPr>
            <a:spLocks noGrp="1"/>
          </p:cNvSpPr>
          <p:nvPr>
            <p:ph type="ctrTitle"/>
          </p:nvPr>
        </p:nvSpPr>
        <p:spPr>
          <a:xfrm>
            <a:off x="1524000" y="971549"/>
            <a:ext cx="9144000" cy="1128713"/>
          </a:xfrm>
        </p:spPr>
        <p:txBody>
          <a:bodyPr>
            <a:normAutofit/>
          </a:bodyPr>
          <a:lstStyle/>
          <a:p>
            <a:pPr algn="ctr"/>
            <a:r>
              <a:rPr lang="en-GB" sz="4800" b="1" dirty="0">
                <a:ea typeface="Montserrat"/>
                <a:cs typeface="Montserrat"/>
                <a:sym typeface="Montserrat"/>
              </a:rPr>
              <a:t>Telecom Churn Analysis</a:t>
            </a:r>
            <a:endParaRPr lang="en-US" sz="4800" dirty="0"/>
          </a:p>
        </p:txBody>
      </p:sp>
      <p:sp>
        <p:nvSpPr>
          <p:cNvPr id="3" name="Subtitle 2">
            <a:extLst>
              <a:ext uri="{FF2B5EF4-FFF2-40B4-BE49-F238E27FC236}">
                <a16:creationId xmlns:a16="http://schemas.microsoft.com/office/drawing/2014/main" id="{3C9605A9-D79E-451F-8E70-82A4BCA420D7}"/>
              </a:ext>
            </a:extLst>
          </p:cNvPr>
          <p:cNvSpPr>
            <a:spLocks noGrp="1"/>
          </p:cNvSpPr>
          <p:nvPr>
            <p:ph type="subTitle" idx="1"/>
          </p:nvPr>
        </p:nvSpPr>
        <p:spPr>
          <a:xfrm>
            <a:off x="1267932" y="3192426"/>
            <a:ext cx="9144000" cy="2602318"/>
          </a:xfrm>
        </p:spPr>
        <p:txBody>
          <a:bodyPr>
            <a:normAutofit fontScale="47500" lnSpcReduction="20000"/>
          </a:bodyPr>
          <a:lstStyle/>
          <a:p>
            <a:pPr algn="ctr"/>
            <a:r>
              <a:rPr lang="en-IN" sz="3600" b="1" u="sng" dirty="0"/>
              <a:t>Team members</a:t>
            </a:r>
          </a:p>
          <a:p>
            <a:pPr algn="ctr" fontAlgn="b"/>
            <a:r>
              <a:rPr lang="en-US" sz="3000" dirty="0"/>
              <a:t>Ms. Varsha R Chintamani</a:t>
            </a:r>
          </a:p>
          <a:p>
            <a:pPr algn="ctr" fontAlgn="b"/>
            <a:r>
              <a:rPr lang="en-US" sz="3000" dirty="0" err="1"/>
              <a:t>Mr</a:t>
            </a:r>
            <a:r>
              <a:rPr lang="en-US" sz="3000" dirty="0"/>
              <a:t> F Mohammed </a:t>
            </a:r>
            <a:r>
              <a:rPr lang="en-US" sz="3000" dirty="0" err="1"/>
              <a:t>Hamdhan</a:t>
            </a:r>
            <a:endParaRPr lang="en-US" sz="3000" dirty="0"/>
          </a:p>
          <a:p>
            <a:pPr algn="ctr" fontAlgn="b"/>
            <a:r>
              <a:rPr lang="en-US" sz="3000" dirty="0" err="1"/>
              <a:t>Ms</a:t>
            </a:r>
            <a:r>
              <a:rPr lang="en-US" sz="3000" dirty="0"/>
              <a:t> Kajal Kumari</a:t>
            </a:r>
          </a:p>
          <a:p>
            <a:pPr algn="ctr" fontAlgn="b"/>
            <a:r>
              <a:rPr lang="en-US" sz="3000" dirty="0"/>
              <a:t>Ms. </a:t>
            </a:r>
            <a:r>
              <a:rPr lang="en-US" sz="3000" dirty="0" err="1"/>
              <a:t>Himangi</a:t>
            </a:r>
            <a:endParaRPr lang="en-US" sz="3000" dirty="0"/>
          </a:p>
          <a:p>
            <a:pPr algn="ctr" fontAlgn="b"/>
            <a:r>
              <a:rPr lang="en-US" sz="3000" dirty="0"/>
              <a:t>Ms. S SHARMILI</a:t>
            </a:r>
          </a:p>
          <a:p>
            <a:pPr algn="ctr" fontAlgn="b"/>
            <a:r>
              <a:rPr lang="en-US" sz="3000" dirty="0"/>
              <a:t>Ms. </a:t>
            </a:r>
            <a:r>
              <a:rPr lang="en-US" sz="3000" dirty="0" err="1"/>
              <a:t>Mupparam</a:t>
            </a:r>
            <a:r>
              <a:rPr lang="en-US" sz="3000" dirty="0"/>
              <a:t> Srividya</a:t>
            </a:r>
          </a:p>
          <a:p>
            <a:endParaRPr lang="en-US" dirty="0"/>
          </a:p>
        </p:txBody>
      </p:sp>
    </p:spTree>
    <p:extLst>
      <p:ext uri="{BB962C8B-B14F-4D97-AF65-F5344CB8AC3E}">
        <p14:creationId xmlns:p14="http://schemas.microsoft.com/office/powerpoint/2010/main" val="156974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65625FC-EF66-5689-4307-42025CBB4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8" y="3144288"/>
            <a:ext cx="5798916" cy="2923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1088A5E-89B3-1BE4-2F83-612FE84DD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7895"/>
            <a:ext cx="6044711" cy="29989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91B416C-A1C9-9BED-9F31-867646D9F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 y="451470"/>
            <a:ext cx="5798916" cy="27984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AFC6C20-8761-E009-DFD6-324D3AF3F1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0204" y="3623024"/>
            <a:ext cx="6341796" cy="2369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8002CE-1303-0861-901D-8C731259EC88}"/>
              </a:ext>
            </a:extLst>
          </p:cNvPr>
          <p:cNvSpPr txBox="1"/>
          <p:nvPr/>
        </p:nvSpPr>
        <p:spPr>
          <a:xfrm>
            <a:off x="316948" y="126678"/>
            <a:ext cx="12027452" cy="338554"/>
          </a:xfrm>
          <a:prstGeom prst="rect">
            <a:avLst/>
          </a:prstGeom>
          <a:noFill/>
        </p:spPr>
        <p:txBody>
          <a:bodyPr wrap="square">
            <a:spAutoFit/>
          </a:bodyPr>
          <a:lstStyle/>
          <a:p>
            <a:r>
              <a:rPr lang="en-IN" sz="1600" dirty="0"/>
              <a:t>SCATTER PLOT ANALYSIS BETWEEN INTERNATIONAL PLAN,DAY PLAN,EVENING PLAN,NIGHT PLAN</a:t>
            </a:r>
          </a:p>
        </p:txBody>
      </p:sp>
    </p:spTree>
    <p:extLst>
      <p:ext uri="{BB962C8B-B14F-4D97-AF65-F5344CB8AC3E}">
        <p14:creationId xmlns:p14="http://schemas.microsoft.com/office/powerpoint/2010/main" val="394227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FEC8A-69DE-D212-F447-02E51A6A04A3}"/>
              </a:ext>
            </a:extLst>
          </p:cNvPr>
          <p:cNvSpPr txBox="1"/>
          <p:nvPr/>
        </p:nvSpPr>
        <p:spPr>
          <a:xfrm>
            <a:off x="573800" y="187799"/>
            <a:ext cx="11440633" cy="615553"/>
          </a:xfrm>
          <a:prstGeom prst="rect">
            <a:avLst/>
          </a:prstGeom>
          <a:noFill/>
        </p:spPr>
        <p:txBody>
          <a:bodyPr wrap="square">
            <a:spAutoFit/>
          </a:bodyPr>
          <a:lstStyle/>
          <a:p>
            <a:r>
              <a:rPr lang="en-IN" sz="1600" dirty="0"/>
              <a:t>OUTLIER</a:t>
            </a:r>
            <a:r>
              <a:rPr lang="en-IN" b="0" i="0" dirty="0">
                <a:solidFill>
                  <a:srgbClr val="000000"/>
                </a:solidFill>
                <a:effectLst/>
                <a:latin typeface="Helvetica Neue"/>
              </a:rPr>
              <a:t> </a:t>
            </a:r>
            <a:r>
              <a:rPr lang="en-IN" sz="1600" dirty="0"/>
              <a:t>ANALYSIS :</a:t>
            </a:r>
          </a:p>
          <a:p>
            <a:r>
              <a:rPr lang="en-IN" sz="1600" dirty="0"/>
              <a:t>		Outliers are data points that are far from other data points</a:t>
            </a:r>
          </a:p>
        </p:txBody>
      </p:sp>
      <p:pic>
        <p:nvPicPr>
          <p:cNvPr id="8194" name="Picture 2">
            <a:extLst>
              <a:ext uri="{FF2B5EF4-FFF2-40B4-BE49-F238E27FC236}">
                <a16:creationId xmlns:a16="http://schemas.microsoft.com/office/drawing/2014/main" id="{296453BF-DD48-78E8-C377-72AC9B9EA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 y="792238"/>
            <a:ext cx="2938824" cy="26255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DD300E2-4535-3E40-40ED-4BE0ED0BE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684" y="803352"/>
            <a:ext cx="2667201"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115A90CB-5521-0F31-3FA9-3088CE1F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943" y="848031"/>
            <a:ext cx="2966954" cy="262557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FF782A2D-EBEA-855A-0B34-D7768D80E7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2344" y="848031"/>
            <a:ext cx="3239656" cy="255859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82EFB5B1-4FA6-0819-2BD3-4592AA21A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7" y="3492235"/>
            <a:ext cx="3038972"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01FB057C-B4DE-7F64-12A1-F104D1C26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2569" y="3553786"/>
            <a:ext cx="3196930" cy="2524848"/>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478C9C8F-C411-C6D7-DBD4-8683BE646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4641" y="3611779"/>
            <a:ext cx="3050070" cy="2408862"/>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C87B2F4F-2AF2-BD38-F481-1B14FC24E9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7334" y="3624715"/>
            <a:ext cx="3017309" cy="238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6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CE8C53E-429A-F14F-D877-342B0B321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777"/>
            <a:ext cx="297469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A206751-5D5C-5239-FB71-D029B9803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820" y="206777"/>
            <a:ext cx="297469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D5BB720F-F950-8DA6-50AE-8ACDAD13C5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135" y="206777"/>
            <a:ext cx="315844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774B267-78BB-D51A-9726-566ADFAE1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206777"/>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B896BC4D-B4FB-995B-81D3-D75E360470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79" y="3156755"/>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B526A4D2-FA87-9FC1-622B-6CEDA942C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2557" y="3075732"/>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0A42BB69-D97C-B5EA-E25C-EE09ABAD96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1399" y="3039441"/>
            <a:ext cx="3352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4715-DEA6-4324-4EE3-3E2221EE2CA3}"/>
              </a:ext>
            </a:extLst>
          </p:cNvPr>
          <p:cNvSpPr>
            <a:spLocks noGrp="1"/>
          </p:cNvSpPr>
          <p:nvPr>
            <p:ph type="title"/>
          </p:nvPr>
        </p:nvSpPr>
        <p:spPr>
          <a:xfrm>
            <a:off x="1706251" y="169683"/>
            <a:ext cx="9539926" cy="1159496"/>
          </a:xfrm>
        </p:spPr>
        <p:txBody>
          <a:bodyPr>
            <a:normAutofit/>
          </a:bodyPr>
          <a:lstStyle/>
          <a:p>
            <a:pPr algn="ctr"/>
            <a:r>
              <a:rPr lang="en-IN" sz="3600" b="1" u="sng" dirty="0">
                <a:latin typeface="Algerian" panose="04020705040A02060702" pitchFamily="82" charset="0"/>
              </a:rPr>
              <a:t>Outliers</a:t>
            </a:r>
            <a:br>
              <a:rPr lang="en-IN" sz="3600" b="1" u="sng" dirty="0">
                <a:latin typeface="Algerian" panose="04020705040A02060702" pitchFamily="82" charset="0"/>
              </a:rPr>
            </a:br>
            <a:r>
              <a:rPr lang="en-IN" sz="2800" u="sng" dirty="0">
                <a:latin typeface="Algerian" panose="04020705040A02060702" pitchFamily="82" charset="0"/>
              </a:rPr>
              <a:t>count according to churn(</a:t>
            </a:r>
            <a:r>
              <a:rPr lang="en-IN" sz="2800" u="sng" dirty="0" err="1">
                <a:latin typeface="Algerian" panose="04020705040A02060702" pitchFamily="82" charset="0"/>
              </a:rPr>
              <a:t>no,yes</a:t>
            </a:r>
            <a:r>
              <a:rPr lang="en-IN" sz="2800" u="sng" dirty="0">
                <a:latin typeface="Algerian" panose="04020705040A02060702" pitchFamily="82" charset="0"/>
              </a:rPr>
              <a:t>) column</a:t>
            </a:r>
          </a:p>
        </p:txBody>
      </p:sp>
      <p:graphicFrame>
        <p:nvGraphicFramePr>
          <p:cNvPr id="4" name="Content Placeholder 3">
            <a:extLst>
              <a:ext uri="{FF2B5EF4-FFF2-40B4-BE49-F238E27FC236}">
                <a16:creationId xmlns:a16="http://schemas.microsoft.com/office/drawing/2014/main" id="{3D3DF58F-4300-2F3D-C963-F55D961BC9BA}"/>
              </a:ext>
            </a:extLst>
          </p:cNvPr>
          <p:cNvGraphicFramePr>
            <a:graphicFrameLocks noGrp="1"/>
          </p:cNvGraphicFramePr>
          <p:nvPr>
            <p:ph idx="1"/>
            <p:extLst>
              <p:ext uri="{D42A27DB-BD31-4B8C-83A1-F6EECF244321}">
                <p14:modId xmlns:p14="http://schemas.microsoft.com/office/powerpoint/2010/main" val="3914391143"/>
              </p:ext>
            </p:extLst>
          </p:nvPr>
        </p:nvGraphicFramePr>
        <p:xfrm>
          <a:off x="801278" y="1417320"/>
          <a:ext cx="10784264" cy="2011680"/>
        </p:xfrm>
        <a:graphic>
          <a:graphicData uri="http://schemas.openxmlformats.org/drawingml/2006/table">
            <a:tbl>
              <a:tblPr firstRow="1" bandRow="1">
                <a:tableStyleId>{5C22544A-7EE6-4342-B048-85BDC9FD1C3A}</a:tableStyleId>
              </a:tblPr>
              <a:tblGrid>
                <a:gridCol w="974693">
                  <a:extLst>
                    <a:ext uri="{9D8B030D-6E8A-4147-A177-3AD203B41FA5}">
                      <a16:colId xmlns:a16="http://schemas.microsoft.com/office/drawing/2014/main" val="2454623097"/>
                    </a:ext>
                  </a:extLst>
                </a:gridCol>
                <a:gridCol w="909193">
                  <a:extLst>
                    <a:ext uri="{9D8B030D-6E8A-4147-A177-3AD203B41FA5}">
                      <a16:colId xmlns:a16="http://schemas.microsoft.com/office/drawing/2014/main" val="2449147830"/>
                    </a:ext>
                  </a:extLst>
                </a:gridCol>
                <a:gridCol w="1141198">
                  <a:extLst>
                    <a:ext uri="{9D8B030D-6E8A-4147-A177-3AD203B41FA5}">
                      <a16:colId xmlns:a16="http://schemas.microsoft.com/office/drawing/2014/main" val="546726041"/>
                    </a:ext>
                  </a:extLst>
                </a:gridCol>
                <a:gridCol w="926821">
                  <a:extLst>
                    <a:ext uri="{9D8B030D-6E8A-4147-A177-3AD203B41FA5}">
                      <a16:colId xmlns:a16="http://schemas.microsoft.com/office/drawing/2014/main" val="2009835350"/>
                    </a:ext>
                  </a:extLst>
                </a:gridCol>
                <a:gridCol w="1227823">
                  <a:extLst>
                    <a:ext uri="{9D8B030D-6E8A-4147-A177-3AD203B41FA5}">
                      <a16:colId xmlns:a16="http://schemas.microsoft.com/office/drawing/2014/main" val="3269706761"/>
                    </a:ext>
                  </a:extLst>
                </a:gridCol>
                <a:gridCol w="1154162">
                  <a:extLst>
                    <a:ext uri="{9D8B030D-6E8A-4147-A177-3AD203B41FA5}">
                      <a16:colId xmlns:a16="http://schemas.microsoft.com/office/drawing/2014/main" val="579803210"/>
                    </a:ext>
                  </a:extLst>
                </a:gridCol>
                <a:gridCol w="786966">
                  <a:extLst>
                    <a:ext uri="{9D8B030D-6E8A-4147-A177-3AD203B41FA5}">
                      <a16:colId xmlns:a16="http://schemas.microsoft.com/office/drawing/2014/main" val="3926181705"/>
                    </a:ext>
                  </a:extLst>
                </a:gridCol>
                <a:gridCol w="790111">
                  <a:extLst>
                    <a:ext uri="{9D8B030D-6E8A-4147-A177-3AD203B41FA5}">
                      <a16:colId xmlns:a16="http://schemas.microsoft.com/office/drawing/2014/main" val="3221913846"/>
                    </a:ext>
                  </a:extLst>
                </a:gridCol>
                <a:gridCol w="1200738">
                  <a:extLst>
                    <a:ext uri="{9D8B030D-6E8A-4147-A177-3AD203B41FA5}">
                      <a16:colId xmlns:a16="http://schemas.microsoft.com/office/drawing/2014/main" val="1553551857"/>
                    </a:ext>
                  </a:extLst>
                </a:gridCol>
                <a:gridCol w="850951">
                  <a:extLst>
                    <a:ext uri="{9D8B030D-6E8A-4147-A177-3AD203B41FA5}">
                      <a16:colId xmlns:a16="http://schemas.microsoft.com/office/drawing/2014/main" val="1805745031"/>
                    </a:ext>
                  </a:extLst>
                </a:gridCol>
                <a:gridCol w="821608">
                  <a:extLst>
                    <a:ext uri="{9D8B030D-6E8A-4147-A177-3AD203B41FA5}">
                      <a16:colId xmlns:a16="http://schemas.microsoft.com/office/drawing/2014/main" val="2511228287"/>
                    </a:ext>
                  </a:extLst>
                </a:gridCol>
              </a:tblGrid>
              <a:tr h="899831">
                <a:tc>
                  <a:txBody>
                    <a:bodyPr/>
                    <a:lstStyle/>
                    <a:p>
                      <a:r>
                        <a:rPr lang="en-IN" dirty="0"/>
                        <a:t>Churn</a:t>
                      </a:r>
                    </a:p>
                  </a:txBody>
                  <a:tcPr/>
                </a:tc>
                <a:tc>
                  <a:txBody>
                    <a:bodyPr/>
                    <a:lstStyle/>
                    <a:p>
                      <a:r>
                        <a:rPr lang="en-IN" dirty="0"/>
                        <a:t>Area .</a:t>
                      </a:r>
                    </a:p>
                    <a:p>
                      <a:r>
                        <a:rPr lang="en-IN" dirty="0"/>
                        <a:t>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.length </a:t>
                      </a:r>
                    </a:p>
                    <a:p>
                      <a:endParaRPr lang="en-IN" dirty="0"/>
                    </a:p>
                  </a:txBody>
                  <a:tcPr/>
                </a:tc>
                <a:tc>
                  <a:txBody>
                    <a:bodyPr/>
                    <a:lstStyle/>
                    <a:p>
                      <a:r>
                        <a:rPr lang="en-IN" dirty="0"/>
                        <a:t>Voice.</a:t>
                      </a:r>
                    </a:p>
                    <a:p>
                      <a:r>
                        <a:rPr lang="en-IN" dirty="0"/>
                        <a:t>plan</a:t>
                      </a:r>
                    </a:p>
                  </a:txBody>
                  <a:tcPr/>
                </a:tc>
                <a:tc>
                  <a:txBody>
                    <a:bodyPr/>
                    <a:lstStyle/>
                    <a:p>
                      <a:r>
                        <a:rPr lang="en-IN" dirty="0"/>
                        <a:t>Voice.</a:t>
                      </a:r>
                    </a:p>
                    <a:p>
                      <a:r>
                        <a:rPr lang="en-IN" dirty="0"/>
                        <a:t>messages</a:t>
                      </a:r>
                    </a:p>
                  </a:txBody>
                  <a:tcPr/>
                </a:tc>
                <a:tc>
                  <a:txBody>
                    <a:bodyPr/>
                    <a:lstStyle/>
                    <a:p>
                      <a:r>
                        <a:rPr lang="en-IN" dirty="0"/>
                        <a:t>Intl.</a:t>
                      </a:r>
                    </a:p>
                    <a:p>
                      <a:r>
                        <a:rPr lang="en-IN" dirty="0"/>
                        <a:t>plan</a:t>
                      </a:r>
                    </a:p>
                  </a:txBody>
                  <a:tcPr/>
                </a:tc>
                <a:tc>
                  <a:txBody>
                    <a:bodyPr/>
                    <a:lstStyle/>
                    <a:p>
                      <a:r>
                        <a:rPr lang="en-IN" dirty="0"/>
                        <a:t>Intl.</a:t>
                      </a:r>
                    </a:p>
                    <a:p>
                      <a:r>
                        <a:rPr lang="en-IN" dirty="0"/>
                        <a:t>mins</a:t>
                      </a:r>
                    </a:p>
                  </a:txBody>
                  <a:tcPr/>
                </a:tc>
                <a:tc>
                  <a:txBody>
                    <a:bodyPr/>
                    <a:lstStyle/>
                    <a:p>
                      <a:r>
                        <a:rPr lang="en-IN" dirty="0"/>
                        <a:t>Intl.</a:t>
                      </a:r>
                    </a:p>
                    <a:p>
                      <a:r>
                        <a:rPr lang="en-IN" dirty="0"/>
                        <a:t>calls</a:t>
                      </a:r>
                    </a:p>
                  </a:txBody>
                  <a:tcPr/>
                </a:tc>
                <a:tc>
                  <a:txBody>
                    <a:bodyPr/>
                    <a:lstStyle/>
                    <a:p>
                      <a:r>
                        <a:rPr lang="en-IN" dirty="0"/>
                        <a:t>Intl.</a:t>
                      </a:r>
                    </a:p>
                    <a:p>
                      <a:r>
                        <a:rPr lang="en-IN" dirty="0"/>
                        <a:t>charges</a:t>
                      </a:r>
                    </a:p>
                  </a:txBody>
                  <a:tcPr/>
                </a:tc>
                <a:tc>
                  <a:txBody>
                    <a:bodyPr/>
                    <a:lstStyle/>
                    <a:p>
                      <a:r>
                        <a:rPr lang="en-IN" dirty="0"/>
                        <a:t>Days.</a:t>
                      </a:r>
                    </a:p>
                    <a:p>
                      <a:r>
                        <a:rPr lang="en-IN" dirty="0"/>
                        <a:t>mins</a:t>
                      </a:r>
                    </a:p>
                  </a:txBody>
                  <a:tcPr/>
                </a:tc>
                <a:tc>
                  <a:txBody>
                    <a:bodyPr/>
                    <a:lstStyle/>
                    <a:p>
                      <a:r>
                        <a:rPr lang="en-IN" dirty="0"/>
                        <a:t>Days.</a:t>
                      </a:r>
                    </a:p>
                    <a:p>
                      <a:r>
                        <a:rPr lang="en-IN" dirty="0"/>
                        <a:t>calls</a:t>
                      </a:r>
                    </a:p>
                  </a:txBody>
                  <a:tcPr/>
                </a:tc>
                <a:extLst>
                  <a:ext uri="{0D108BD9-81ED-4DB2-BD59-A6C34878D82A}">
                    <a16:rowId xmlns:a16="http://schemas.microsoft.com/office/drawing/2014/main" val="1581548254"/>
                  </a:ext>
                </a:extLst>
              </a:tr>
              <a:tr h="359933">
                <a:tc>
                  <a:txBody>
                    <a:bodyPr/>
                    <a:lstStyle/>
                    <a:p>
                      <a:r>
                        <a:rPr lang="en-IN" dirty="0"/>
                        <a:t>no</a:t>
                      </a:r>
                    </a:p>
                  </a:txBody>
                  <a:tcPr/>
                </a:tc>
                <a:tc>
                  <a:txBody>
                    <a:bodyPr/>
                    <a:lstStyle/>
                    <a:p>
                      <a:r>
                        <a:rPr lang="en-IN" dirty="0"/>
                        <a:t>0</a:t>
                      </a:r>
                    </a:p>
                  </a:txBody>
                  <a:tcPr/>
                </a:tc>
                <a:tc>
                  <a:txBody>
                    <a:bodyPr/>
                    <a:lstStyle/>
                    <a:p>
                      <a:r>
                        <a:rPr lang="en-IN" dirty="0"/>
                        <a:t>9</a:t>
                      </a:r>
                    </a:p>
                  </a:txBody>
                  <a:tcPr/>
                </a:tc>
                <a:tc>
                  <a:txBody>
                    <a:bodyPr/>
                    <a:lstStyle/>
                    <a:p>
                      <a:r>
                        <a:rPr lang="en-IN" dirty="0"/>
                        <a:t>0</a:t>
                      </a:r>
                    </a:p>
                  </a:txBody>
                  <a:tcPr/>
                </a:tc>
                <a:tc>
                  <a:txBody>
                    <a:bodyPr/>
                    <a:lstStyle/>
                    <a:p>
                      <a:r>
                        <a:rPr lang="en-IN" dirty="0"/>
                        <a:t>7</a:t>
                      </a:r>
                    </a:p>
                  </a:txBody>
                  <a:tcPr/>
                </a:tc>
                <a:tc>
                  <a:txBody>
                    <a:bodyPr/>
                    <a:lstStyle/>
                    <a:p>
                      <a:r>
                        <a:rPr lang="en-IN" dirty="0"/>
                        <a:t>274</a:t>
                      </a:r>
                    </a:p>
                  </a:txBody>
                  <a:tcPr/>
                </a:tc>
                <a:tc>
                  <a:txBody>
                    <a:bodyPr/>
                    <a:lstStyle/>
                    <a:p>
                      <a:r>
                        <a:rPr lang="en-IN" dirty="0"/>
                        <a:t>33</a:t>
                      </a:r>
                    </a:p>
                  </a:txBody>
                  <a:tcPr/>
                </a:tc>
                <a:tc>
                  <a:txBody>
                    <a:bodyPr/>
                    <a:lstStyle/>
                    <a:p>
                      <a:r>
                        <a:rPr lang="en-IN" dirty="0"/>
                        <a:t>296</a:t>
                      </a:r>
                    </a:p>
                  </a:txBody>
                  <a:tcPr/>
                </a:tc>
                <a:tc>
                  <a:txBody>
                    <a:bodyPr/>
                    <a:lstStyle/>
                    <a:p>
                      <a:r>
                        <a:rPr lang="en-IN" dirty="0"/>
                        <a:t>44</a:t>
                      </a:r>
                    </a:p>
                  </a:txBody>
                  <a:tcPr/>
                </a:tc>
                <a:tc>
                  <a:txBody>
                    <a:bodyPr/>
                    <a:lstStyle/>
                    <a:p>
                      <a:r>
                        <a:rPr lang="en-IN" dirty="0"/>
                        <a:t>28</a:t>
                      </a:r>
                    </a:p>
                  </a:txBody>
                  <a:tcPr/>
                </a:tc>
                <a:tc>
                  <a:txBody>
                    <a:bodyPr/>
                    <a:lstStyle/>
                    <a:p>
                      <a:r>
                        <a:rPr lang="en-IN" dirty="0"/>
                        <a:t>26</a:t>
                      </a:r>
                    </a:p>
                  </a:txBody>
                  <a:tcPr/>
                </a:tc>
                <a:extLst>
                  <a:ext uri="{0D108BD9-81ED-4DB2-BD59-A6C34878D82A}">
                    <a16:rowId xmlns:a16="http://schemas.microsoft.com/office/drawing/2014/main" val="2856138012"/>
                  </a:ext>
                </a:extLst>
              </a:tr>
              <a:tr h="359933">
                <a:tc>
                  <a:txBody>
                    <a:bodyPr/>
                    <a:lstStyle/>
                    <a:p>
                      <a:r>
                        <a:rPr lang="en-IN" dirty="0"/>
                        <a:t>yes</a:t>
                      </a:r>
                    </a:p>
                  </a:txBody>
                  <a:tcPr/>
                </a:tc>
                <a:tc>
                  <a:txBody>
                    <a:bodyPr/>
                    <a:lstStyle/>
                    <a:p>
                      <a:r>
                        <a:rPr lang="en-IN" dirty="0"/>
                        <a:t>0</a:t>
                      </a:r>
                    </a:p>
                  </a:txBody>
                  <a:tcPr/>
                </a:tc>
                <a:tc>
                  <a:txBody>
                    <a:bodyPr/>
                    <a:lstStyle/>
                    <a:p>
                      <a:r>
                        <a:rPr lang="en-IN" dirty="0"/>
                        <a:t>3</a:t>
                      </a:r>
                    </a:p>
                  </a:txBody>
                  <a:tcPr/>
                </a:tc>
                <a:tc>
                  <a:txBody>
                    <a:bodyPr/>
                    <a:lstStyle/>
                    <a:p>
                      <a:r>
                        <a:rPr lang="en-IN" dirty="0"/>
                        <a:t>0</a:t>
                      </a:r>
                    </a:p>
                  </a:txBody>
                  <a:tcPr/>
                </a:tc>
                <a:tc>
                  <a:txBody>
                    <a:bodyPr/>
                    <a:lstStyle/>
                    <a:p>
                      <a:r>
                        <a:rPr lang="en-IN" dirty="0"/>
                        <a:t>0</a:t>
                      </a:r>
                    </a:p>
                  </a:txBody>
                  <a:tcPr/>
                </a:tc>
                <a:tc>
                  <a:txBody>
                    <a:bodyPr/>
                    <a:lstStyle/>
                    <a:p>
                      <a:r>
                        <a:rPr lang="en-IN" dirty="0"/>
                        <a:t>199</a:t>
                      </a:r>
                    </a:p>
                  </a:txBody>
                  <a:tcPr/>
                </a:tc>
                <a:tc>
                  <a:txBody>
                    <a:bodyPr/>
                    <a:lstStyle/>
                    <a:p>
                      <a:r>
                        <a:rPr lang="en-IN" dirty="0"/>
                        <a:t>3</a:t>
                      </a:r>
                    </a:p>
                  </a:txBody>
                  <a:tcPr/>
                </a:tc>
                <a:tc>
                  <a:txBody>
                    <a:bodyPr/>
                    <a:lstStyle/>
                    <a:p>
                      <a:r>
                        <a:rPr lang="en-IN" dirty="0"/>
                        <a:t>66</a:t>
                      </a:r>
                    </a:p>
                  </a:txBody>
                  <a:tcPr/>
                </a:tc>
                <a:tc>
                  <a:txBody>
                    <a:bodyPr/>
                    <a:lstStyle/>
                    <a:p>
                      <a:r>
                        <a:rPr lang="en-IN" dirty="0"/>
                        <a:t>4</a:t>
                      </a:r>
                    </a:p>
                  </a:txBody>
                  <a:tcPr/>
                </a:tc>
                <a:tc>
                  <a:txBody>
                    <a:bodyPr/>
                    <a:lstStyle/>
                    <a:p>
                      <a:r>
                        <a:rPr lang="en-IN" dirty="0"/>
                        <a:t>9</a:t>
                      </a:r>
                    </a:p>
                  </a:txBody>
                  <a:tcPr/>
                </a:tc>
                <a:tc>
                  <a:txBody>
                    <a:bodyPr/>
                    <a:lstStyle/>
                    <a:p>
                      <a:r>
                        <a:rPr lang="en-IN" dirty="0"/>
                        <a:t>3</a:t>
                      </a:r>
                    </a:p>
                  </a:txBody>
                  <a:tcPr/>
                </a:tc>
                <a:extLst>
                  <a:ext uri="{0D108BD9-81ED-4DB2-BD59-A6C34878D82A}">
                    <a16:rowId xmlns:a16="http://schemas.microsoft.com/office/drawing/2014/main" val="1449732276"/>
                  </a:ext>
                </a:extLst>
              </a:tr>
              <a:tr h="359933">
                <a:tc>
                  <a:txBody>
                    <a:bodyPr/>
                    <a:lstStyle/>
                    <a:p>
                      <a:r>
                        <a:rPr lang="en-IN" dirty="0"/>
                        <a:t>Total</a:t>
                      </a:r>
                    </a:p>
                  </a:txBody>
                  <a:tcPr/>
                </a:tc>
                <a:tc>
                  <a:txBody>
                    <a:bodyPr/>
                    <a:lstStyle/>
                    <a:p>
                      <a:r>
                        <a:rPr lang="en-IN" dirty="0"/>
                        <a:t>0</a:t>
                      </a:r>
                    </a:p>
                  </a:txBody>
                  <a:tcPr/>
                </a:tc>
                <a:tc>
                  <a:txBody>
                    <a:bodyPr/>
                    <a:lstStyle/>
                    <a:p>
                      <a:r>
                        <a:rPr lang="en-IN" dirty="0"/>
                        <a:t>12</a:t>
                      </a:r>
                    </a:p>
                  </a:txBody>
                  <a:tcPr/>
                </a:tc>
                <a:tc>
                  <a:txBody>
                    <a:bodyPr/>
                    <a:lstStyle/>
                    <a:p>
                      <a:r>
                        <a:rPr lang="en-IN" dirty="0"/>
                        <a:t>0</a:t>
                      </a:r>
                    </a:p>
                  </a:txBody>
                  <a:tcPr/>
                </a:tc>
                <a:tc>
                  <a:txBody>
                    <a:bodyPr/>
                    <a:lstStyle/>
                    <a:p>
                      <a:r>
                        <a:rPr lang="en-IN" dirty="0"/>
                        <a:t>7</a:t>
                      </a:r>
                    </a:p>
                  </a:txBody>
                  <a:tcPr/>
                </a:tc>
                <a:tc>
                  <a:txBody>
                    <a:bodyPr/>
                    <a:lstStyle/>
                    <a:p>
                      <a:r>
                        <a:rPr lang="en-IN" dirty="0"/>
                        <a:t>473</a:t>
                      </a:r>
                    </a:p>
                  </a:txBody>
                  <a:tcPr/>
                </a:tc>
                <a:tc>
                  <a:txBody>
                    <a:bodyPr/>
                    <a:lstStyle/>
                    <a:p>
                      <a:r>
                        <a:rPr lang="en-IN" dirty="0"/>
                        <a:t>36</a:t>
                      </a:r>
                    </a:p>
                  </a:txBody>
                  <a:tcPr/>
                </a:tc>
                <a:tc>
                  <a:txBody>
                    <a:bodyPr/>
                    <a:lstStyle/>
                    <a:p>
                      <a:r>
                        <a:rPr lang="en-IN" dirty="0"/>
                        <a:t>362</a:t>
                      </a:r>
                    </a:p>
                  </a:txBody>
                  <a:tcPr/>
                </a:tc>
                <a:tc>
                  <a:txBody>
                    <a:bodyPr/>
                    <a:lstStyle/>
                    <a:p>
                      <a:r>
                        <a:rPr lang="en-IN" dirty="0"/>
                        <a:t>48</a:t>
                      </a:r>
                    </a:p>
                  </a:txBody>
                  <a:tcPr/>
                </a:tc>
                <a:tc>
                  <a:txBody>
                    <a:bodyPr/>
                    <a:lstStyle/>
                    <a:p>
                      <a:r>
                        <a:rPr lang="en-IN" dirty="0"/>
                        <a:t>37</a:t>
                      </a:r>
                    </a:p>
                  </a:txBody>
                  <a:tcPr/>
                </a:tc>
                <a:tc>
                  <a:txBody>
                    <a:bodyPr/>
                    <a:lstStyle/>
                    <a:p>
                      <a:r>
                        <a:rPr lang="en-IN" dirty="0"/>
                        <a:t>29</a:t>
                      </a:r>
                    </a:p>
                  </a:txBody>
                  <a:tcPr/>
                </a:tc>
                <a:extLst>
                  <a:ext uri="{0D108BD9-81ED-4DB2-BD59-A6C34878D82A}">
                    <a16:rowId xmlns:a16="http://schemas.microsoft.com/office/drawing/2014/main" val="574871071"/>
                  </a:ext>
                </a:extLst>
              </a:tr>
            </a:tbl>
          </a:graphicData>
        </a:graphic>
      </p:graphicFrame>
      <p:graphicFrame>
        <p:nvGraphicFramePr>
          <p:cNvPr id="6" name="Table 5">
            <a:extLst>
              <a:ext uri="{FF2B5EF4-FFF2-40B4-BE49-F238E27FC236}">
                <a16:creationId xmlns:a16="http://schemas.microsoft.com/office/drawing/2014/main" id="{F05CB6F6-7216-0C03-4C5E-74DD622042E8}"/>
              </a:ext>
            </a:extLst>
          </p:cNvPr>
          <p:cNvGraphicFramePr>
            <a:graphicFrameLocks noGrp="1"/>
          </p:cNvGraphicFramePr>
          <p:nvPr>
            <p:extLst>
              <p:ext uri="{D42A27DB-BD31-4B8C-83A1-F6EECF244321}">
                <p14:modId xmlns:p14="http://schemas.microsoft.com/office/powerpoint/2010/main" val="837775141"/>
              </p:ext>
            </p:extLst>
          </p:nvPr>
        </p:nvGraphicFramePr>
        <p:xfrm>
          <a:off x="801278" y="3892057"/>
          <a:ext cx="10784264" cy="2011680"/>
        </p:xfrm>
        <a:graphic>
          <a:graphicData uri="http://schemas.openxmlformats.org/drawingml/2006/table">
            <a:tbl>
              <a:tblPr firstRow="1" bandRow="1">
                <a:tableStyleId>{5C22544A-7EE6-4342-B048-85BDC9FD1C3A}</a:tableStyleId>
              </a:tblPr>
              <a:tblGrid>
                <a:gridCol w="901723">
                  <a:extLst>
                    <a:ext uri="{9D8B030D-6E8A-4147-A177-3AD203B41FA5}">
                      <a16:colId xmlns:a16="http://schemas.microsoft.com/office/drawing/2014/main" val="382537637"/>
                    </a:ext>
                  </a:extLst>
                </a:gridCol>
                <a:gridCol w="1051589">
                  <a:extLst>
                    <a:ext uri="{9D8B030D-6E8A-4147-A177-3AD203B41FA5}">
                      <a16:colId xmlns:a16="http://schemas.microsoft.com/office/drawing/2014/main" val="3638211042"/>
                    </a:ext>
                  </a:extLst>
                </a:gridCol>
                <a:gridCol w="767585">
                  <a:extLst>
                    <a:ext uri="{9D8B030D-6E8A-4147-A177-3AD203B41FA5}">
                      <a16:colId xmlns:a16="http://schemas.microsoft.com/office/drawing/2014/main" val="2330141458"/>
                    </a:ext>
                  </a:extLst>
                </a:gridCol>
                <a:gridCol w="764162">
                  <a:extLst>
                    <a:ext uri="{9D8B030D-6E8A-4147-A177-3AD203B41FA5}">
                      <a16:colId xmlns:a16="http://schemas.microsoft.com/office/drawing/2014/main" val="3700306201"/>
                    </a:ext>
                  </a:extLst>
                </a:gridCol>
                <a:gridCol w="1039162">
                  <a:extLst>
                    <a:ext uri="{9D8B030D-6E8A-4147-A177-3AD203B41FA5}">
                      <a16:colId xmlns:a16="http://schemas.microsoft.com/office/drawing/2014/main" val="1012033818"/>
                    </a:ext>
                  </a:extLst>
                </a:gridCol>
                <a:gridCol w="955112">
                  <a:extLst>
                    <a:ext uri="{9D8B030D-6E8A-4147-A177-3AD203B41FA5}">
                      <a16:colId xmlns:a16="http://schemas.microsoft.com/office/drawing/2014/main" val="2154837517"/>
                    </a:ext>
                  </a:extLst>
                </a:gridCol>
                <a:gridCol w="1065525">
                  <a:extLst>
                    <a:ext uri="{9D8B030D-6E8A-4147-A177-3AD203B41FA5}">
                      <a16:colId xmlns:a16="http://schemas.microsoft.com/office/drawing/2014/main" val="736400645"/>
                    </a:ext>
                  </a:extLst>
                </a:gridCol>
                <a:gridCol w="1065525">
                  <a:extLst>
                    <a:ext uri="{9D8B030D-6E8A-4147-A177-3AD203B41FA5}">
                      <a16:colId xmlns:a16="http://schemas.microsoft.com/office/drawing/2014/main" val="1213966210"/>
                    </a:ext>
                  </a:extLst>
                </a:gridCol>
                <a:gridCol w="1433373">
                  <a:extLst>
                    <a:ext uri="{9D8B030D-6E8A-4147-A177-3AD203B41FA5}">
                      <a16:colId xmlns:a16="http://schemas.microsoft.com/office/drawing/2014/main" val="609179457"/>
                    </a:ext>
                  </a:extLst>
                </a:gridCol>
                <a:gridCol w="963671">
                  <a:extLst>
                    <a:ext uri="{9D8B030D-6E8A-4147-A177-3AD203B41FA5}">
                      <a16:colId xmlns:a16="http://schemas.microsoft.com/office/drawing/2014/main" val="2773427576"/>
                    </a:ext>
                  </a:extLst>
                </a:gridCol>
                <a:gridCol w="776837">
                  <a:extLst>
                    <a:ext uri="{9D8B030D-6E8A-4147-A177-3AD203B41FA5}">
                      <a16:colId xmlns:a16="http://schemas.microsoft.com/office/drawing/2014/main" val="1260137612"/>
                    </a:ext>
                  </a:extLst>
                </a:gridCol>
              </a:tblGrid>
              <a:tr h="826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Churn</a:t>
                      </a:r>
                    </a:p>
                    <a:p>
                      <a:endParaRPr lang="en-IN" dirty="0"/>
                    </a:p>
                  </a:txBody>
                  <a:tcPr/>
                </a:tc>
                <a:tc>
                  <a:txBody>
                    <a:bodyPr/>
                    <a:lstStyle/>
                    <a:p>
                      <a:r>
                        <a:rPr lang="en-IN" dirty="0"/>
                        <a:t>Days.</a:t>
                      </a:r>
                    </a:p>
                    <a:p>
                      <a:r>
                        <a:rPr lang="en-IN" dirty="0"/>
                        <a:t>charge</a:t>
                      </a:r>
                    </a:p>
                    <a:p>
                      <a:endParaRPr lang="en-IN" dirty="0"/>
                    </a:p>
                  </a:txBody>
                  <a:tcPr/>
                </a:tc>
                <a:tc>
                  <a:txBody>
                    <a:bodyPr/>
                    <a:lstStyle/>
                    <a:p>
                      <a:r>
                        <a:rPr lang="en-IN" dirty="0"/>
                        <a:t>Eve.</a:t>
                      </a:r>
                    </a:p>
                    <a:p>
                      <a:r>
                        <a:rPr lang="en-IN" dirty="0"/>
                        <a:t>mins</a:t>
                      </a:r>
                    </a:p>
                  </a:txBody>
                  <a:tcPr/>
                </a:tc>
                <a:tc>
                  <a:txBody>
                    <a:bodyPr/>
                    <a:lstStyle/>
                    <a:p>
                      <a:r>
                        <a:rPr lang="en-IN" dirty="0"/>
                        <a:t>Eve.</a:t>
                      </a:r>
                    </a:p>
                    <a:p>
                      <a:r>
                        <a:rPr lang="en-IN" dirty="0"/>
                        <a:t>calls</a:t>
                      </a:r>
                    </a:p>
                  </a:txBody>
                  <a:tcPr/>
                </a:tc>
                <a:tc>
                  <a:txBody>
                    <a:bodyPr/>
                    <a:lstStyle/>
                    <a:p>
                      <a:r>
                        <a:rPr lang="en-IN" dirty="0"/>
                        <a:t>Eve.</a:t>
                      </a:r>
                    </a:p>
                    <a:p>
                      <a:r>
                        <a:rPr lang="en-IN" dirty="0"/>
                        <a:t>charge</a:t>
                      </a:r>
                    </a:p>
                  </a:txBody>
                  <a:tcPr/>
                </a:tc>
                <a:tc>
                  <a:txBody>
                    <a:bodyPr/>
                    <a:lstStyle/>
                    <a:p>
                      <a:r>
                        <a:rPr lang="en-IN" dirty="0"/>
                        <a:t>Night.</a:t>
                      </a:r>
                    </a:p>
                    <a:p>
                      <a:r>
                        <a:rPr lang="en-IN" dirty="0"/>
                        <a:t>mins</a:t>
                      </a:r>
                    </a:p>
                  </a:txBody>
                  <a:tcPr/>
                </a:tc>
                <a:tc>
                  <a:txBody>
                    <a:bodyPr/>
                    <a:lstStyle/>
                    <a:p>
                      <a:r>
                        <a:rPr lang="en-IN" dirty="0"/>
                        <a:t>Night.</a:t>
                      </a:r>
                    </a:p>
                    <a:p>
                      <a:r>
                        <a:rPr lang="en-IN" dirty="0"/>
                        <a:t>calls</a:t>
                      </a:r>
                    </a:p>
                  </a:txBody>
                  <a:tcPr/>
                </a:tc>
                <a:tc>
                  <a:txBody>
                    <a:bodyPr/>
                    <a:lstStyle/>
                    <a:p>
                      <a:r>
                        <a:rPr lang="en-IN" dirty="0"/>
                        <a:t>Night.</a:t>
                      </a:r>
                    </a:p>
                    <a:p>
                      <a:r>
                        <a:rPr lang="en-IN" dirty="0"/>
                        <a:t>charge</a:t>
                      </a:r>
                    </a:p>
                  </a:txBody>
                  <a:tcPr/>
                </a:tc>
                <a:tc>
                  <a:txBody>
                    <a:bodyPr/>
                    <a:lstStyle/>
                    <a:p>
                      <a:r>
                        <a:rPr lang="en-IN" dirty="0"/>
                        <a:t>Customer.</a:t>
                      </a:r>
                    </a:p>
                    <a:p>
                      <a:r>
                        <a:rPr lang="en-IN" dirty="0"/>
                        <a:t>calls</a:t>
                      </a:r>
                    </a:p>
                  </a:txBody>
                  <a:tcPr/>
                </a:tc>
                <a:tc>
                  <a:txBody>
                    <a:bodyPr/>
                    <a:lstStyle/>
                    <a:p>
                      <a:r>
                        <a:rPr lang="en-IN" dirty="0"/>
                        <a:t>Churn</a:t>
                      </a:r>
                    </a:p>
                    <a:p>
                      <a:endParaRPr lang="en-IN" dirty="0"/>
                    </a:p>
                  </a:txBody>
                  <a:tcPr/>
                </a:tc>
                <a:tc>
                  <a:txBody>
                    <a:bodyPr/>
                    <a:lstStyle/>
                    <a:p>
                      <a:r>
                        <a:rPr lang="en-IN" dirty="0"/>
                        <a:t>Total</a:t>
                      </a:r>
                    </a:p>
                  </a:txBody>
                  <a:tcPr/>
                </a:tc>
                <a:extLst>
                  <a:ext uri="{0D108BD9-81ED-4DB2-BD59-A6C34878D82A}">
                    <a16:rowId xmlns:a16="http://schemas.microsoft.com/office/drawing/2014/main" val="3965600600"/>
                  </a:ext>
                </a:extLst>
              </a:tr>
              <a:tr h="330575">
                <a:tc>
                  <a:txBody>
                    <a:bodyPr/>
                    <a:lstStyle/>
                    <a:p>
                      <a:r>
                        <a:rPr lang="en-IN" dirty="0"/>
                        <a:t>no</a:t>
                      </a:r>
                    </a:p>
                  </a:txBody>
                  <a:tcPr/>
                </a:tc>
                <a:tc>
                  <a:txBody>
                    <a:bodyPr/>
                    <a:lstStyle/>
                    <a:p>
                      <a:r>
                        <a:rPr lang="en-IN" dirty="0"/>
                        <a:t>30</a:t>
                      </a:r>
                    </a:p>
                  </a:txBody>
                  <a:tcPr/>
                </a:tc>
                <a:tc>
                  <a:txBody>
                    <a:bodyPr/>
                    <a:lstStyle/>
                    <a:p>
                      <a:r>
                        <a:rPr lang="en-IN" dirty="0"/>
                        <a:t>47</a:t>
                      </a:r>
                    </a:p>
                  </a:txBody>
                  <a:tcPr/>
                </a:tc>
                <a:tc>
                  <a:txBody>
                    <a:bodyPr/>
                    <a:lstStyle/>
                    <a:p>
                      <a:r>
                        <a:rPr lang="en-IN" dirty="0"/>
                        <a:t>27</a:t>
                      </a:r>
                    </a:p>
                  </a:txBody>
                  <a:tcPr/>
                </a:tc>
                <a:tc>
                  <a:txBody>
                    <a:bodyPr/>
                    <a:lstStyle/>
                    <a:p>
                      <a:r>
                        <a:rPr lang="en-IN" dirty="0"/>
                        <a:t>89</a:t>
                      </a:r>
                    </a:p>
                  </a:txBody>
                  <a:tcPr/>
                </a:tc>
                <a:tc>
                  <a:txBody>
                    <a:bodyPr/>
                    <a:lstStyle/>
                    <a:p>
                      <a:r>
                        <a:rPr lang="en-IN" dirty="0"/>
                        <a:t>49</a:t>
                      </a:r>
                    </a:p>
                  </a:txBody>
                  <a:tcPr/>
                </a:tc>
                <a:tc>
                  <a:txBody>
                    <a:bodyPr/>
                    <a:lstStyle/>
                    <a:p>
                      <a:r>
                        <a:rPr lang="en-IN" dirty="0"/>
                        <a:t>30</a:t>
                      </a:r>
                    </a:p>
                  </a:txBody>
                  <a:tcPr/>
                </a:tc>
                <a:tc>
                  <a:txBody>
                    <a:bodyPr/>
                    <a:lstStyle/>
                    <a:p>
                      <a:r>
                        <a:rPr lang="en-IN" dirty="0"/>
                        <a:t>64</a:t>
                      </a:r>
                    </a:p>
                  </a:txBody>
                  <a:tcPr/>
                </a:tc>
                <a:tc>
                  <a:txBody>
                    <a:bodyPr/>
                    <a:lstStyle/>
                    <a:p>
                      <a:r>
                        <a:rPr lang="en-IN" dirty="0"/>
                        <a:t>19</a:t>
                      </a:r>
                    </a:p>
                  </a:txBody>
                  <a:tcPr/>
                </a:tc>
                <a:tc>
                  <a:txBody>
                    <a:bodyPr/>
                    <a:lstStyle/>
                    <a:p>
                      <a:r>
                        <a:rPr lang="en-IN" dirty="0"/>
                        <a:t>0</a:t>
                      </a:r>
                    </a:p>
                  </a:txBody>
                  <a:tcPr/>
                </a:tc>
                <a:tc>
                  <a:txBody>
                    <a:bodyPr/>
                    <a:lstStyle/>
                    <a:p>
                      <a:r>
                        <a:rPr lang="en-IN" dirty="0"/>
                        <a:t>820</a:t>
                      </a:r>
                    </a:p>
                  </a:txBody>
                  <a:tcPr/>
                </a:tc>
                <a:extLst>
                  <a:ext uri="{0D108BD9-81ED-4DB2-BD59-A6C34878D82A}">
                    <a16:rowId xmlns:a16="http://schemas.microsoft.com/office/drawing/2014/main" val="3101444943"/>
                  </a:ext>
                </a:extLst>
              </a:tr>
              <a:tr h="330575">
                <a:tc>
                  <a:txBody>
                    <a:bodyPr/>
                    <a:lstStyle/>
                    <a:p>
                      <a:r>
                        <a:rPr lang="en-IN" dirty="0"/>
                        <a:t>yes</a:t>
                      </a:r>
                    </a:p>
                  </a:txBody>
                  <a:tcPr/>
                </a:tc>
                <a:tc>
                  <a:txBody>
                    <a:bodyPr/>
                    <a:lstStyle/>
                    <a:p>
                      <a:r>
                        <a:rPr lang="en-IN" dirty="0"/>
                        <a:t>10</a:t>
                      </a:r>
                    </a:p>
                  </a:txBody>
                  <a:tcPr/>
                </a:tc>
                <a:tc>
                  <a:txBody>
                    <a:bodyPr/>
                    <a:lstStyle/>
                    <a:p>
                      <a:r>
                        <a:rPr lang="en-IN" dirty="0"/>
                        <a:t>4</a:t>
                      </a:r>
                    </a:p>
                  </a:txBody>
                  <a:tcPr/>
                </a:tc>
                <a:tc>
                  <a:txBody>
                    <a:bodyPr/>
                    <a:lstStyle/>
                    <a:p>
                      <a:r>
                        <a:rPr lang="en-IN" dirty="0"/>
                        <a:t>1</a:t>
                      </a:r>
                    </a:p>
                  </a:txBody>
                  <a:tcPr/>
                </a:tc>
                <a:tc>
                  <a:txBody>
                    <a:bodyPr/>
                    <a:lstStyle/>
                    <a:p>
                      <a:r>
                        <a:rPr lang="en-IN" dirty="0"/>
                        <a:t>18</a:t>
                      </a:r>
                    </a:p>
                  </a:txBody>
                  <a:tcPr/>
                </a:tc>
                <a:tc>
                  <a:txBody>
                    <a:bodyPr/>
                    <a:lstStyle/>
                    <a:p>
                      <a:r>
                        <a:rPr lang="en-IN" dirty="0"/>
                        <a:t>9</a:t>
                      </a:r>
                    </a:p>
                  </a:txBody>
                  <a:tcPr/>
                </a:tc>
                <a:tc>
                  <a:txBody>
                    <a:bodyPr/>
                    <a:lstStyle/>
                    <a:p>
                      <a:r>
                        <a:rPr lang="en-IN" dirty="0"/>
                        <a:t>2</a:t>
                      </a:r>
                    </a:p>
                  </a:txBody>
                  <a:tcPr/>
                </a:tc>
                <a:tc>
                  <a:txBody>
                    <a:bodyPr/>
                    <a:lstStyle/>
                    <a:p>
                      <a:r>
                        <a:rPr lang="en-IN" dirty="0"/>
                        <a:t>10</a:t>
                      </a:r>
                    </a:p>
                  </a:txBody>
                  <a:tcPr/>
                </a:tc>
                <a:tc>
                  <a:txBody>
                    <a:bodyPr/>
                    <a:lstStyle/>
                    <a:p>
                      <a:r>
                        <a:rPr lang="en-IN" dirty="0"/>
                        <a:t>32</a:t>
                      </a:r>
                    </a:p>
                  </a:txBody>
                  <a:tcPr/>
                </a:tc>
                <a:tc>
                  <a:txBody>
                    <a:bodyPr/>
                    <a:lstStyle/>
                    <a:p>
                      <a:r>
                        <a:rPr lang="en-IN" dirty="0"/>
                        <a:t>0</a:t>
                      </a:r>
                    </a:p>
                  </a:txBody>
                  <a:tcPr/>
                </a:tc>
                <a:tc>
                  <a:txBody>
                    <a:bodyPr/>
                    <a:lstStyle/>
                    <a:p>
                      <a:r>
                        <a:rPr lang="en-IN" dirty="0"/>
                        <a:t>373</a:t>
                      </a:r>
                    </a:p>
                  </a:txBody>
                  <a:tcPr/>
                </a:tc>
                <a:extLst>
                  <a:ext uri="{0D108BD9-81ED-4DB2-BD59-A6C34878D82A}">
                    <a16:rowId xmlns:a16="http://schemas.microsoft.com/office/drawing/2014/main" val="3360934311"/>
                  </a:ext>
                </a:extLst>
              </a:tr>
              <a:tr h="330575">
                <a:tc>
                  <a:txBody>
                    <a:bodyPr/>
                    <a:lstStyle/>
                    <a:p>
                      <a:r>
                        <a:rPr lang="en-IN" dirty="0"/>
                        <a:t>Total</a:t>
                      </a:r>
                    </a:p>
                  </a:txBody>
                  <a:tcPr/>
                </a:tc>
                <a:tc>
                  <a:txBody>
                    <a:bodyPr/>
                    <a:lstStyle/>
                    <a:p>
                      <a:r>
                        <a:rPr lang="en-IN" dirty="0"/>
                        <a:t>40</a:t>
                      </a:r>
                    </a:p>
                  </a:txBody>
                  <a:tcPr/>
                </a:tc>
                <a:tc>
                  <a:txBody>
                    <a:bodyPr/>
                    <a:lstStyle/>
                    <a:p>
                      <a:r>
                        <a:rPr lang="en-IN" dirty="0"/>
                        <a:t>51</a:t>
                      </a:r>
                    </a:p>
                  </a:txBody>
                  <a:tcPr/>
                </a:tc>
                <a:tc>
                  <a:txBody>
                    <a:bodyPr/>
                    <a:lstStyle/>
                    <a:p>
                      <a:r>
                        <a:rPr lang="en-IN" dirty="0"/>
                        <a:t>28</a:t>
                      </a:r>
                    </a:p>
                  </a:txBody>
                  <a:tcPr/>
                </a:tc>
                <a:tc>
                  <a:txBody>
                    <a:bodyPr/>
                    <a:lstStyle/>
                    <a:p>
                      <a:r>
                        <a:rPr lang="en-IN" dirty="0"/>
                        <a:t>107</a:t>
                      </a:r>
                    </a:p>
                  </a:txBody>
                  <a:tcPr/>
                </a:tc>
                <a:tc>
                  <a:txBody>
                    <a:bodyPr/>
                    <a:lstStyle/>
                    <a:p>
                      <a:r>
                        <a:rPr lang="en-IN" dirty="0"/>
                        <a:t>58</a:t>
                      </a:r>
                    </a:p>
                  </a:txBody>
                  <a:tcPr/>
                </a:tc>
                <a:tc>
                  <a:txBody>
                    <a:bodyPr/>
                    <a:lstStyle/>
                    <a:p>
                      <a:r>
                        <a:rPr lang="en-IN" dirty="0"/>
                        <a:t>32</a:t>
                      </a:r>
                    </a:p>
                  </a:txBody>
                  <a:tcPr/>
                </a:tc>
                <a:tc>
                  <a:txBody>
                    <a:bodyPr/>
                    <a:lstStyle/>
                    <a:p>
                      <a:r>
                        <a:rPr lang="en-IN" dirty="0"/>
                        <a:t>74</a:t>
                      </a:r>
                    </a:p>
                  </a:txBody>
                  <a:tcPr/>
                </a:tc>
                <a:tc>
                  <a:txBody>
                    <a:bodyPr/>
                    <a:lstStyle/>
                    <a:p>
                      <a:r>
                        <a:rPr lang="en-IN" dirty="0"/>
                        <a:t>51</a:t>
                      </a:r>
                    </a:p>
                  </a:txBody>
                  <a:tcPr/>
                </a:tc>
                <a:tc>
                  <a:txBody>
                    <a:bodyPr/>
                    <a:lstStyle/>
                    <a:p>
                      <a:r>
                        <a:rPr lang="en-IN" dirty="0"/>
                        <a:t>0</a:t>
                      </a:r>
                    </a:p>
                  </a:txBody>
                  <a:tcPr/>
                </a:tc>
                <a:tc>
                  <a:txBody>
                    <a:bodyPr/>
                    <a:lstStyle/>
                    <a:p>
                      <a:r>
                        <a:rPr lang="en-IN" dirty="0"/>
                        <a:t>820</a:t>
                      </a:r>
                    </a:p>
                  </a:txBody>
                  <a:tcPr/>
                </a:tc>
                <a:extLst>
                  <a:ext uri="{0D108BD9-81ED-4DB2-BD59-A6C34878D82A}">
                    <a16:rowId xmlns:a16="http://schemas.microsoft.com/office/drawing/2014/main" val="3776891416"/>
                  </a:ext>
                </a:extLst>
              </a:tr>
            </a:tbl>
          </a:graphicData>
        </a:graphic>
      </p:graphicFrame>
    </p:spTree>
    <p:extLst>
      <p:ext uri="{BB962C8B-B14F-4D97-AF65-F5344CB8AC3E}">
        <p14:creationId xmlns:p14="http://schemas.microsoft.com/office/powerpoint/2010/main" val="242204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57950-6147-2CA4-773F-E81E30D20AA3}"/>
              </a:ext>
            </a:extLst>
          </p:cNvPr>
          <p:cNvSpPr txBox="1"/>
          <p:nvPr/>
        </p:nvSpPr>
        <p:spPr>
          <a:xfrm>
            <a:off x="587213" y="1644547"/>
            <a:ext cx="9514390"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the above outlier graph we could infer that there outliers in the dataset which needs to be treated.</a:t>
            </a:r>
          </a:p>
          <a:p>
            <a:pPr marL="285750" indent="-285750">
              <a:buFont typeface="Arial" panose="020B0604020202020204" pitchFamily="34" charset="0"/>
              <a:buChar char="•"/>
            </a:pPr>
            <a:r>
              <a:rPr lang="en-IN" sz="1600" dirty="0"/>
              <a:t>There is total 820 outliers point in which only 3(area code , voice plan, churn ) columns does not have any outliers</a:t>
            </a:r>
          </a:p>
          <a:p>
            <a:pPr marL="285750" indent="-285750">
              <a:buFont typeface="Arial" panose="020B0604020202020204" pitchFamily="34" charset="0"/>
              <a:buChar char="•"/>
            </a:pPr>
            <a:r>
              <a:rPr lang="en-IN" sz="1600" dirty="0"/>
              <a:t>Now the outliers are treated by replacing the value of outliers with Nan and then imputing the outliers with their mean</a:t>
            </a:r>
          </a:p>
          <a:p>
            <a:pPr marL="285750" indent="-285750">
              <a:buFont typeface="Arial" panose="020B0604020202020204" pitchFamily="34" charset="0"/>
              <a:buChar char="•"/>
            </a:pPr>
            <a:r>
              <a:rPr lang="en-IN" sz="1600" dirty="0"/>
              <a:t>Now we need to update the dataset by removing the correlated variables and the variable that doesn’t contain any meaningful information</a:t>
            </a:r>
          </a:p>
          <a:p>
            <a:pPr marL="285750" indent="-285750">
              <a:buFont typeface="Arial" panose="020B0604020202020204" pitchFamily="34" charset="0"/>
              <a:buChar char="•"/>
            </a:pPr>
            <a:r>
              <a:rPr lang="en-IN" sz="1600" dirty="0"/>
              <a:t>The customer feature columns ‘state’, 'total day charge’, 'total eve charge’, 'total night charge’, 'total </a:t>
            </a:r>
            <a:r>
              <a:rPr lang="en-IN" sz="1600" dirty="0" err="1"/>
              <a:t>intl</a:t>
            </a:r>
            <a:r>
              <a:rPr lang="en-IN" sz="1600" dirty="0"/>
              <a:t> charge’ are dropped as it is not meaningful</a:t>
            </a:r>
          </a:p>
          <a:p>
            <a:pPr marL="285750" indent="-285750">
              <a:buFont typeface="Arial" panose="020B0604020202020204" pitchFamily="34" charset="0"/>
              <a:buChar char="•"/>
            </a:pPr>
            <a:endParaRPr lang="en-IN" sz="1600" dirty="0"/>
          </a:p>
        </p:txBody>
      </p:sp>
      <p:sp>
        <p:nvSpPr>
          <p:cNvPr id="3" name="TextBox 2">
            <a:extLst>
              <a:ext uri="{FF2B5EF4-FFF2-40B4-BE49-F238E27FC236}">
                <a16:creationId xmlns:a16="http://schemas.microsoft.com/office/drawing/2014/main" id="{8C50617D-49D4-DF0C-C903-B8E6CFA20DF2}"/>
              </a:ext>
            </a:extLst>
          </p:cNvPr>
          <p:cNvSpPr txBox="1"/>
          <p:nvPr/>
        </p:nvSpPr>
        <p:spPr>
          <a:xfrm>
            <a:off x="786809" y="770285"/>
            <a:ext cx="5805377" cy="400110"/>
          </a:xfrm>
          <a:prstGeom prst="rect">
            <a:avLst/>
          </a:prstGeom>
          <a:noFill/>
        </p:spPr>
        <p:txBody>
          <a:bodyPr wrap="square" rtlCol="0">
            <a:spAutoFit/>
          </a:bodyPr>
          <a:lstStyle/>
          <a:p>
            <a:r>
              <a:rPr lang="en-IN" sz="2000" dirty="0"/>
              <a:t>TREATING OUTLIERS</a:t>
            </a:r>
          </a:p>
        </p:txBody>
      </p:sp>
    </p:spTree>
    <p:extLst>
      <p:ext uri="{BB962C8B-B14F-4D97-AF65-F5344CB8AC3E}">
        <p14:creationId xmlns:p14="http://schemas.microsoft.com/office/powerpoint/2010/main" val="27094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F37CD5-1ABE-A116-932C-AA3124B9B002}"/>
              </a:ext>
            </a:extLst>
          </p:cNvPr>
          <p:cNvPicPr>
            <a:picLocks noChangeAspect="1"/>
          </p:cNvPicPr>
          <p:nvPr/>
        </p:nvPicPr>
        <p:blipFill>
          <a:blip r:embed="rId2"/>
          <a:stretch>
            <a:fillRect/>
          </a:stretch>
        </p:blipFill>
        <p:spPr>
          <a:xfrm>
            <a:off x="384522" y="616688"/>
            <a:ext cx="6250193" cy="5433237"/>
          </a:xfrm>
          <a:prstGeom prst="rect">
            <a:avLst/>
          </a:prstGeom>
        </p:spPr>
      </p:pic>
      <p:sp>
        <p:nvSpPr>
          <p:cNvPr id="4" name="TextBox 3">
            <a:extLst>
              <a:ext uri="{FF2B5EF4-FFF2-40B4-BE49-F238E27FC236}">
                <a16:creationId xmlns:a16="http://schemas.microsoft.com/office/drawing/2014/main" id="{E353CB42-7F97-3B1B-C1BE-A39A8A52FC47}"/>
              </a:ext>
            </a:extLst>
          </p:cNvPr>
          <p:cNvSpPr txBox="1"/>
          <p:nvPr/>
        </p:nvSpPr>
        <p:spPr>
          <a:xfrm>
            <a:off x="7130005" y="1041722"/>
            <a:ext cx="3634451" cy="1477328"/>
          </a:xfrm>
          <a:prstGeom prst="rect">
            <a:avLst/>
          </a:prstGeom>
          <a:noFill/>
        </p:spPr>
        <p:txBody>
          <a:bodyPr wrap="square" rtlCol="0">
            <a:spAutoFit/>
          </a:bodyPr>
          <a:lstStyle/>
          <a:p>
            <a:r>
              <a:rPr lang="en-IN" dirty="0"/>
              <a:t>FEATURE SCALING</a:t>
            </a:r>
          </a:p>
          <a:p>
            <a:endParaRPr lang="en-IN" dirty="0"/>
          </a:p>
          <a:p>
            <a:pPr marL="285750" indent="-285750">
              <a:buFont typeface="Arial" panose="020B0604020202020204" pitchFamily="34" charset="0"/>
              <a:buChar char="•"/>
            </a:pPr>
            <a:r>
              <a:rPr lang="en-IN" dirty="0"/>
              <a:t>Distribution of customer features.</a:t>
            </a:r>
          </a:p>
          <a:p>
            <a:endParaRPr lang="en-IN" dirty="0"/>
          </a:p>
          <a:p>
            <a:endParaRPr lang="en-IN" dirty="0"/>
          </a:p>
        </p:txBody>
      </p:sp>
    </p:spTree>
    <p:extLst>
      <p:ext uri="{BB962C8B-B14F-4D97-AF65-F5344CB8AC3E}">
        <p14:creationId xmlns:p14="http://schemas.microsoft.com/office/powerpoint/2010/main" val="314831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C0AF74-BE62-4BF4-A4A5-9001E7D1B314}"/>
              </a:ext>
            </a:extLst>
          </p:cNvPr>
          <p:cNvSpPr/>
          <p:nvPr/>
        </p:nvSpPr>
        <p:spPr>
          <a:xfrm>
            <a:off x="757307" y="230736"/>
            <a:ext cx="1928733" cy="523220"/>
          </a:xfrm>
          <a:prstGeom prst="rect">
            <a:avLst/>
          </a:prstGeom>
        </p:spPr>
        <p:txBody>
          <a:bodyPr wrap="none">
            <a:spAutoFit/>
          </a:bodyPr>
          <a:lstStyle/>
          <a:p>
            <a:pPr lvl="0" algn="ctr"/>
            <a:r>
              <a:rPr lang="en-IN" sz="2800" dirty="0">
                <a:solidFill>
                  <a:srgbClr val="00B0F0"/>
                </a:solidFill>
                <a:highlight>
                  <a:srgbClr val="C0C0C0"/>
                </a:highlight>
              </a:rPr>
              <a:t>SKEWNESS</a:t>
            </a:r>
            <a:endParaRPr lang="en-IN" sz="2800" dirty="0"/>
          </a:p>
        </p:txBody>
      </p:sp>
      <p:sp>
        <p:nvSpPr>
          <p:cNvPr id="13" name="TextBox 12">
            <a:extLst>
              <a:ext uri="{FF2B5EF4-FFF2-40B4-BE49-F238E27FC236}">
                <a16:creationId xmlns:a16="http://schemas.microsoft.com/office/drawing/2014/main" id="{DCBF2990-2B87-4AF0-ACE8-DE9E2008C55F}"/>
              </a:ext>
            </a:extLst>
          </p:cNvPr>
          <p:cNvSpPr txBox="1"/>
          <p:nvPr/>
        </p:nvSpPr>
        <p:spPr>
          <a:xfrm flipH="1">
            <a:off x="757307" y="6209084"/>
            <a:ext cx="408351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1.361</a:t>
            </a:r>
            <a:endParaRPr lang="en-US" b="1" dirty="0"/>
          </a:p>
        </p:txBody>
      </p:sp>
      <p:pic>
        <p:nvPicPr>
          <p:cNvPr id="1033" name="Picture 9">
            <a:extLst>
              <a:ext uri="{FF2B5EF4-FFF2-40B4-BE49-F238E27FC236}">
                <a16:creationId xmlns:a16="http://schemas.microsoft.com/office/drawing/2014/main" id="{526B1F25-90BF-4F22-89FE-3308B6CFD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75" y="1545795"/>
            <a:ext cx="5379721" cy="33207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ADF1DFE-A9AF-47E4-AFB0-D96B2AEAB1CF}"/>
              </a:ext>
            </a:extLst>
          </p:cNvPr>
          <p:cNvSpPr txBox="1"/>
          <p:nvPr/>
        </p:nvSpPr>
        <p:spPr>
          <a:xfrm>
            <a:off x="976550" y="4934715"/>
            <a:ext cx="4062952"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International calls.</a:t>
            </a:r>
            <a:endParaRPr lang="en-US" dirty="0"/>
          </a:p>
        </p:txBody>
      </p:sp>
      <p:sp>
        <p:nvSpPr>
          <p:cNvPr id="15" name="TextBox 14">
            <a:extLst>
              <a:ext uri="{FF2B5EF4-FFF2-40B4-BE49-F238E27FC236}">
                <a16:creationId xmlns:a16="http://schemas.microsoft.com/office/drawing/2014/main" id="{0265BEAA-0811-4C83-B84D-CC58AD1BEF33}"/>
              </a:ext>
            </a:extLst>
          </p:cNvPr>
          <p:cNvSpPr txBox="1"/>
          <p:nvPr/>
        </p:nvSpPr>
        <p:spPr>
          <a:xfrm>
            <a:off x="976550" y="999955"/>
            <a:ext cx="9345801" cy="477054"/>
          </a:xfrm>
          <a:prstGeom prst="rect">
            <a:avLst/>
          </a:prstGeom>
          <a:noFill/>
        </p:spPr>
        <p:txBody>
          <a:bodyPr wrap="square" rtlCol="0">
            <a:spAutoFit/>
          </a:bodyPr>
          <a:lstStyle/>
          <a:p>
            <a:pPr marL="342900" indent="-342900">
              <a:buFont typeface="Wingdings" panose="05000000000000000000" pitchFamily="2" charset="2"/>
              <a:buChar char="§"/>
            </a:pPr>
            <a:r>
              <a:rPr lang="en-US" sz="2500" dirty="0"/>
              <a:t>Skewness is a measure of the asymmetry of a distribution</a:t>
            </a:r>
          </a:p>
        </p:txBody>
      </p:sp>
      <p:pic>
        <p:nvPicPr>
          <p:cNvPr id="23" name="Picture 2">
            <a:extLst>
              <a:ext uri="{FF2B5EF4-FFF2-40B4-BE49-F238E27FC236}">
                <a16:creationId xmlns:a16="http://schemas.microsoft.com/office/drawing/2014/main" id="{B0665CFE-824E-4FA7-A447-A424B535A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132" y="1453225"/>
            <a:ext cx="5340569" cy="34295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B56DCB0-5A71-458A-931C-15A0FF0F3E43}"/>
              </a:ext>
            </a:extLst>
          </p:cNvPr>
          <p:cNvSpPr/>
          <p:nvPr/>
        </p:nvSpPr>
        <p:spPr>
          <a:xfrm>
            <a:off x="7741807" y="6209084"/>
            <a:ext cx="2173287" cy="369332"/>
          </a:xfrm>
          <a:prstGeom prst="rect">
            <a:avLst/>
          </a:prstGeom>
        </p:spPr>
        <p:txBody>
          <a:bodyPr wrap="none">
            <a:spAutoFit/>
          </a:bodyPr>
          <a:lstStyle/>
          <a:p>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1.042</a:t>
            </a:r>
            <a:endParaRPr lang="en-US" b="1" dirty="0"/>
          </a:p>
        </p:txBody>
      </p:sp>
      <p:sp>
        <p:nvSpPr>
          <p:cNvPr id="25" name="Rectangle 24">
            <a:extLst>
              <a:ext uri="{FF2B5EF4-FFF2-40B4-BE49-F238E27FC236}">
                <a16:creationId xmlns:a16="http://schemas.microsoft.com/office/drawing/2014/main" id="{75A2F20D-BCDC-4936-A7DE-24F76CD68F63}"/>
              </a:ext>
            </a:extLst>
          </p:cNvPr>
          <p:cNvSpPr/>
          <p:nvPr/>
        </p:nvSpPr>
        <p:spPr>
          <a:xfrm>
            <a:off x="6809912" y="5081609"/>
            <a:ext cx="4625007"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Customer calls. </a:t>
            </a:r>
            <a:endParaRPr lang="en-US" dirty="0"/>
          </a:p>
        </p:txBody>
      </p:sp>
    </p:spTree>
    <p:extLst>
      <p:ext uri="{BB962C8B-B14F-4D97-AF65-F5344CB8AC3E}">
        <p14:creationId xmlns:p14="http://schemas.microsoft.com/office/powerpoint/2010/main" val="60835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D2A2371-0A5C-4860-8519-388FF5DBE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921" y="288470"/>
            <a:ext cx="4984433" cy="35161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8708AA9-67B7-4A01-B8B1-3CEF1B5AC362}"/>
              </a:ext>
            </a:extLst>
          </p:cNvPr>
          <p:cNvSpPr/>
          <p:nvPr/>
        </p:nvSpPr>
        <p:spPr>
          <a:xfrm>
            <a:off x="7103594" y="2969965"/>
            <a:ext cx="2035429" cy="369332"/>
          </a:xfrm>
          <a:prstGeom prst="rect">
            <a:avLst/>
          </a:prstGeom>
        </p:spPr>
        <p:txBody>
          <a:bodyPr wrap="none">
            <a:spAutoFit/>
          </a:bodyPr>
          <a:lstStyle/>
          <a:p>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1.35</a:t>
            </a:r>
            <a:endParaRPr lang="en-US" b="1" dirty="0"/>
          </a:p>
        </p:txBody>
      </p:sp>
      <p:sp>
        <p:nvSpPr>
          <p:cNvPr id="7" name="Rectangle 6">
            <a:extLst>
              <a:ext uri="{FF2B5EF4-FFF2-40B4-BE49-F238E27FC236}">
                <a16:creationId xmlns:a16="http://schemas.microsoft.com/office/drawing/2014/main" id="{C6000CBC-FBA5-4E18-B64A-9A05F3D1D3BA}"/>
              </a:ext>
            </a:extLst>
          </p:cNvPr>
          <p:cNvSpPr/>
          <p:nvPr/>
        </p:nvSpPr>
        <p:spPr>
          <a:xfrm>
            <a:off x="6430388" y="1087903"/>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Voice messages.</a:t>
            </a:r>
            <a:endParaRPr lang="en-US" dirty="0"/>
          </a:p>
        </p:txBody>
      </p:sp>
      <p:sp>
        <p:nvSpPr>
          <p:cNvPr id="8" name="Rectangle 7">
            <a:extLst>
              <a:ext uri="{FF2B5EF4-FFF2-40B4-BE49-F238E27FC236}">
                <a16:creationId xmlns:a16="http://schemas.microsoft.com/office/drawing/2014/main" id="{3E219EE4-E189-4135-8CFF-8AE6642F2D67}"/>
              </a:ext>
            </a:extLst>
          </p:cNvPr>
          <p:cNvSpPr/>
          <p:nvPr/>
        </p:nvSpPr>
        <p:spPr>
          <a:xfrm>
            <a:off x="785567" y="4556844"/>
            <a:ext cx="10686854" cy="1200329"/>
          </a:xfrm>
          <a:prstGeom prst="rect">
            <a:avLst/>
          </a:prstGeom>
        </p:spPr>
        <p:txBody>
          <a:bodyPr wrap="square">
            <a:spAutoFit/>
          </a:bodyPr>
          <a:lstStyle/>
          <a:p>
            <a:pPr marL="285750" indent="-285750">
              <a:buFont typeface="Wingdings" panose="05000000000000000000" pitchFamily="2" charset="2"/>
              <a:buChar char="Ø"/>
            </a:pPr>
            <a:r>
              <a:rPr lang="en-US" dirty="0"/>
              <a:t> For the above 3 features the skewness is high i.e. above 1</a:t>
            </a:r>
          </a:p>
          <a:p>
            <a:pPr marL="285750" indent="-285750">
              <a:buFont typeface="Wingdings" panose="05000000000000000000" pitchFamily="2" charset="2"/>
              <a:buChar char="Ø"/>
            </a:pPr>
            <a:r>
              <a:rPr lang="en-US" dirty="0"/>
              <a:t>We will not do any log or sqrt transformation as these are discrete variables</a:t>
            </a:r>
          </a:p>
          <a:p>
            <a:pPr marL="285750" indent="-285750">
              <a:buFont typeface="Wingdings" panose="05000000000000000000" pitchFamily="2" charset="2"/>
              <a:buChar char="Ø"/>
            </a:pPr>
            <a:r>
              <a:rPr lang="en-US" dirty="0"/>
              <a:t>Transformations are required only for continuous variables and continuous variables are all normally distributed.</a:t>
            </a:r>
          </a:p>
        </p:txBody>
      </p:sp>
    </p:spTree>
    <p:extLst>
      <p:ext uri="{BB962C8B-B14F-4D97-AF65-F5344CB8AC3E}">
        <p14:creationId xmlns:p14="http://schemas.microsoft.com/office/powerpoint/2010/main" val="346579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EA39-F1CD-411F-8D68-5F442B7C329C}"/>
              </a:ext>
            </a:extLst>
          </p:cNvPr>
          <p:cNvSpPr>
            <a:spLocks noGrp="1"/>
          </p:cNvSpPr>
          <p:nvPr>
            <p:ph type="title"/>
          </p:nvPr>
        </p:nvSpPr>
        <p:spPr>
          <a:xfrm>
            <a:off x="1630688" y="1238152"/>
            <a:ext cx="9603275" cy="1049235"/>
          </a:xfrm>
        </p:spPr>
        <p:txBody>
          <a:bodyPr>
            <a:normAutofit/>
          </a:bodyPr>
          <a:lstStyle/>
          <a:p>
            <a:pPr algn="ctr"/>
            <a:r>
              <a:rPr lang="en-US" sz="4000" dirty="0"/>
              <a:t>FEATURE EXTRACTION</a:t>
            </a:r>
          </a:p>
        </p:txBody>
      </p:sp>
    </p:spTree>
    <p:extLst>
      <p:ext uri="{BB962C8B-B14F-4D97-AF65-F5344CB8AC3E}">
        <p14:creationId xmlns:p14="http://schemas.microsoft.com/office/powerpoint/2010/main" val="64501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B1058E-E1C1-4105-88E9-A1EB1973A0E9}"/>
              </a:ext>
            </a:extLst>
          </p:cNvPr>
          <p:cNvGraphicFramePr>
            <a:graphicFrameLocks noGrp="1"/>
          </p:cNvGraphicFramePr>
          <p:nvPr>
            <p:extLst>
              <p:ext uri="{D42A27DB-BD31-4B8C-83A1-F6EECF244321}">
                <p14:modId xmlns:p14="http://schemas.microsoft.com/office/powerpoint/2010/main" val="2042387515"/>
              </p:ext>
            </p:extLst>
          </p:nvPr>
        </p:nvGraphicFramePr>
        <p:xfrm>
          <a:off x="458980" y="1572324"/>
          <a:ext cx="4767524" cy="3713352"/>
        </p:xfrm>
        <a:graphic>
          <a:graphicData uri="http://schemas.openxmlformats.org/drawingml/2006/table">
            <a:tbl>
              <a:tblPr/>
              <a:tblGrid>
                <a:gridCol w="1191881">
                  <a:extLst>
                    <a:ext uri="{9D8B030D-6E8A-4147-A177-3AD203B41FA5}">
                      <a16:colId xmlns:a16="http://schemas.microsoft.com/office/drawing/2014/main" val="4036154559"/>
                    </a:ext>
                  </a:extLst>
                </a:gridCol>
                <a:gridCol w="1191881">
                  <a:extLst>
                    <a:ext uri="{9D8B030D-6E8A-4147-A177-3AD203B41FA5}">
                      <a16:colId xmlns:a16="http://schemas.microsoft.com/office/drawing/2014/main" val="414825554"/>
                    </a:ext>
                  </a:extLst>
                </a:gridCol>
                <a:gridCol w="1191881">
                  <a:extLst>
                    <a:ext uri="{9D8B030D-6E8A-4147-A177-3AD203B41FA5}">
                      <a16:colId xmlns:a16="http://schemas.microsoft.com/office/drawing/2014/main" val="1097332287"/>
                    </a:ext>
                  </a:extLst>
                </a:gridCol>
                <a:gridCol w="1191881">
                  <a:extLst>
                    <a:ext uri="{9D8B030D-6E8A-4147-A177-3AD203B41FA5}">
                      <a16:colId xmlns:a16="http://schemas.microsoft.com/office/drawing/2014/main" val="3359845000"/>
                    </a:ext>
                  </a:extLst>
                </a:gridCol>
              </a:tblGrid>
              <a:tr h="427452">
                <a:tc>
                  <a:txBody>
                    <a:bodyPr/>
                    <a:lstStyle/>
                    <a:p>
                      <a:pPr algn="r" fontAlgn="ctr"/>
                      <a:endParaRPr lang="en-US" sz="900" b="1">
                        <a:effectLst/>
                      </a:endParaRP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Features</a:t>
                      </a: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F scores</a:t>
                      </a: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Pvalues</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807702098"/>
                  </a:ext>
                </a:extLst>
              </a:tr>
              <a:tr h="181560">
                <a:tc>
                  <a:txBody>
                    <a:bodyPr/>
                    <a:lstStyle/>
                    <a:p>
                      <a:pPr algn="r" fontAlgn="ctr"/>
                      <a:r>
                        <a:rPr lang="en-US" sz="900" b="1">
                          <a:effectLst/>
                        </a:rPr>
                        <a:t>4</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intl.plan</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360</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642547683"/>
                  </a:ext>
                </a:extLst>
              </a:tr>
              <a:tr h="181560">
                <a:tc>
                  <a:txBody>
                    <a:bodyPr/>
                    <a:lstStyle/>
                    <a:p>
                      <a:pPr algn="r" fontAlgn="ctr"/>
                      <a:r>
                        <a:rPr lang="en-US" sz="900" b="1">
                          <a:effectLst/>
                        </a:rPr>
                        <a:t>17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customer.calls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237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289913502"/>
                  </a:ext>
                </a:extLst>
              </a:tr>
              <a:tr h="181560">
                <a:tc>
                  <a:txBody>
                    <a:bodyPr/>
                    <a:lstStyle/>
                    <a:p>
                      <a:pPr algn="r" fontAlgn="ctr"/>
                      <a:r>
                        <a:rPr lang="en-US" sz="900" b="1">
                          <a:effectLst/>
                        </a:rPr>
                        <a:t>8</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day.mins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226</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451098759"/>
                  </a:ext>
                </a:extLst>
              </a:tr>
              <a:tr h="0">
                <a:tc>
                  <a:txBody>
                    <a:bodyPr/>
                    <a:lstStyle/>
                    <a:p>
                      <a:pPr algn="r" fontAlgn="ctr"/>
                      <a:r>
                        <a:rPr lang="en-US" sz="900" b="1">
                          <a:effectLst/>
                        </a:rPr>
                        <a:t>10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day.charge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226</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987691022"/>
                  </a:ext>
                </a:extLst>
              </a:tr>
              <a:tr h="0">
                <a:tc>
                  <a:txBody>
                    <a:bodyPr/>
                    <a:lstStyle/>
                    <a:p>
                      <a:pPr algn="r" fontAlgn="ctr"/>
                      <a:r>
                        <a:rPr lang="en-US" sz="900" b="1">
                          <a:effectLst/>
                        </a:rPr>
                        <a:t>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voice.plan</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63</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603019335"/>
                  </a:ext>
                </a:extLst>
              </a:tr>
              <a:tr h="181560">
                <a:tc>
                  <a:txBody>
                    <a:bodyPr/>
                    <a:lstStyle/>
                    <a:p>
                      <a:pPr algn="r" fontAlgn="ctr"/>
                      <a:r>
                        <a:rPr lang="en-US" sz="900" b="1">
                          <a:effectLst/>
                        </a:rPr>
                        <a:t>3</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voice.messages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49</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228923302"/>
                  </a:ext>
                </a:extLst>
              </a:tr>
              <a:tr h="181560">
                <a:tc>
                  <a:txBody>
                    <a:bodyPr/>
                    <a:lstStyle/>
                    <a:p>
                      <a:pPr algn="r" fontAlgn="ctr"/>
                      <a:r>
                        <a:rPr lang="en-US" sz="900" b="1">
                          <a:effectLst/>
                        </a:rPr>
                        <a:t>13</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eve.charge</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41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063414201"/>
                  </a:ext>
                </a:extLst>
              </a:tr>
              <a:tr h="181560">
                <a:tc>
                  <a:txBody>
                    <a:bodyPr/>
                    <a:lstStyle/>
                    <a:p>
                      <a:pPr algn="r" fontAlgn="ctr"/>
                      <a:r>
                        <a:rPr lang="en-US" sz="900" b="1">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eve.mins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40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326311915"/>
                  </a:ext>
                </a:extLst>
              </a:tr>
              <a:tr h="181560">
                <a:tc>
                  <a:txBody>
                    <a:bodyPr/>
                    <a:lstStyle/>
                    <a:p>
                      <a:pPr algn="r" fontAlgn="ctr"/>
                      <a:r>
                        <a:rPr lang="en-US" sz="900" b="1">
                          <a:effectLst/>
                        </a:rPr>
                        <a:t>5</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intl.mins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502871493"/>
                  </a:ext>
                </a:extLst>
              </a:tr>
              <a:tr h="181560">
                <a:tc>
                  <a:txBody>
                    <a:bodyPr/>
                    <a:lstStyle/>
                    <a:p>
                      <a:pPr algn="r" fontAlgn="ctr"/>
                      <a:r>
                        <a:rPr lang="en-US" sz="900" b="1">
                          <a:effectLst/>
                        </a:rPr>
                        <a:t>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intl.charge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3885378320"/>
                  </a:ext>
                </a:extLst>
              </a:tr>
              <a:tr h="181560">
                <a:tc>
                  <a:txBody>
                    <a:bodyPr/>
                    <a:lstStyle/>
                    <a:p>
                      <a:pPr algn="r" fontAlgn="ctr"/>
                      <a:r>
                        <a:rPr lang="en-US" sz="900" b="1">
                          <a:effectLst/>
                        </a:rPr>
                        <a:t>6</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12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4091919121"/>
                  </a:ext>
                </a:extLst>
              </a:tr>
              <a:tr h="181560">
                <a:tc>
                  <a:txBody>
                    <a:bodyPr/>
                    <a:lstStyle/>
                    <a:p>
                      <a:pPr algn="r" fontAlgn="ctr"/>
                      <a:r>
                        <a:rPr lang="en-US" sz="900" b="1">
                          <a:effectLst/>
                        </a:rPr>
                        <a:t>14</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night.mins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758751176"/>
                  </a:ext>
                </a:extLst>
              </a:tr>
              <a:tr h="181560">
                <a:tc>
                  <a:txBody>
                    <a:bodyPr/>
                    <a:lstStyle/>
                    <a:p>
                      <a:pPr algn="r" fontAlgn="ctr"/>
                      <a:r>
                        <a:rPr lang="en-US" sz="900" b="1">
                          <a:effectLst/>
                        </a:rPr>
                        <a:t>16</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115669626"/>
                  </a:ext>
                </a:extLst>
              </a:tr>
              <a:tr h="181560">
                <a:tc>
                  <a:txBody>
                    <a:bodyPr/>
                    <a:lstStyle/>
                    <a:p>
                      <a:pPr algn="r" fontAlgn="ctr"/>
                      <a:r>
                        <a:rPr lang="en-US" sz="900" b="1">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account.length</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3</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0.134</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2240771982"/>
                  </a:ext>
                </a:extLst>
              </a:tr>
              <a:tr h="181560">
                <a:tc>
                  <a:txBody>
                    <a:bodyPr/>
                    <a:lstStyle/>
                    <a:p>
                      <a:pPr algn="r" fontAlgn="ctr"/>
                      <a:r>
                        <a:rPr lang="en-US" sz="900" b="1">
                          <a:effectLst/>
                        </a:rPr>
                        <a:t>9</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day.calls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0.254</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541235509"/>
                  </a:ext>
                </a:extLst>
              </a:tr>
              <a:tr h="181560">
                <a:tc>
                  <a:txBody>
                    <a:bodyPr/>
                    <a:lstStyle/>
                    <a:p>
                      <a:pPr algn="r" fontAlgn="ctr"/>
                      <a:r>
                        <a:rPr lang="en-US" sz="900" b="1">
                          <a:effectLst/>
                        </a:rPr>
                        <a:t>15</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night.calls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0.621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97153945"/>
                  </a:ext>
                </a:extLst>
              </a:tr>
              <a:tr h="181560">
                <a:tc>
                  <a:txBody>
                    <a:bodyPr/>
                    <a:lstStyle/>
                    <a:p>
                      <a:pPr algn="r" fontAlgn="ctr"/>
                      <a:r>
                        <a:rPr lang="en-US" sz="900" b="1">
                          <a:effectLst/>
                        </a:rPr>
                        <a:t>12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eve.calls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0.657</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921697066"/>
                  </a:ext>
                </a:extLst>
              </a:tr>
              <a:tr h="181560">
                <a:tc>
                  <a:txBody>
                    <a:bodyPr/>
                    <a:lstStyle/>
                    <a:p>
                      <a:pPr algn="r" fontAlgn="ctr"/>
                      <a:r>
                        <a:rPr lang="en-US" sz="900" b="1">
                          <a:effectLst/>
                        </a:rPr>
                        <a:t>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area.code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dirty="0">
                          <a:effectLst/>
                        </a:rPr>
                        <a:t>0.471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151117423"/>
                  </a:ext>
                </a:extLst>
              </a:tr>
            </a:tbl>
          </a:graphicData>
        </a:graphic>
      </p:graphicFrame>
      <p:sp>
        <p:nvSpPr>
          <p:cNvPr id="3" name="TextBox 2">
            <a:extLst>
              <a:ext uri="{FF2B5EF4-FFF2-40B4-BE49-F238E27FC236}">
                <a16:creationId xmlns:a16="http://schemas.microsoft.com/office/drawing/2014/main" id="{80D13208-1B2D-42F8-84B5-5158CB99C863}"/>
              </a:ext>
            </a:extLst>
          </p:cNvPr>
          <p:cNvSpPr txBox="1"/>
          <p:nvPr/>
        </p:nvSpPr>
        <p:spPr>
          <a:xfrm flipH="1">
            <a:off x="281387" y="801792"/>
            <a:ext cx="11360715"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This test is a statistical method that separates observed variance data into different components to use for additional tests.</a:t>
            </a:r>
          </a:p>
        </p:txBody>
      </p:sp>
      <p:pic>
        <p:nvPicPr>
          <p:cNvPr id="3074" name="Picture 2">
            <a:extLst>
              <a:ext uri="{FF2B5EF4-FFF2-40B4-BE49-F238E27FC236}">
                <a16:creationId xmlns:a16="http://schemas.microsoft.com/office/drawing/2014/main" id="{45C0835E-465F-47EA-B83D-055E26B97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781" y="1572324"/>
            <a:ext cx="6627797" cy="3991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853518-1670-4A52-A6F3-4E70190F7549}"/>
              </a:ext>
            </a:extLst>
          </p:cNvPr>
          <p:cNvSpPr txBox="1"/>
          <p:nvPr/>
        </p:nvSpPr>
        <p:spPr>
          <a:xfrm flipH="1">
            <a:off x="281387" y="217017"/>
            <a:ext cx="3525254" cy="584775"/>
          </a:xfrm>
          <a:prstGeom prst="rect">
            <a:avLst/>
          </a:prstGeom>
          <a:noFill/>
        </p:spPr>
        <p:txBody>
          <a:bodyPr wrap="square" rtlCol="0">
            <a:spAutoFit/>
          </a:bodyPr>
          <a:lstStyle/>
          <a:p>
            <a:r>
              <a:rPr lang="en-US" sz="3200" u="sng" dirty="0">
                <a:effectLst>
                  <a:outerShdw blurRad="38100" dist="38100" dir="2700000" algn="tl">
                    <a:srgbClr val="000000">
                      <a:alpha val="43137"/>
                    </a:srgbClr>
                  </a:outerShdw>
                </a:effectLst>
              </a:rPr>
              <a:t>ANOVA</a:t>
            </a:r>
            <a:r>
              <a:rPr lang="en-US" sz="3200" dirty="0"/>
              <a:t>:-</a:t>
            </a:r>
          </a:p>
        </p:txBody>
      </p:sp>
      <p:sp>
        <p:nvSpPr>
          <p:cNvPr id="5" name="TextBox 4">
            <a:extLst>
              <a:ext uri="{FF2B5EF4-FFF2-40B4-BE49-F238E27FC236}">
                <a16:creationId xmlns:a16="http://schemas.microsoft.com/office/drawing/2014/main" id="{9A08E188-B132-4549-965A-51E7FD099AEE}"/>
              </a:ext>
            </a:extLst>
          </p:cNvPr>
          <p:cNvSpPr txBox="1"/>
          <p:nvPr/>
        </p:nvSpPr>
        <p:spPr>
          <a:xfrm>
            <a:off x="458980" y="5594543"/>
            <a:ext cx="10456520" cy="461665"/>
          </a:xfrm>
          <a:prstGeom prst="rect">
            <a:avLst/>
          </a:prstGeom>
          <a:noFill/>
        </p:spPr>
        <p:txBody>
          <a:bodyPr wrap="square" rtlCol="0">
            <a:spAutoFit/>
          </a:bodyPr>
          <a:lstStyle/>
          <a:p>
            <a:r>
              <a:rPr lang="en-US" sz="2400" dirty="0"/>
              <a:t>Importance Features are:-International plan, </a:t>
            </a:r>
            <a:r>
              <a:rPr lang="en-US" sz="2400" dirty="0" err="1"/>
              <a:t>day.mins</a:t>
            </a:r>
            <a:r>
              <a:rPr lang="en-US" sz="2400" dirty="0"/>
              <a:t>, </a:t>
            </a:r>
            <a:r>
              <a:rPr lang="en-US" sz="2400" dirty="0" err="1"/>
              <a:t>day.charges</a:t>
            </a:r>
            <a:r>
              <a:rPr lang="en-US" sz="2400" dirty="0"/>
              <a:t>, customer calls</a:t>
            </a:r>
          </a:p>
        </p:txBody>
      </p:sp>
    </p:spTree>
    <p:extLst>
      <p:ext uri="{BB962C8B-B14F-4D97-AF65-F5344CB8AC3E}">
        <p14:creationId xmlns:p14="http://schemas.microsoft.com/office/powerpoint/2010/main" val="29188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308D-1297-4AC1-ABDB-732CCA271029}"/>
              </a:ext>
            </a:extLst>
          </p:cNvPr>
          <p:cNvSpPr>
            <a:spLocks noGrp="1"/>
          </p:cNvSpPr>
          <p:nvPr>
            <p:ph type="title"/>
          </p:nvPr>
        </p:nvSpPr>
        <p:spPr>
          <a:xfrm>
            <a:off x="838200" y="1060450"/>
            <a:ext cx="10515600" cy="644525"/>
          </a:xfrm>
        </p:spPr>
        <p:txBody>
          <a:bodyPr>
            <a:normAutofit/>
          </a:bodyPr>
          <a:lstStyle/>
          <a:p>
            <a:r>
              <a:rPr lang="en-US" b="1" dirty="0"/>
              <a:t>FLOW CHART</a:t>
            </a:r>
          </a:p>
        </p:txBody>
      </p:sp>
      <p:sp>
        <p:nvSpPr>
          <p:cNvPr id="3" name="Content Placeholder 2">
            <a:extLst>
              <a:ext uri="{FF2B5EF4-FFF2-40B4-BE49-F238E27FC236}">
                <a16:creationId xmlns:a16="http://schemas.microsoft.com/office/drawing/2014/main" id="{742880CC-6FCC-4B81-91AE-CA3BE2279AFF}"/>
              </a:ext>
            </a:extLst>
          </p:cNvPr>
          <p:cNvSpPr>
            <a:spLocks noGrp="1"/>
          </p:cNvSpPr>
          <p:nvPr>
            <p:ph idx="1"/>
          </p:nvPr>
        </p:nvSpPr>
        <p:spPr>
          <a:xfrm>
            <a:off x="836428" y="2179010"/>
            <a:ext cx="10515600" cy="2952750"/>
          </a:xfrm>
        </p:spPr>
        <p:txBody>
          <a:bodyPr>
            <a:normAutofit/>
          </a:bodyPr>
          <a:lstStyle/>
          <a:p>
            <a:pPr marL="0" indent="0">
              <a:buNone/>
            </a:pPr>
            <a:r>
              <a:rPr lang="en-US" dirty="0"/>
              <a:t>Data analysis        Data visualization        Correlation analysis        Outliers detection        Treating of outliers        Feature scaling       Feature extraction       Sampling techniques       Train and test splitting        Model building       Model Selection       Model deployment</a:t>
            </a:r>
          </a:p>
        </p:txBody>
      </p:sp>
      <p:cxnSp>
        <p:nvCxnSpPr>
          <p:cNvPr id="5" name="Straight Arrow Connector 4">
            <a:extLst>
              <a:ext uri="{FF2B5EF4-FFF2-40B4-BE49-F238E27FC236}">
                <a16:creationId xmlns:a16="http://schemas.microsoft.com/office/drawing/2014/main" id="{D2C2C210-AB62-C086-5CA5-3BB486AAD5F5}"/>
              </a:ext>
            </a:extLst>
          </p:cNvPr>
          <p:cNvCxnSpPr/>
          <p:nvPr/>
        </p:nvCxnSpPr>
        <p:spPr>
          <a:xfrm>
            <a:off x="2286000" y="2445487"/>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FDD5395-21F4-D97A-C617-F28450D9BF18}"/>
              </a:ext>
            </a:extLst>
          </p:cNvPr>
          <p:cNvCxnSpPr>
            <a:cxnSpLocks/>
          </p:cNvCxnSpPr>
          <p:nvPr/>
        </p:nvCxnSpPr>
        <p:spPr>
          <a:xfrm>
            <a:off x="4607441" y="2438396"/>
            <a:ext cx="474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BCE64A-9F4C-396B-8B41-D2436D6061DE}"/>
              </a:ext>
            </a:extLst>
          </p:cNvPr>
          <p:cNvCxnSpPr/>
          <p:nvPr/>
        </p:nvCxnSpPr>
        <p:spPr>
          <a:xfrm>
            <a:off x="7254949" y="2449030"/>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8EC18E8-D998-5B73-07F7-E7A2A580CD5C}"/>
              </a:ext>
            </a:extLst>
          </p:cNvPr>
          <p:cNvCxnSpPr/>
          <p:nvPr/>
        </p:nvCxnSpPr>
        <p:spPr>
          <a:xfrm>
            <a:off x="9732335" y="2438396"/>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D35B3D-8CA5-B62F-98D9-35C74D9699B5}"/>
              </a:ext>
            </a:extLst>
          </p:cNvPr>
          <p:cNvCxnSpPr/>
          <p:nvPr/>
        </p:nvCxnSpPr>
        <p:spPr>
          <a:xfrm>
            <a:off x="2083981"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03A497-095B-23A0-FC49-A2C1334469FA}"/>
              </a:ext>
            </a:extLst>
          </p:cNvPr>
          <p:cNvCxnSpPr/>
          <p:nvPr/>
        </p:nvCxnSpPr>
        <p:spPr>
          <a:xfrm>
            <a:off x="4075814"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15143E-C8D7-B871-CB9A-36E977EA2F51}"/>
              </a:ext>
            </a:extLst>
          </p:cNvPr>
          <p:cNvCxnSpPr/>
          <p:nvPr/>
        </p:nvCxnSpPr>
        <p:spPr>
          <a:xfrm>
            <a:off x="6489405"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C4A997C-68CA-54CB-11ED-AA676DFB6D66}"/>
              </a:ext>
            </a:extLst>
          </p:cNvPr>
          <p:cNvCxnSpPr>
            <a:cxnSpLocks/>
          </p:cNvCxnSpPr>
          <p:nvPr/>
        </p:nvCxnSpPr>
        <p:spPr>
          <a:xfrm>
            <a:off x="9044762" y="2792817"/>
            <a:ext cx="439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081F13-19E6-4008-B5AB-3B1ECAFDD5C0}"/>
              </a:ext>
            </a:extLst>
          </p:cNvPr>
          <p:cNvCxnSpPr/>
          <p:nvPr/>
        </p:nvCxnSpPr>
        <p:spPr>
          <a:xfrm>
            <a:off x="1811079" y="3175589"/>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83EF51-E7F7-F242-AE47-35AB009E60E4}"/>
              </a:ext>
            </a:extLst>
          </p:cNvPr>
          <p:cNvCxnSpPr/>
          <p:nvPr/>
        </p:nvCxnSpPr>
        <p:spPr>
          <a:xfrm>
            <a:off x="3852530" y="3147232"/>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2B112D-4579-6322-C58D-99792513FAAF}"/>
              </a:ext>
            </a:extLst>
          </p:cNvPr>
          <p:cNvCxnSpPr/>
          <p:nvPr/>
        </p:nvCxnSpPr>
        <p:spPr>
          <a:xfrm>
            <a:off x="5968409" y="3147232"/>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26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C3A7B-00CE-4317-8A1D-7F1E64021304}"/>
              </a:ext>
            </a:extLst>
          </p:cNvPr>
          <p:cNvSpPr/>
          <p:nvPr/>
        </p:nvSpPr>
        <p:spPr>
          <a:xfrm>
            <a:off x="462145" y="255835"/>
            <a:ext cx="2937214" cy="523220"/>
          </a:xfrm>
          <a:prstGeom prst="rect">
            <a:avLst/>
          </a:prstGeom>
        </p:spPr>
        <p:txBody>
          <a:bodyPr wrap="none">
            <a:spAutoFit/>
          </a:bodyPr>
          <a:lstStyle/>
          <a:p>
            <a:pPr lvl="0"/>
            <a:r>
              <a:rPr lang="en-IN" sz="2800" dirty="0">
                <a:solidFill>
                  <a:srgbClr val="C00000"/>
                </a:solidFill>
                <a:highlight>
                  <a:srgbClr val="C0C0C0"/>
                </a:highlight>
                <a:latin typeface="Arial"/>
                <a:ea typeface="Arial"/>
                <a:cs typeface="Arial"/>
                <a:sym typeface="Arial"/>
              </a:rPr>
              <a:t>Chi Squared Test</a:t>
            </a:r>
            <a:endParaRPr lang="en-IN" sz="2800" dirty="0">
              <a:solidFill>
                <a:srgbClr val="C00000"/>
              </a:solidFill>
            </a:endParaRPr>
          </a:p>
        </p:txBody>
      </p:sp>
      <p:graphicFrame>
        <p:nvGraphicFramePr>
          <p:cNvPr id="5" name="Table 4">
            <a:extLst>
              <a:ext uri="{FF2B5EF4-FFF2-40B4-BE49-F238E27FC236}">
                <a16:creationId xmlns:a16="http://schemas.microsoft.com/office/drawing/2014/main" id="{BC121F03-83B9-4A33-B42B-CDEA6F84B29B}"/>
              </a:ext>
            </a:extLst>
          </p:cNvPr>
          <p:cNvGraphicFramePr>
            <a:graphicFrameLocks noGrp="1"/>
          </p:cNvGraphicFramePr>
          <p:nvPr>
            <p:extLst>
              <p:ext uri="{D42A27DB-BD31-4B8C-83A1-F6EECF244321}">
                <p14:modId xmlns:p14="http://schemas.microsoft.com/office/powerpoint/2010/main" val="251454328"/>
              </p:ext>
            </p:extLst>
          </p:nvPr>
        </p:nvGraphicFramePr>
        <p:xfrm>
          <a:off x="552434" y="1751611"/>
          <a:ext cx="4599843" cy="3534958"/>
        </p:xfrm>
        <a:graphic>
          <a:graphicData uri="http://schemas.openxmlformats.org/drawingml/2006/table">
            <a:tbl>
              <a:tblPr/>
              <a:tblGrid>
                <a:gridCol w="1533281">
                  <a:extLst>
                    <a:ext uri="{9D8B030D-6E8A-4147-A177-3AD203B41FA5}">
                      <a16:colId xmlns:a16="http://schemas.microsoft.com/office/drawing/2014/main" val="1863021437"/>
                    </a:ext>
                  </a:extLst>
                </a:gridCol>
                <a:gridCol w="1533281">
                  <a:extLst>
                    <a:ext uri="{9D8B030D-6E8A-4147-A177-3AD203B41FA5}">
                      <a16:colId xmlns:a16="http://schemas.microsoft.com/office/drawing/2014/main" val="3548035044"/>
                    </a:ext>
                  </a:extLst>
                </a:gridCol>
                <a:gridCol w="1533281">
                  <a:extLst>
                    <a:ext uri="{9D8B030D-6E8A-4147-A177-3AD203B41FA5}">
                      <a16:colId xmlns:a16="http://schemas.microsoft.com/office/drawing/2014/main" val="603652904"/>
                    </a:ext>
                  </a:extLst>
                </a:gridCol>
              </a:tblGrid>
              <a:tr h="524958">
                <a:tc>
                  <a:txBody>
                    <a:bodyPr/>
                    <a:lstStyle/>
                    <a:p>
                      <a:pPr algn="r" fontAlgn="ctr"/>
                      <a:br>
                        <a:rPr lang="en-US" sz="1400" b="1" dirty="0">
                          <a:effectLst/>
                        </a:rPr>
                      </a:br>
                      <a:endParaRPr lang="en-US" sz="1400" b="1" dirty="0">
                        <a:effectLst/>
                      </a:endParaRPr>
                    </a:p>
                  </a:txBody>
                  <a:tcPr marL="73397" marR="73397" marT="36698" marB="36698" anchor="ctr">
                    <a:lnL>
                      <a:noFill/>
                    </a:lnL>
                    <a:lnR>
                      <a:noFill/>
                    </a:lnR>
                    <a:lnT>
                      <a:noFill/>
                    </a:lnT>
                    <a:lnB>
                      <a:noFill/>
                    </a:lnB>
                    <a:solidFill>
                      <a:srgbClr val="FFFFFF"/>
                    </a:solidFill>
                  </a:tcPr>
                </a:tc>
                <a:tc>
                  <a:txBody>
                    <a:bodyPr/>
                    <a:lstStyle/>
                    <a:p>
                      <a:pPr algn="r" fontAlgn="ctr"/>
                      <a:r>
                        <a:rPr lang="en-US" sz="1400" b="1" dirty="0">
                          <a:effectLst/>
                        </a:rPr>
                        <a:t>Specs</a:t>
                      </a:r>
                    </a:p>
                  </a:txBody>
                  <a:tcPr marL="73397" marR="73397" marT="36698" marB="36698" anchor="ctr">
                    <a:lnL>
                      <a:noFill/>
                    </a:lnL>
                    <a:lnR>
                      <a:noFill/>
                    </a:lnR>
                    <a:lnT>
                      <a:noFill/>
                    </a:lnT>
                    <a:lnB>
                      <a:noFill/>
                    </a:lnB>
                    <a:solidFill>
                      <a:srgbClr val="FFFFFF"/>
                    </a:solidFill>
                  </a:tcPr>
                </a:tc>
                <a:tc>
                  <a:txBody>
                    <a:bodyPr/>
                    <a:lstStyle/>
                    <a:p>
                      <a:pPr algn="ctr"/>
                      <a:r>
                        <a:rPr lang="en-US" sz="1400" dirty="0"/>
                        <a:t>Scores</a:t>
                      </a:r>
                    </a:p>
                  </a:txBody>
                  <a:tcPr marL="73397" marR="73397" marT="36698" marB="36698">
                    <a:lnL>
                      <a:noFill/>
                    </a:lnL>
                  </a:tcPr>
                </a:tc>
                <a:extLst>
                  <a:ext uri="{0D108BD9-81ED-4DB2-BD59-A6C34878D82A}">
                    <a16:rowId xmlns:a16="http://schemas.microsoft.com/office/drawing/2014/main" val="2792284844"/>
                  </a:ext>
                </a:extLst>
              </a:tr>
              <a:tr h="301000">
                <a:tc>
                  <a:txBody>
                    <a:bodyPr/>
                    <a:lstStyle/>
                    <a:p>
                      <a:pPr algn="r" fontAlgn="ctr"/>
                      <a:r>
                        <a:rPr lang="en-US" sz="1400" b="1">
                          <a:effectLst/>
                        </a:rPr>
                        <a:t>8</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day.mins</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3474.569228</a:t>
                      </a:r>
                    </a:p>
                  </a:txBody>
                  <a:tcPr marL="73397" marR="73397" marT="36698" marB="36698" anchor="ctr">
                    <a:lnL>
                      <a:noFill/>
                    </a:lnL>
                    <a:lnR>
                      <a:noFill/>
                    </a:lnR>
                    <a:lnB>
                      <a:noFill/>
                    </a:lnB>
                    <a:solidFill>
                      <a:srgbClr val="F5F5F5"/>
                    </a:solidFill>
                  </a:tcPr>
                </a:tc>
                <a:extLst>
                  <a:ext uri="{0D108BD9-81ED-4DB2-BD59-A6C34878D82A}">
                    <a16:rowId xmlns:a16="http://schemas.microsoft.com/office/drawing/2014/main" val="4003439765"/>
                  </a:ext>
                </a:extLst>
              </a:tr>
              <a:tr h="301000">
                <a:tc>
                  <a:txBody>
                    <a:bodyPr/>
                    <a:lstStyle/>
                    <a:p>
                      <a:pPr algn="r" fontAlgn="ctr"/>
                      <a:r>
                        <a:rPr lang="en-US" sz="1400" b="1">
                          <a:effectLst/>
                        </a:rPr>
                        <a:t>3</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voice.messages</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1127.545049</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621000118"/>
                  </a:ext>
                </a:extLst>
              </a:tr>
              <a:tr h="301000">
                <a:tc>
                  <a:txBody>
                    <a:bodyPr/>
                    <a:lstStyle/>
                    <a:p>
                      <a:pPr algn="r" fontAlgn="ctr"/>
                      <a:r>
                        <a:rPr lang="en-US" sz="1400" b="1">
                          <a:effectLst/>
                        </a:rPr>
                        <a:t>10</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day.charge</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601.285265</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4195653692"/>
                  </a:ext>
                </a:extLst>
              </a:tr>
              <a:tr h="301000">
                <a:tc>
                  <a:txBody>
                    <a:bodyPr/>
                    <a:lstStyle/>
                    <a:p>
                      <a:pPr algn="r" fontAlgn="ctr"/>
                      <a:r>
                        <a:rPr lang="en-US" sz="1400" b="1">
                          <a:effectLst/>
                        </a:rPr>
                        <a:t>11</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eve.mins</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543.380119</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967386248"/>
                  </a:ext>
                </a:extLst>
              </a:tr>
              <a:tr h="301000">
                <a:tc>
                  <a:txBody>
                    <a:bodyPr/>
                    <a:lstStyle/>
                    <a:p>
                      <a:pPr algn="r" fontAlgn="ctr"/>
                      <a:r>
                        <a:rPr lang="en-US" sz="1400" b="1">
                          <a:effectLst/>
                        </a:rPr>
                        <a:t>4</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intl.plan</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303.963357</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2879379388"/>
                  </a:ext>
                </a:extLst>
              </a:tr>
              <a:tr h="301000">
                <a:tc>
                  <a:txBody>
                    <a:bodyPr/>
                    <a:lstStyle/>
                    <a:p>
                      <a:pPr algn="r" fontAlgn="ctr"/>
                      <a:r>
                        <a:rPr lang="en-US" sz="1400" b="1">
                          <a:effectLst/>
                        </a:rPr>
                        <a:t>17</a:t>
                      </a:r>
                    </a:p>
                  </a:txBody>
                  <a:tcPr marL="73397" marR="73397" marT="36698" marB="36698" anchor="ctr">
                    <a:lnL>
                      <a:noFill/>
                    </a:lnL>
                    <a:lnR>
                      <a:noFill/>
                    </a:lnR>
                    <a:lnT>
                      <a:noFill/>
                    </a:lnT>
                    <a:lnB>
                      <a:noFill/>
                    </a:lnB>
                    <a:solidFill>
                      <a:srgbClr val="FFFFFF"/>
                    </a:solidFill>
                  </a:tcPr>
                </a:tc>
                <a:tc>
                  <a:txBody>
                    <a:bodyPr/>
                    <a:lstStyle/>
                    <a:p>
                      <a:pPr algn="r" fontAlgn="ctr"/>
                      <a:r>
                        <a:rPr lang="en-US" sz="1400" dirty="0" err="1">
                          <a:effectLst/>
                        </a:rPr>
                        <a:t>customer.calls</a:t>
                      </a:r>
                      <a:endParaRPr lang="en-US" sz="1400" dirty="0">
                        <a:effectLst/>
                      </a:endParaRP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245.459832</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804559349"/>
                  </a:ext>
                </a:extLst>
              </a:tr>
              <a:tr h="301000">
                <a:tc>
                  <a:txBody>
                    <a:bodyPr/>
                    <a:lstStyle/>
                    <a:p>
                      <a:pPr algn="r" fontAlgn="ctr"/>
                      <a:r>
                        <a:rPr lang="en-US" sz="1400" b="1">
                          <a:effectLst/>
                        </a:rPr>
                        <a:t>14</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night.mins</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132.878281</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2272003405"/>
                  </a:ext>
                </a:extLst>
              </a:tr>
              <a:tr h="301000">
                <a:tc>
                  <a:txBody>
                    <a:bodyPr/>
                    <a:lstStyle/>
                    <a:p>
                      <a:pPr algn="r" fontAlgn="ctr"/>
                      <a:r>
                        <a:rPr lang="en-US" sz="1400" b="1">
                          <a:effectLst/>
                        </a:rPr>
                        <a:t>2</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voice.plan</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45.058340</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289300510"/>
                  </a:ext>
                </a:extLst>
              </a:tr>
              <a:tr h="301000">
                <a:tc>
                  <a:txBody>
                    <a:bodyPr/>
                    <a:lstStyle/>
                    <a:p>
                      <a:pPr algn="r" fontAlgn="ctr"/>
                      <a:r>
                        <a:rPr lang="en-US" sz="1400" b="1">
                          <a:effectLst/>
                        </a:rPr>
                        <a:t>13</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eve.charge</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43.139769</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884987100"/>
                  </a:ext>
                </a:extLst>
              </a:tr>
              <a:tr h="301000">
                <a:tc>
                  <a:txBody>
                    <a:bodyPr/>
                    <a:lstStyle/>
                    <a:p>
                      <a:pPr algn="r" fontAlgn="ctr"/>
                      <a:r>
                        <a:rPr lang="en-US" sz="1400" b="1">
                          <a:effectLst/>
                        </a:rPr>
                        <a:t>1</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account.length</a:t>
                      </a:r>
                    </a:p>
                  </a:txBody>
                  <a:tcPr marL="73397" marR="73397" marT="36698" marB="36698" anchor="ctr">
                    <a:lnL>
                      <a:noFill/>
                    </a:lnL>
                    <a:lnR>
                      <a:noFill/>
                    </a:lnR>
                    <a:lnT>
                      <a:noFill/>
                    </a:lnT>
                    <a:lnB>
                      <a:noFill/>
                    </a:lnB>
                    <a:solidFill>
                      <a:srgbClr val="FFFFFF"/>
                    </a:solidFill>
                  </a:tcPr>
                </a:tc>
                <a:tc>
                  <a:txBody>
                    <a:bodyPr/>
                    <a:lstStyle/>
                    <a:p>
                      <a:pPr algn="r" fontAlgn="ctr"/>
                      <a:r>
                        <a:rPr lang="en-US" sz="1400" dirty="0">
                          <a:effectLst/>
                        </a:rPr>
                        <a:t>35.321294</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3061896445"/>
                  </a:ext>
                </a:extLst>
              </a:tr>
            </a:tbl>
          </a:graphicData>
        </a:graphic>
      </p:graphicFrame>
      <p:sp>
        <p:nvSpPr>
          <p:cNvPr id="6" name="Rectangle 5">
            <a:extLst>
              <a:ext uri="{FF2B5EF4-FFF2-40B4-BE49-F238E27FC236}">
                <a16:creationId xmlns:a16="http://schemas.microsoft.com/office/drawing/2014/main" id="{D700AEB7-EE03-4420-BF7E-A1260678A354}"/>
              </a:ext>
            </a:extLst>
          </p:cNvPr>
          <p:cNvSpPr/>
          <p:nvPr/>
        </p:nvSpPr>
        <p:spPr>
          <a:xfrm>
            <a:off x="462144" y="897787"/>
            <a:ext cx="11142251" cy="369332"/>
          </a:xfrm>
          <a:prstGeom prst="rect">
            <a:avLst/>
          </a:prstGeom>
        </p:spPr>
        <p:txBody>
          <a:bodyPr wrap="square">
            <a:spAutoFit/>
          </a:bodyPr>
          <a:lstStyle/>
          <a:p>
            <a:pPr marL="285750" indent="-285750">
              <a:buFont typeface="Wingdings" panose="05000000000000000000" pitchFamily="2" charset="2"/>
              <a:buChar char="q"/>
            </a:pPr>
            <a:r>
              <a:rPr lang="en-US" dirty="0"/>
              <a:t>The purpose of this test is to determine if a difference between observed data and expected data is due to chance. </a:t>
            </a:r>
          </a:p>
        </p:txBody>
      </p:sp>
      <p:pic>
        <p:nvPicPr>
          <p:cNvPr id="4102" name="Picture 6">
            <a:extLst>
              <a:ext uri="{FF2B5EF4-FFF2-40B4-BE49-F238E27FC236}">
                <a16:creationId xmlns:a16="http://schemas.microsoft.com/office/drawing/2014/main" id="{05D7ED67-0270-4700-A31D-065EED259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269" y="1751611"/>
            <a:ext cx="5829237" cy="35349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3CDE551-52B0-4F56-A598-A94A24D02871}"/>
              </a:ext>
            </a:extLst>
          </p:cNvPr>
          <p:cNvSpPr/>
          <p:nvPr/>
        </p:nvSpPr>
        <p:spPr>
          <a:xfrm>
            <a:off x="747859" y="5447895"/>
            <a:ext cx="8669517" cy="461665"/>
          </a:xfrm>
          <a:prstGeom prst="rect">
            <a:avLst/>
          </a:prstGeom>
        </p:spPr>
        <p:txBody>
          <a:bodyPr wrap="square">
            <a:spAutoFit/>
          </a:bodyPr>
          <a:lstStyle/>
          <a:p>
            <a:r>
              <a:rPr lang="en-US" sz="2400" dirty="0"/>
              <a:t>Importance Features are:-</a:t>
            </a:r>
            <a:r>
              <a:rPr lang="en-US" sz="2400" dirty="0" err="1"/>
              <a:t>day.mins</a:t>
            </a:r>
            <a:r>
              <a:rPr lang="en-US" sz="2400" dirty="0"/>
              <a:t>, </a:t>
            </a:r>
            <a:r>
              <a:rPr lang="en-US" sz="2400" dirty="0" err="1"/>
              <a:t>voice.messages</a:t>
            </a:r>
            <a:r>
              <a:rPr lang="en-US" sz="2400" dirty="0"/>
              <a:t>, </a:t>
            </a:r>
            <a:r>
              <a:rPr lang="en-US" sz="2400" dirty="0" err="1"/>
              <a:t>day.charges</a:t>
            </a:r>
            <a:r>
              <a:rPr lang="en-US" sz="2400" dirty="0"/>
              <a:t>.</a:t>
            </a:r>
          </a:p>
        </p:txBody>
      </p:sp>
    </p:spTree>
    <p:extLst>
      <p:ext uri="{BB962C8B-B14F-4D97-AF65-F5344CB8AC3E}">
        <p14:creationId xmlns:p14="http://schemas.microsoft.com/office/powerpoint/2010/main" val="90997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82CE69-ECFD-4A8B-A51D-6A14A8B6D786}"/>
              </a:ext>
            </a:extLst>
          </p:cNvPr>
          <p:cNvSpPr/>
          <p:nvPr/>
        </p:nvSpPr>
        <p:spPr>
          <a:xfrm>
            <a:off x="426111" y="350097"/>
            <a:ext cx="2534194" cy="369332"/>
          </a:xfrm>
          <a:prstGeom prst="rect">
            <a:avLst/>
          </a:prstGeom>
        </p:spPr>
        <p:txBody>
          <a:bodyPr wrap="square">
            <a:spAutoFit/>
          </a:bodyPr>
          <a:lstStyle/>
          <a:p>
            <a:pPr lvl="0" algn="ctr"/>
            <a:r>
              <a:rPr lang="en-IN" dirty="0">
                <a:solidFill>
                  <a:srgbClr val="00B0F0"/>
                </a:solidFill>
                <a:highlight>
                  <a:srgbClr val="C0C0C0"/>
                </a:highlight>
                <a:latin typeface="Arial"/>
                <a:ea typeface="Arial"/>
                <a:cs typeface="Arial"/>
                <a:sym typeface="Arial"/>
              </a:rPr>
              <a:t>Extra Trees Classifier</a:t>
            </a:r>
            <a:endParaRPr lang="en-IN" dirty="0"/>
          </a:p>
        </p:txBody>
      </p:sp>
      <p:graphicFrame>
        <p:nvGraphicFramePr>
          <p:cNvPr id="5" name="Table 4">
            <a:extLst>
              <a:ext uri="{FF2B5EF4-FFF2-40B4-BE49-F238E27FC236}">
                <a16:creationId xmlns:a16="http://schemas.microsoft.com/office/drawing/2014/main" id="{BFEC591E-4F1D-4F72-B790-C5378D162380}"/>
              </a:ext>
            </a:extLst>
          </p:cNvPr>
          <p:cNvGraphicFramePr>
            <a:graphicFrameLocks noGrp="1"/>
          </p:cNvGraphicFramePr>
          <p:nvPr>
            <p:extLst>
              <p:ext uri="{D42A27DB-BD31-4B8C-83A1-F6EECF244321}">
                <p14:modId xmlns:p14="http://schemas.microsoft.com/office/powerpoint/2010/main" val="2509185647"/>
              </p:ext>
            </p:extLst>
          </p:nvPr>
        </p:nvGraphicFramePr>
        <p:xfrm>
          <a:off x="568750" y="1675221"/>
          <a:ext cx="4586478" cy="3572854"/>
        </p:xfrm>
        <a:graphic>
          <a:graphicData uri="http://schemas.openxmlformats.org/drawingml/2006/table">
            <a:tbl>
              <a:tblPr/>
              <a:tblGrid>
                <a:gridCol w="2293239">
                  <a:extLst>
                    <a:ext uri="{9D8B030D-6E8A-4147-A177-3AD203B41FA5}">
                      <a16:colId xmlns:a16="http://schemas.microsoft.com/office/drawing/2014/main" val="485600324"/>
                    </a:ext>
                  </a:extLst>
                </a:gridCol>
                <a:gridCol w="2293239">
                  <a:extLst>
                    <a:ext uri="{9D8B030D-6E8A-4147-A177-3AD203B41FA5}">
                      <a16:colId xmlns:a16="http://schemas.microsoft.com/office/drawing/2014/main" val="3457418862"/>
                    </a:ext>
                  </a:extLst>
                </a:gridCol>
              </a:tblGrid>
              <a:tr h="0">
                <a:tc>
                  <a:txBody>
                    <a:bodyPr/>
                    <a:lstStyle/>
                    <a:p>
                      <a:pPr algn="r" fontAlgn="ctr"/>
                      <a:r>
                        <a:rPr lang="en-US" sz="1800" b="1" dirty="0">
                          <a:effectLst/>
                        </a:rPr>
                        <a:t>Feature</a:t>
                      </a:r>
                      <a:r>
                        <a:rPr lang="en-US" sz="1800" dirty="0"/>
                        <a:t> Labels</a:t>
                      </a:r>
                      <a:endParaRPr lang="en-US" sz="1800" b="1" dirty="0">
                        <a:effectLst/>
                      </a:endParaRPr>
                    </a:p>
                  </a:txBody>
                  <a:tcPr marL="43666" marR="43666" marT="21833" marB="21833" anchor="ctr">
                    <a:lnL>
                      <a:noFill/>
                    </a:lnL>
                    <a:lnR>
                      <a:noFill/>
                    </a:lnR>
                    <a:lnT>
                      <a:noFill/>
                    </a:lnT>
                    <a:lnB>
                      <a:noFill/>
                    </a:lnB>
                    <a:solidFill>
                      <a:srgbClr val="FFFFFF"/>
                    </a:solidFill>
                  </a:tcPr>
                </a:tc>
                <a:tc>
                  <a:txBody>
                    <a:bodyPr/>
                    <a:lstStyle/>
                    <a:p>
                      <a:r>
                        <a:rPr lang="en-US" sz="1800" dirty="0"/>
                        <a:t>Feature Importance</a:t>
                      </a:r>
                    </a:p>
                  </a:txBody>
                  <a:tcPr marL="43666" marR="43666" marT="21833" marB="21833">
                    <a:lnL>
                      <a:noFill/>
                    </a:lnL>
                  </a:tcPr>
                </a:tc>
                <a:extLst>
                  <a:ext uri="{0D108BD9-81ED-4DB2-BD59-A6C34878D82A}">
                    <a16:rowId xmlns:a16="http://schemas.microsoft.com/office/drawing/2014/main" val="1529860276"/>
                  </a:ext>
                </a:extLst>
              </a:tr>
              <a:tr h="174665">
                <a:tc>
                  <a:txBody>
                    <a:bodyPr/>
                    <a:lstStyle/>
                    <a:p>
                      <a:pPr algn="r" fontAlgn="ctr"/>
                      <a:r>
                        <a:rPr lang="en-US" sz="900" b="1">
                          <a:effectLst/>
                        </a:rPr>
                        <a:t>area.code</a:t>
                      </a:r>
                    </a:p>
                  </a:txBody>
                  <a:tcPr marL="43666" marR="43666" marT="21833" marB="21833" anchor="ctr">
                    <a:lnL>
                      <a:noFill/>
                    </a:lnL>
                    <a:lnR>
                      <a:noFill/>
                    </a:lnR>
                    <a:lnT>
                      <a:noFill/>
                    </a:lnT>
                    <a:lnB>
                      <a:noFill/>
                    </a:lnB>
                    <a:solidFill>
                      <a:srgbClr val="F5F5F5"/>
                    </a:solidFill>
                  </a:tcPr>
                </a:tc>
                <a:tc>
                  <a:txBody>
                    <a:bodyPr/>
                    <a:lstStyle/>
                    <a:p>
                      <a:pPr algn="r" fontAlgn="ctr"/>
                      <a:r>
                        <a:rPr lang="en-US" sz="900" dirty="0">
                          <a:effectLst/>
                        </a:rPr>
                        <a:t>0.021844</a:t>
                      </a:r>
                    </a:p>
                  </a:txBody>
                  <a:tcPr marL="43666" marR="43666" marT="21833" marB="21833" anchor="ctr">
                    <a:lnL>
                      <a:noFill/>
                    </a:lnL>
                    <a:lnR>
                      <a:noFill/>
                    </a:lnR>
                    <a:lnB>
                      <a:noFill/>
                    </a:lnB>
                    <a:solidFill>
                      <a:srgbClr val="F5F5F5"/>
                    </a:solidFill>
                  </a:tcPr>
                </a:tc>
                <a:extLst>
                  <a:ext uri="{0D108BD9-81ED-4DB2-BD59-A6C34878D82A}">
                    <a16:rowId xmlns:a16="http://schemas.microsoft.com/office/drawing/2014/main" val="4005803791"/>
                  </a:ext>
                </a:extLst>
              </a:tr>
              <a:tr h="174665">
                <a:tc>
                  <a:txBody>
                    <a:bodyPr/>
                    <a:lstStyle/>
                    <a:p>
                      <a:pPr algn="r" fontAlgn="ctr"/>
                      <a:r>
                        <a:rPr lang="en-US" sz="900" b="1">
                          <a:effectLst/>
                        </a:rPr>
                        <a:t>account.length</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0.034415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916285377"/>
                  </a:ext>
                </a:extLst>
              </a:tr>
              <a:tr h="174665">
                <a:tc>
                  <a:txBody>
                    <a:bodyPr/>
                    <a:lstStyle/>
                    <a:p>
                      <a:pPr algn="r" fontAlgn="ctr"/>
                      <a:r>
                        <a:rPr lang="en-US" sz="900" b="1">
                          <a:effectLst/>
                        </a:rPr>
                        <a:t>voice.plan</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0.018409</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2276720091"/>
                  </a:ext>
                </a:extLst>
              </a:tr>
              <a:tr h="174665">
                <a:tc>
                  <a:txBody>
                    <a:bodyPr/>
                    <a:lstStyle/>
                    <a:p>
                      <a:pPr algn="r" fontAlgn="ctr"/>
                      <a:r>
                        <a:rPr lang="en-US" sz="900" b="1">
                          <a:effectLst/>
                        </a:rPr>
                        <a:t>voice.messages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0.016917</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1180615649"/>
                  </a:ext>
                </a:extLst>
              </a:tr>
              <a:tr h="174665">
                <a:tc>
                  <a:txBody>
                    <a:bodyPr/>
                    <a:lstStyle/>
                    <a:p>
                      <a:pPr algn="r" fontAlgn="ctr"/>
                      <a:r>
                        <a:rPr lang="en-US" sz="900" b="1">
                          <a:effectLst/>
                        </a:rPr>
                        <a:t>intl.plan</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0.073951</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176470639"/>
                  </a:ext>
                </a:extLst>
              </a:tr>
              <a:tr h="174665">
                <a:tc>
                  <a:txBody>
                    <a:bodyPr/>
                    <a:lstStyle/>
                    <a:p>
                      <a:pPr algn="r" fontAlgn="ctr"/>
                      <a:r>
                        <a:rPr lang="en-US" sz="900" b="1">
                          <a:effectLst/>
                        </a:rPr>
                        <a:t>intl.mins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0.048125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728878007"/>
                  </a:ext>
                </a:extLst>
              </a:tr>
              <a:tr h="174665">
                <a:tc>
                  <a:txBody>
                    <a:bodyPr/>
                    <a:lstStyle/>
                    <a:p>
                      <a:pPr algn="r" fontAlgn="ctr"/>
                      <a:r>
                        <a:rPr lang="en-US" sz="900" b="1">
                          <a:effectLst/>
                        </a:rPr>
                        <a:t>intl.calls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0.054158</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3718945002"/>
                  </a:ext>
                </a:extLst>
              </a:tr>
              <a:tr h="174665">
                <a:tc>
                  <a:txBody>
                    <a:bodyPr/>
                    <a:lstStyle/>
                    <a:p>
                      <a:pPr algn="r" fontAlgn="ctr"/>
                      <a:r>
                        <a:rPr lang="en-US" sz="900" b="1">
                          <a:effectLst/>
                        </a:rPr>
                        <a:t>intl.charge</a:t>
                      </a:r>
                    </a:p>
                  </a:txBody>
                  <a:tcPr marL="43666" marR="43666" marT="21833" marB="21833" anchor="ctr">
                    <a:lnL>
                      <a:noFill/>
                    </a:lnL>
                    <a:lnR>
                      <a:noFill/>
                    </a:lnR>
                    <a:lnT>
                      <a:noFill/>
                    </a:lnT>
                    <a:lnB>
                      <a:noFill/>
                    </a:lnB>
                    <a:solidFill>
                      <a:srgbClr val="FFFFFF"/>
                    </a:solidFill>
                  </a:tcPr>
                </a:tc>
                <a:tc>
                  <a:txBody>
                    <a:bodyPr/>
                    <a:lstStyle/>
                    <a:p>
                      <a:pPr algn="r" fontAlgn="ctr"/>
                      <a:r>
                        <a:rPr lang="en-US" sz="900" dirty="0">
                          <a:effectLst/>
                        </a:rPr>
                        <a:t>0.045352</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1918932522"/>
                  </a:ext>
                </a:extLst>
              </a:tr>
              <a:tr h="174665">
                <a:tc>
                  <a:txBody>
                    <a:bodyPr/>
                    <a:lstStyle/>
                    <a:p>
                      <a:pPr algn="r" fontAlgn="ctr"/>
                      <a:r>
                        <a:rPr lang="en-US" sz="900" b="1">
                          <a:effectLst/>
                        </a:rPr>
                        <a:t>day.mins</a:t>
                      </a:r>
                    </a:p>
                  </a:txBody>
                  <a:tcPr marL="43666" marR="43666" marT="21833" marB="21833" anchor="ctr">
                    <a:lnL>
                      <a:noFill/>
                    </a:lnL>
                    <a:lnR>
                      <a:noFill/>
                    </a:lnR>
                    <a:lnT>
                      <a:noFill/>
                    </a:lnT>
                    <a:lnB>
                      <a:noFill/>
                    </a:lnB>
                    <a:solidFill>
                      <a:srgbClr val="F5F5F5"/>
                    </a:solidFill>
                  </a:tcPr>
                </a:tc>
                <a:tc>
                  <a:txBody>
                    <a:bodyPr/>
                    <a:lstStyle/>
                    <a:p>
                      <a:pPr algn="r" fontAlgn="ctr"/>
                      <a:r>
                        <a:rPr lang="en-US" sz="900" dirty="0">
                          <a:effectLst/>
                        </a:rPr>
                        <a:t>0.130705</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34483955"/>
                  </a:ext>
                </a:extLst>
              </a:tr>
              <a:tr h="174665">
                <a:tc>
                  <a:txBody>
                    <a:bodyPr/>
                    <a:lstStyle/>
                    <a:p>
                      <a:pPr algn="r" fontAlgn="ctr"/>
                      <a:r>
                        <a:rPr lang="en-US" sz="900" b="1">
                          <a:effectLst/>
                        </a:rPr>
                        <a:t>day.calls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0.034925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2086156921"/>
                  </a:ext>
                </a:extLst>
              </a:tr>
              <a:tr h="174665">
                <a:tc>
                  <a:txBody>
                    <a:bodyPr/>
                    <a:lstStyle/>
                    <a:p>
                      <a:pPr algn="r" fontAlgn="ctr"/>
                      <a:r>
                        <a:rPr lang="en-US" sz="900" b="1">
                          <a:effectLst/>
                        </a:rPr>
                        <a:t>day.charge</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0.131405</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084502502"/>
                  </a:ext>
                </a:extLst>
              </a:tr>
              <a:tr h="174665">
                <a:tc>
                  <a:txBody>
                    <a:bodyPr/>
                    <a:lstStyle/>
                    <a:p>
                      <a:pPr algn="r" fontAlgn="ctr"/>
                      <a:r>
                        <a:rPr lang="en-US" sz="900" b="1">
                          <a:effectLst/>
                        </a:rPr>
                        <a:t>eve.mins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0.056046</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200784386"/>
                  </a:ext>
                </a:extLst>
              </a:tr>
              <a:tr h="174665">
                <a:tc>
                  <a:txBody>
                    <a:bodyPr/>
                    <a:lstStyle/>
                    <a:p>
                      <a:pPr algn="r" fontAlgn="ctr"/>
                      <a:r>
                        <a:rPr lang="en-US" sz="900" b="1">
                          <a:effectLst/>
                        </a:rPr>
                        <a:t>eve.calls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0.033857</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794057943"/>
                  </a:ext>
                </a:extLst>
              </a:tr>
              <a:tr h="174665">
                <a:tc>
                  <a:txBody>
                    <a:bodyPr/>
                    <a:lstStyle/>
                    <a:p>
                      <a:pPr algn="r" fontAlgn="ctr"/>
                      <a:r>
                        <a:rPr lang="en-US" sz="900" b="1">
                          <a:effectLst/>
                        </a:rPr>
                        <a:t>eve.charge</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0.059698</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2396537198"/>
                  </a:ext>
                </a:extLst>
              </a:tr>
              <a:tr h="174665">
                <a:tc>
                  <a:txBody>
                    <a:bodyPr/>
                    <a:lstStyle/>
                    <a:p>
                      <a:pPr algn="r" fontAlgn="ctr"/>
                      <a:r>
                        <a:rPr lang="en-US" sz="900" b="1">
                          <a:effectLst/>
                        </a:rPr>
                        <a:t>night.mins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0.041349</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72946221"/>
                  </a:ext>
                </a:extLst>
              </a:tr>
              <a:tr h="174665">
                <a:tc>
                  <a:txBody>
                    <a:bodyPr/>
                    <a:lstStyle/>
                    <a:p>
                      <a:pPr algn="r" fontAlgn="ctr"/>
                      <a:r>
                        <a:rPr lang="en-US" sz="900" b="1">
                          <a:effectLst/>
                        </a:rPr>
                        <a:t>night.calls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0.033376</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195209540"/>
                  </a:ext>
                </a:extLst>
              </a:tr>
              <a:tr h="174665">
                <a:tc>
                  <a:txBody>
                    <a:bodyPr/>
                    <a:lstStyle/>
                    <a:p>
                      <a:pPr algn="r" fontAlgn="ctr"/>
                      <a:r>
                        <a:rPr lang="en-US" sz="900" b="1">
                          <a:effectLst/>
                        </a:rPr>
                        <a:t>night.charge</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0.040174</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11698751"/>
                  </a:ext>
                </a:extLst>
              </a:tr>
              <a:tr h="174665">
                <a:tc>
                  <a:txBody>
                    <a:bodyPr/>
                    <a:lstStyle/>
                    <a:p>
                      <a:pPr algn="r" fontAlgn="ctr"/>
                      <a:r>
                        <a:rPr lang="en-US" sz="900" b="1">
                          <a:effectLst/>
                        </a:rPr>
                        <a:t>customer.calls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dirty="0">
                          <a:effectLst/>
                        </a:rPr>
                        <a:t>0.125294</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97239147"/>
                  </a:ext>
                </a:extLst>
              </a:tr>
            </a:tbl>
          </a:graphicData>
        </a:graphic>
      </p:graphicFrame>
      <p:sp>
        <p:nvSpPr>
          <p:cNvPr id="6" name="Rectangle 5">
            <a:extLst>
              <a:ext uri="{FF2B5EF4-FFF2-40B4-BE49-F238E27FC236}">
                <a16:creationId xmlns:a16="http://schemas.microsoft.com/office/drawing/2014/main" id="{9FA2951B-1F23-4E50-8BE2-E11629C6FCF2}"/>
              </a:ext>
            </a:extLst>
          </p:cNvPr>
          <p:cNvSpPr/>
          <p:nvPr/>
        </p:nvSpPr>
        <p:spPr>
          <a:xfrm>
            <a:off x="568750" y="719429"/>
            <a:ext cx="11197139" cy="923330"/>
          </a:xfrm>
          <a:prstGeom prst="rect">
            <a:avLst/>
          </a:prstGeom>
        </p:spPr>
        <p:txBody>
          <a:bodyPr wrap="square">
            <a:spAutoFit/>
          </a:bodyPr>
          <a:lstStyle/>
          <a:p>
            <a:pPr marL="285750" indent="-285750">
              <a:buFont typeface="Wingdings" panose="05000000000000000000" pitchFamily="2" charset="2"/>
              <a:buChar char="q"/>
            </a:pPr>
            <a:r>
              <a:rPr lang="en-US" dirty="0"/>
              <a:t>The purpose of the this is to fit a number of randomized decision trees to the data, and in this regard is a from of ensemble learning. Particularly, random splits of all observations are carried out to ensure that the model does not overfit the data.</a:t>
            </a:r>
          </a:p>
        </p:txBody>
      </p:sp>
      <p:pic>
        <p:nvPicPr>
          <p:cNvPr id="5129" name="Picture 9">
            <a:extLst>
              <a:ext uri="{FF2B5EF4-FFF2-40B4-BE49-F238E27FC236}">
                <a16:creationId xmlns:a16="http://schemas.microsoft.com/office/drawing/2014/main" id="{ACB7AEB9-B65D-4F78-AA00-B51D7D6DA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286" y="1675220"/>
            <a:ext cx="5865603" cy="37357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6B2900E-01BD-4716-ACAA-2D6BE897AD51}"/>
              </a:ext>
            </a:extLst>
          </p:cNvPr>
          <p:cNvSpPr/>
          <p:nvPr/>
        </p:nvSpPr>
        <p:spPr>
          <a:xfrm>
            <a:off x="747859" y="5447895"/>
            <a:ext cx="8669517" cy="461665"/>
          </a:xfrm>
          <a:prstGeom prst="rect">
            <a:avLst/>
          </a:prstGeom>
        </p:spPr>
        <p:txBody>
          <a:bodyPr wrap="square">
            <a:spAutoFit/>
          </a:bodyPr>
          <a:lstStyle/>
          <a:p>
            <a:r>
              <a:rPr lang="en-US" sz="2400" dirty="0"/>
              <a:t>Importance Features are:-</a:t>
            </a:r>
            <a:r>
              <a:rPr lang="en-US" sz="2400" dirty="0" err="1"/>
              <a:t>day.mins</a:t>
            </a:r>
            <a:r>
              <a:rPr lang="en-US" sz="2400" dirty="0"/>
              <a:t>, </a:t>
            </a:r>
            <a:r>
              <a:rPr lang="en-US" sz="2400" dirty="0" err="1"/>
              <a:t>customer.calls</a:t>
            </a:r>
            <a:r>
              <a:rPr lang="en-US" sz="2400" dirty="0"/>
              <a:t>, </a:t>
            </a:r>
            <a:r>
              <a:rPr lang="en-US" sz="2400" dirty="0" err="1"/>
              <a:t>day.charges</a:t>
            </a:r>
            <a:r>
              <a:rPr lang="en-US" sz="2400" dirty="0"/>
              <a:t>.</a:t>
            </a:r>
          </a:p>
        </p:txBody>
      </p:sp>
    </p:spTree>
    <p:extLst>
      <p:ext uri="{BB962C8B-B14F-4D97-AF65-F5344CB8AC3E}">
        <p14:creationId xmlns:p14="http://schemas.microsoft.com/office/powerpoint/2010/main" val="345324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3F37C10-02FF-4321-9526-5DFB1A6833E7}"/>
              </a:ext>
            </a:extLst>
          </p:cNvPr>
          <p:cNvGraphicFramePr>
            <a:graphicFrameLocks noGrp="1"/>
          </p:cNvGraphicFramePr>
          <p:nvPr>
            <p:extLst>
              <p:ext uri="{D42A27DB-BD31-4B8C-83A1-F6EECF244321}">
                <p14:modId xmlns:p14="http://schemas.microsoft.com/office/powerpoint/2010/main" val="911486583"/>
              </p:ext>
            </p:extLst>
          </p:nvPr>
        </p:nvGraphicFramePr>
        <p:xfrm>
          <a:off x="575036" y="395926"/>
          <a:ext cx="10228083" cy="3655951"/>
        </p:xfrm>
        <a:graphic>
          <a:graphicData uri="http://schemas.openxmlformats.org/drawingml/2006/table">
            <a:tbl>
              <a:tblPr firstRow="1" bandRow="1">
                <a:tableStyleId>{073A0DAA-6AF3-43AB-8588-CEC1D06C72B9}</a:tableStyleId>
              </a:tblPr>
              <a:tblGrid>
                <a:gridCol w="3409361">
                  <a:extLst>
                    <a:ext uri="{9D8B030D-6E8A-4147-A177-3AD203B41FA5}">
                      <a16:colId xmlns:a16="http://schemas.microsoft.com/office/drawing/2014/main" val="3490589604"/>
                    </a:ext>
                  </a:extLst>
                </a:gridCol>
                <a:gridCol w="3409361">
                  <a:extLst>
                    <a:ext uri="{9D8B030D-6E8A-4147-A177-3AD203B41FA5}">
                      <a16:colId xmlns:a16="http://schemas.microsoft.com/office/drawing/2014/main" val="3501269476"/>
                    </a:ext>
                  </a:extLst>
                </a:gridCol>
                <a:gridCol w="3409361">
                  <a:extLst>
                    <a:ext uri="{9D8B030D-6E8A-4147-A177-3AD203B41FA5}">
                      <a16:colId xmlns:a16="http://schemas.microsoft.com/office/drawing/2014/main" val="331908853"/>
                    </a:ext>
                  </a:extLst>
                </a:gridCol>
              </a:tblGrid>
              <a:tr h="638431">
                <a:tc>
                  <a:txBody>
                    <a:bodyPr/>
                    <a:lstStyle/>
                    <a:p>
                      <a:pPr algn="ctr"/>
                      <a:r>
                        <a:rPr lang="en-US" dirty="0" err="1"/>
                        <a:t>S.No</a:t>
                      </a:r>
                      <a:endParaRPr lang="en-US" dirty="0"/>
                    </a:p>
                  </a:txBody>
                  <a:tcPr/>
                </a:tc>
                <a:tc>
                  <a:txBody>
                    <a:bodyPr/>
                    <a:lstStyle/>
                    <a:p>
                      <a:pPr algn="ctr"/>
                      <a:r>
                        <a:rPr lang="en-US" dirty="0"/>
                        <a:t>TEST</a:t>
                      </a:r>
                    </a:p>
                  </a:txBody>
                  <a:tcPr/>
                </a:tc>
                <a:tc>
                  <a:txBody>
                    <a:bodyPr/>
                    <a:lstStyle/>
                    <a:p>
                      <a:pPr algn="ctr"/>
                      <a:r>
                        <a:rPr lang="en-US" dirty="0"/>
                        <a:t>FEATURE</a:t>
                      </a:r>
                      <a:r>
                        <a:rPr lang="en-US" sz="1800" dirty="0"/>
                        <a:t> IMPORTANCE</a:t>
                      </a:r>
                      <a:endParaRPr lang="en-US" dirty="0"/>
                    </a:p>
                  </a:txBody>
                  <a:tcPr/>
                </a:tc>
                <a:extLst>
                  <a:ext uri="{0D108BD9-81ED-4DB2-BD59-A6C34878D82A}">
                    <a16:rowId xmlns:a16="http://schemas.microsoft.com/office/drawing/2014/main" val="2248859647"/>
                  </a:ext>
                </a:extLst>
              </a:tr>
              <a:tr h="1185656">
                <a:tc>
                  <a:txBody>
                    <a:bodyPr/>
                    <a:lstStyle/>
                    <a:p>
                      <a:pPr algn="ctr"/>
                      <a:r>
                        <a:rPr lang="en-US" dirty="0"/>
                        <a:t>1</a:t>
                      </a:r>
                    </a:p>
                  </a:txBody>
                  <a:tcPr/>
                </a:tc>
                <a:tc>
                  <a:txBody>
                    <a:bodyPr/>
                    <a:lstStyle/>
                    <a:p>
                      <a:pPr algn="ctr"/>
                      <a:r>
                        <a:rPr lang="en-US" dirty="0"/>
                        <a:t>ANOVA</a:t>
                      </a:r>
                    </a:p>
                  </a:txBody>
                  <a:tcPr/>
                </a:tc>
                <a:tc>
                  <a:txBody>
                    <a:bodyPr/>
                    <a:lstStyle/>
                    <a:p>
                      <a:pPr marL="285750" indent="-285750">
                        <a:buFont typeface="Arial" panose="020B0604020202020204" pitchFamily="34" charset="0"/>
                        <a:buChar char="•"/>
                      </a:pPr>
                      <a:r>
                        <a:rPr lang="en-US" sz="1800" dirty="0"/>
                        <a:t>International plan, </a:t>
                      </a:r>
                    </a:p>
                    <a:p>
                      <a:pPr marL="285750" indent="-285750">
                        <a:buFont typeface="Arial" panose="020B0604020202020204" pitchFamily="34" charset="0"/>
                        <a:buChar char="•"/>
                      </a:pPr>
                      <a:r>
                        <a:rPr lang="en-US" sz="1800" dirty="0" err="1"/>
                        <a:t>day.mins</a:t>
                      </a:r>
                      <a:r>
                        <a:rPr lang="en-US" sz="1800" dirty="0"/>
                        <a:t>, </a:t>
                      </a:r>
                    </a:p>
                    <a:p>
                      <a:pPr marL="285750" indent="-285750">
                        <a:buFont typeface="Arial" panose="020B0604020202020204" pitchFamily="34" charset="0"/>
                        <a:buChar char="•"/>
                      </a:pPr>
                      <a:r>
                        <a:rPr lang="en-US" sz="1800" dirty="0" err="1"/>
                        <a:t>day.charges</a:t>
                      </a:r>
                      <a:r>
                        <a:rPr lang="en-US" sz="1800" dirty="0"/>
                        <a:t>, </a:t>
                      </a:r>
                    </a:p>
                    <a:p>
                      <a:pPr marL="285750" indent="-285750">
                        <a:buFont typeface="Arial" panose="020B0604020202020204" pitchFamily="34" charset="0"/>
                        <a:buChar char="•"/>
                      </a:pPr>
                      <a:r>
                        <a:rPr lang="en-US" sz="1800" dirty="0"/>
                        <a:t>customer calls</a:t>
                      </a:r>
                      <a:endParaRPr lang="en-US" dirty="0"/>
                    </a:p>
                  </a:txBody>
                  <a:tcPr/>
                </a:tc>
                <a:extLst>
                  <a:ext uri="{0D108BD9-81ED-4DB2-BD59-A6C34878D82A}">
                    <a16:rowId xmlns:a16="http://schemas.microsoft.com/office/drawing/2014/main" val="1674013377"/>
                  </a:ext>
                </a:extLst>
              </a:tr>
              <a:tr h="912043">
                <a:tc>
                  <a:txBody>
                    <a:bodyPr/>
                    <a:lstStyle/>
                    <a:p>
                      <a:pPr algn="ctr"/>
                      <a:r>
                        <a:rPr lang="en-US" dirty="0"/>
                        <a:t>2</a:t>
                      </a:r>
                    </a:p>
                  </a:txBody>
                  <a:tcPr/>
                </a:tc>
                <a:tc>
                  <a:txBody>
                    <a:bodyPr/>
                    <a:lstStyle/>
                    <a:p>
                      <a:pPr algn="ctr"/>
                      <a:r>
                        <a:rPr lang="en-US" dirty="0"/>
                        <a:t>CHI-SQUARE</a:t>
                      </a:r>
                    </a:p>
                  </a:txBody>
                  <a:tcPr/>
                </a:tc>
                <a:tc>
                  <a:txBody>
                    <a:bodyPr/>
                    <a:lstStyle/>
                    <a:p>
                      <a:pPr marL="285750" indent="-285750">
                        <a:buFont typeface="Arial" panose="020B0604020202020204" pitchFamily="34" charset="0"/>
                        <a:buChar char="•"/>
                      </a:pPr>
                      <a:r>
                        <a:rPr lang="en-US" dirty="0" err="1"/>
                        <a:t>day.mins</a:t>
                      </a:r>
                      <a:endParaRPr lang="en-US" dirty="0"/>
                    </a:p>
                    <a:p>
                      <a:pPr marL="285750" indent="-285750">
                        <a:buFont typeface="Arial" panose="020B0604020202020204" pitchFamily="34" charset="0"/>
                        <a:buChar char="•"/>
                      </a:pPr>
                      <a:r>
                        <a:rPr lang="en-US" dirty="0" err="1"/>
                        <a:t>day.charges</a:t>
                      </a:r>
                      <a:endParaRPr lang="en-US" dirty="0"/>
                    </a:p>
                    <a:p>
                      <a:pPr marL="285750" indent="-285750">
                        <a:buFont typeface="Arial" panose="020B0604020202020204" pitchFamily="34" charset="0"/>
                        <a:buChar char="•"/>
                      </a:pPr>
                      <a:r>
                        <a:rPr lang="en-US" dirty="0" err="1"/>
                        <a:t>voice.messages</a:t>
                      </a:r>
                      <a:endParaRPr lang="en-US" dirty="0"/>
                    </a:p>
                  </a:txBody>
                  <a:tcPr/>
                </a:tc>
                <a:extLst>
                  <a:ext uri="{0D108BD9-81ED-4DB2-BD59-A6C34878D82A}">
                    <a16:rowId xmlns:a16="http://schemas.microsoft.com/office/drawing/2014/main" val="2469658749"/>
                  </a:ext>
                </a:extLst>
              </a:tr>
              <a:tr h="912043">
                <a:tc>
                  <a:txBody>
                    <a:bodyPr/>
                    <a:lstStyle/>
                    <a:p>
                      <a:pPr algn="ctr"/>
                      <a:r>
                        <a:rPr lang="en-US" dirty="0"/>
                        <a:t>3</a:t>
                      </a:r>
                    </a:p>
                  </a:txBody>
                  <a:tcPr/>
                </a:tc>
                <a:tc>
                  <a:txBody>
                    <a:bodyPr/>
                    <a:lstStyle/>
                    <a:p>
                      <a:pPr algn="ctr"/>
                      <a:r>
                        <a:rPr lang="en-US" dirty="0">
                          <a:solidFill>
                            <a:schemeClr val="tx1"/>
                          </a:solidFill>
                          <a:highlight>
                            <a:srgbClr val="00FF00"/>
                          </a:highlight>
                        </a:rPr>
                        <a:t>EXTRA</a:t>
                      </a:r>
                      <a:r>
                        <a:rPr lang="en-US" sz="1800" dirty="0">
                          <a:solidFill>
                            <a:schemeClr val="tx1"/>
                          </a:solidFill>
                          <a:highlight>
                            <a:srgbClr val="00FF00"/>
                          </a:highlight>
                        </a:rPr>
                        <a:t> TREE CLASSIFIER</a:t>
                      </a:r>
                      <a:endParaRPr lang="en-US" dirty="0">
                        <a:solidFill>
                          <a:schemeClr val="tx1"/>
                        </a:solidFill>
                        <a:highlight>
                          <a:srgbClr val="00FF00"/>
                        </a:highlight>
                      </a:endParaRPr>
                    </a:p>
                  </a:txBody>
                  <a:tcPr/>
                </a:tc>
                <a:tc>
                  <a:txBody>
                    <a:bodyPr/>
                    <a:lstStyle/>
                    <a:p>
                      <a:pPr marL="285750" indent="-285750">
                        <a:buFont typeface="Arial" panose="020B0604020202020204" pitchFamily="34" charset="0"/>
                        <a:buChar char="•"/>
                      </a:pPr>
                      <a:r>
                        <a:rPr lang="en-US" dirty="0" err="1"/>
                        <a:t>day.mins</a:t>
                      </a:r>
                      <a:endParaRPr lang="en-US" dirty="0"/>
                    </a:p>
                    <a:p>
                      <a:pPr marL="285750" indent="-285750">
                        <a:buFont typeface="Arial" panose="020B0604020202020204" pitchFamily="34" charset="0"/>
                        <a:buChar char="•"/>
                      </a:pPr>
                      <a:r>
                        <a:rPr lang="en-US" dirty="0" err="1"/>
                        <a:t>customer.calls</a:t>
                      </a:r>
                      <a:endParaRPr lang="en-US" dirty="0"/>
                    </a:p>
                    <a:p>
                      <a:pPr marL="285750" indent="-285750">
                        <a:buFont typeface="Arial" panose="020B0604020202020204" pitchFamily="34" charset="0"/>
                        <a:buChar char="•"/>
                      </a:pPr>
                      <a:r>
                        <a:rPr lang="en-US" dirty="0" err="1"/>
                        <a:t>day.charges</a:t>
                      </a:r>
                      <a:endParaRPr lang="en-US" dirty="0"/>
                    </a:p>
                  </a:txBody>
                  <a:tcPr/>
                </a:tc>
                <a:extLst>
                  <a:ext uri="{0D108BD9-81ED-4DB2-BD59-A6C34878D82A}">
                    <a16:rowId xmlns:a16="http://schemas.microsoft.com/office/drawing/2014/main" val="1008118615"/>
                  </a:ext>
                </a:extLst>
              </a:tr>
            </a:tbl>
          </a:graphicData>
        </a:graphic>
      </p:graphicFrame>
      <p:sp>
        <p:nvSpPr>
          <p:cNvPr id="6" name="TextBox 5">
            <a:extLst>
              <a:ext uri="{FF2B5EF4-FFF2-40B4-BE49-F238E27FC236}">
                <a16:creationId xmlns:a16="http://schemas.microsoft.com/office/drawing/2014/main" id="{55A1D0A3-82C7-47EB-BD06-C9BBBC279644}"/>
              </a:ext>
            </a:extLst>
          </p:cNvPr>
          <p:cNvSpPr txBox="1"/>
          <p:nvPr/>
        </p:nvSpPr>
        <p:spPr>
          <a:xfrm>
            <a:off x="461914" y="4449451"/>
            <a:ext cx="11085921"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	 When we are compare with three test the best test is extra tree </a:t>
            </a:r>
            <a:r>
              <a:rPr lang="en-US" sz="2800" dirty="0" err="1"/>
              <a:t>classifer</a:t>
            </a:r>
            <a:r>
              <a:rPr lang="en-US" sz="2800" dirty="0"/>
              <a:t> , because here we are founding feature importance of day min , customer calls day charge’s</a:t>
            </a:r>
          </a:p>
        </p:txBody>
      </p:sp>
    </p:spTree>
    <p:extLst>
      <p:ext uri="{BB962C8B-B14F-4D97-AF65-F5344CB8AC3E}">
        <p14:creationId xmlns:p14="http://schemas.microsoft.com/office/powerpoint/2010/main" val="279650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F461-9C4A-43EA-8B64-072A34122378}"/>
              </a:ext>
            </a:extLst>
          </p:cNvPr>
          <p:cNvSpPr>
            <a:spLocks noGrp="1"/>
          </p:cNvSpPr>
          <p:nvPr>
            <p:ph type="title"/>
          </p:nvPr>
        </p:nvSpPr>
        <p:spPr/>
        <p:txBody>
          <a:bodyPr/>
          <a:lstStyle/>
          <a:p>
            <a:pPr algn="ctr"/>
            <a:r>
              <a:rPr lang="en-US" dirty="0"/>
              <a:t>MODEL BUILDING</a:t>
            </a:r>
          </a:p>
        </p:txBody>
      </p:sp>
    </p:spTree>
    <p:extLst>
      <p:ext uri="{BB962C8B-B14F-4D97-AF65-F5344CB8AC3E}">
        <p14:creationId xmlns:p14="http://schemas.microsoft.com/office/powerpoint/2010/main" val="269818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C1B-F8BE-BA91-1F0A-430E9008F32B}"/>
              </a:ext>
            </a:extLst>
          </p:cNvPr>
          <p:cNvSpPr>
            <a:spLocks noGrp="1"/>
          </p:cNvSpPr>
          <p:nvPr>
            <p:ph type="title"/>
          </p:nvPr>
        </p:nvSpPr>
        <p:spPr>
          <a:xfrm>
            <a:off x="1406424" y="1199631"/>
            <a:ext cx="9603275" cy="753348"/>
          </a:xfrm>
        </p:spPr>
        <p:txBody>
          <a:bodyPr/>
          <a:lstStyle/>
          <a:p>
            <a:r>
              <a:rPr lang="en-IN" dirty="0"/>
              <a:t>Sampling Techniques</a:t>
            </a:r>
          </a:p>
        </p:txBody>
      </p:sp>
      <p:sp>
        <p:nvSpPr>
          <p:cNvPr id="4" name="TextBox 3">
            <a:extLst>
              <a:ext uri="{FF2B5EF4-FFF2-40B4-BE49-F238E27FC236}">
                <a16:creationId xmlns:a16="http://schemas.microsoft.com/office/drawing/2014/main" id="{23A7CD64-A744-2CD9-5489-55E29D9F2121}"/>
              </a:ext>
            </a:extLst>
          </p:cNvPr>
          <p:cNvSpPr txBox="1"/>
          <p:nvPr/>
        </p:nvSpPr>
        <p:spPr>
          <a:xfrm>
            <a:off x="1323621" y="2228671"/>
            <a:ext cx="9686078" cy="1200329"/>
          </a:xfrm>
          <a:prstGeom prst="rect">
            <a:avLst/>
          </a:prstGeom>
          <a:noFill/>
        </p:spPr>
        <p:txBody>
          <a:bodyPr wrap="square">
            <a:spAutoFit/>
          </a:bodyPr>
          <a:lstStyle/>
          <a:p>
            <a:pPr algn="l"/>
            <a:r>
              <a:rPr lang="en-IN" dirty="0">
                <a:solidFill>
                  <a:srgbClr val="000000"/>
                </a:solidFill>
                <a:latin typeface="Helvetica Neue"/>
              </a:rPr>
              <a:t>Since the</a:t>
            </a:r>
            <a:r>
              <a:rPr lang="en-IN" b="0" i="0" dirty="0">
                <a:solidFill>
                  <a:srgbClr val="000000"/>
                </a:solidFill>
                <a:effectLst/>
                <a:latin typeface="Helvetica Neue"/>
              </a:rPr>
              <a:t> target variable (churn) is imbalanced, it is good to sample the minority class</a:t>
            </a:r>
          </a:p>
          <a:p>
            <a:pPr marL="1200150" lvl="2" indent="-285750">
              <a:buFont typeface="Arial" panose="020B0604020202020204" pitchFamily="34" charset="0"/>
              <a:buChar char="•"/>
            </a:pPr>
            <a:r>
              <a:rPr lang="en-IN" b="0" i="0" dirty="0">
                <a:solidFill>
                  <a:srgbClr val="000000"/>
                </a:solidFill>
                <a:effectLst/>
                <a:latin typeface="Helvetica Neue"/>
              </a:rPr>
              <a:t>Using SMOTE ( SMOTE: Synthetic Minority Over-sampling Technique)</a:t>
            </a:r>
          </a:p>
          <a:p>
            <a:pPr marL="1200150" lvl="2" indent="-285750">
              <a:buFont typeface="Arial" panose="020B0604020202020204" pitchFamily="34" charset="0"/>
              <a:buChar char="•"/>
            </a:pPr>
            <a:r>
              <a:rPr lang="en-IN" dirty="0">
                <a:solidFill>
                  <a:srgbClr val="000000"/>
                </a:solidFill>
                <a:latin typeface="Helvetica Neue"/>
              </a:rPr>
              <a:t>Up sampling</a:t>
            </a:r>
            <a:endParaRPr lang="en-IN" b="0" i="0" dirty="0">
              <a:solidFill>
                <a:srgbClr val="000000"/>
              </a:solidFill>
              <a:effectLst/>
              <a:latin typeface="Helvetica Neue"/>
            </a:endParaRPr>
          </a:p>
          <a:p>
            <a:pPr marL="1200150" lvl="2" indent="-285750">
              <a:buFont typeface="Arial" panose="020B0604020202020204" pitchFamily="34" charset="0"/>
              <a:buChar char="•"/>
            </a:pPr>
            <a:r>
              <a:rPr lang="en-IN" dirty="0">
                <a:solidFill>
                  <a:srgbClr val="000000"/>
                </a:solidFill>
                <a:latin typeface="Helvetica Neue"/>
              </a:rPr>
              <a:t>Down sampling</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46871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145" y="540327"/>
            <a:ext cx="6941128" cy="543889"/>
          </a:xfrm>
        </p:spPr>
        <p:txBody>
          <a:bodyPr>
            <a:normAutofit/>
          </a:bodyPr>
          <a:lstStyle/>
          <a:p>
            <a:r>
              <a:rPr lang="en-US" sz="2400" dirty="0"/>
              <a:t>Sampling results</a:t>
            </a:r>
          </a:p>
        </p:txBody>
      </p:sp>
      <p:sp>
        <p:nvSpPr>
          <p:cNvPr id="3" name="Subtitle 2"/>
          <p:cNvSpPr>
            <a:spLocks noGrp="1"/>
          </p:cNvSpPr>
          <p:nvPr>
            <p:ph type="subTitle" idx="1"/>
          </p:nvPr>
        </p:nvSpPr>
        <p:spPr>
          <a:xfrm>
            <a:off x="1399309" y="1254034"/>
            <a:ext cx="9655543" cy="4872445"/>
          </a:xfrm>
        </p:spPr>
        <p:txBody>
          <a:bodyPr>
            <a:normAutofit/>
          </a:bodyPr>
          <a:lstStyle/>
          <a:p>
            <a:r>
              <a:rPr lang="en-US" dirty="0"/>
              <a:t>UP-Sampling:- before up-sampling the count of label ‘1’ is 481</a:t>
            </a:r>
          </a:p>
          <a:p>
            <a:r>
              <a:rPr lang="en-US" dirty="0"/>
              <a:t>                         before up-sampling the count of label ‘0’ is 2869</a:t>
            </a:r>
          </a:p>
          <a:p>
            <a:r>
              <a:rPr lang="en-US" dirty="0"/>
              <a:t>                      :- after up-sampling the count of label ‘1’ is 2869</a:t>
            </a:r>
          </a:p>
          <a:p>
            <a:r>
              <a:rPr lang="en-US" dirty="0"/>
              <a:t>                         after up-sampling the count of label ‘0’ is 2869</a:t>
            </a:r>
          </a:p>
          <a:p>
            <a:r>
              <a:rPr lang="en-US" dirty="0"/>
              <a:t>Down- sampling:- before down-sampling the shape of </a:t>
            </a:r>
            <a:r>
              <a:rPr lang="en-US" dirty="0" err="1"/>
              <a:t>x_train</a:t>
            </a:r>
            <a:r>
              <a:rPr lang="en-US" dirty="0"/>
              <a:t> is 4293</a:t>
            </a:r>
          </a:p>
          <a:p>
            <a:r>
              <a:rPr lang="en-US" dirty="0"/>
              <a:t>                                  before down-sampling the shape of </a:t>
            </a:r>
            <a:r>
              <a:rPr lang="en-US" dirty="0" err="1"/>
              <a:t>x_test</a:t>
            </a:r>
            <a:r>
              <a:rPr lang="en-US" dirty="0"/>
              <a:t> is 707</a:t>
            </a:r>
          </a:p>
          <a:p>
            <a:r>
              <a:rPr lang="en-US" dirty="0"/>
              <a:t>                              :-  after down-sampling the shape of </a:t>
            </a:r>
            <a:r>
              <a:rPr lang="en-US" dirty="0" err="1"/>
              <a:t>x_train</a:t>
            </a:r>
            <a:r>
              <a:rPr lang="en-US" dirty="0"/>
              <a:t> is 3350</a:t>
            </a:r>
          </a:p>
          <a:p>
            <a:r>
              <a:rPr lang="en-US" dirty="0"/>
              <a:t>                                  after down-sampling the shape of </a:t>
            </a:r>
            <a:r>
              <a:rPr lang="en-US" dirty="0" err="1"/>
              <a:t>x_test</a:t>
            </a:r>
            <a:r>
              <a:rPr lang="en-US" dirty="0"/>
              <a:t> is 1650</a:t>
            </a:r>
          </a:p>
          <a:p>
            <a:endParaRPr lang="en-US" dirty="0"/>
          </a:p>
          <a:p>
            <a:r>
              <a:rPr lang="en-US" dirty="0"/>
              <a:t> </a:t>
            </a:r>
          </a:p>
        </p:txBody>
      </p:sp>
    </p:spTree>
    <p:extLst>
      <p:ext uri="{BB962C8B-B14F-4D97-AF65-F5344CB8AC3E}">
        <p14:creationId xmlns:p14="http://schemas.microsoft.com/office/powerpoint/2010/main" val="254427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472638"/>
            <a:ext cx="8697092" cy="526472"/>
          </a:xfrm>
        </p:spPr>
        <p:txBody>
          <a:bodyPr>
            <a:normAutofit/>
          </a:bodyPr>
          <a:lstStyle/>
          <a:p>
            <a:r>
              <a:rPr lang="en-US" sz="2400" dirty="0"/>
              <a:t>Test and train accuracy of  various models fitted</a:t>
            </a:r>
          </a:p>
        </p:txBody>
      </p:sp>
      <p:pic>
        <p:nvPicPr>
          <p:cNvPr id="4" name="Content Placeholder 3"/>
          <p:cNvPicPr>
            <a:picLocks noGrp="1" noChangeAspect="1"/>
          </p:cNvPicPr>
          <p:nvPr>
            <p:ph idx="1"/>
          </p:nvPr>
        </p:nvPicPr>
        <p:blipFill>
          <a:blip r:embed="rId2"/>
          <a:stretch>
            <a:fillRect/>
          </a:stretch>
        </p:blipFill>
        <p:spPr>
          <a:xfrm>
            <a:off x="1451580" y="1025236"/>
            <a:ext cx="6930420" cy="5043056"/>
          </a:xfrm>
          <a:prstGeom prst="rect">
            <a:avLst/>
          </a:prstGeom>
        </p:spPr>
      </p:pic>
    </p:spTree>
    <p:extLst>
      <p:ext uri="{BB962C8B-B14F-4D97-AF65-F5344CB8AC3E}">
        <p14:creationId xmlns:p14="http://schemas.microsoft.com/office/powerpoint/2010/main" val="3518669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2441" y="794266"/>
            <a:ext cx="3199104" cy="7725140"/>
          </a:xfrm>
          <a:prstGeom prst="rect">
            <a:avLst/>
          </a:prstGeom>
          <a:noFill/>
        </p:spPr>
        <p:txBody>
          <a:bodyPr wrap="square" rtlCol="0">
            <a:spAutoFit/>
          </a:bodyPr>
          <a:lstStyle/>
          <a:p>
            <a:endParaRPr lang="en-IN" dirty="0"/>
          </a:p>
        </p:txBody>
      </p:sp>
      <p:sp>
        <p:nvSpPr>
          <p:cNvPr id="7"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C9FAD493-590E-1A08-675E-2F5AE6B2E756}"/>
              </a:ext>
            </a:extLst>
          </p:cNvPr>
          <p:cNvCxnSpPr>
            <a:cxnSpLocks/>
          </p:cNvCxnSpPr>
          <p:nvPr/>
        </p:nvCxnSpPr>
        <p:spPr>
          <a:xfrm>
            <a:off x="1692592" y="1184275"/>
            <a:ext cx="1517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A575256-A3BA-0D11-17B4-EF057902A24C}"/>
              </a:ext>
            </a:extLst>
          </p:cNvPr>
          <p:cNvCxnSpPr>
            <a:cxnSpLocks/>
          </p:cNvCxnSpPr>
          <p:nvPr/>
        </p:nvCxnSpPr>
        <p:spPr>
          <a:xfrm>
            <a:off x="2650490" y="1184275"/>
            <a:ext cx="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05C06FAD-C2A1-9C2D-7B89-B017D1F41155}"/>
              </a:ext>
            </a:extLst>
          </p:cNvPr>
          <p:cNvSpPr txBox="1"/>
          <p:nvPr/>
        </p:nvSpPr>
        <p:spPr>
          <a:xfrm>
            <a:off x="3051810" y="20030987"/>
            <a:ext cx="8851046" cy="923330"/>
          </a:xfrm>
          <a:prstGeom prst="rect">
            <a:avLst/>
          </a:prstGeom>
          <a:noFill/>
        </p:spPr>
        <p:txBody>
          <a:bodyPr wrap="square">
            <a:spAutoFit/>
          </a:bodyPr>
          <a:lstStyle/>
          <a:p>
            <a:r>
              <a:rPr lang="en-IN" b="0" i="0" dirty="0">
                <a:solidFill>
                  <a:srgbClr val="000000"/>
                </a:solidFill>
                <a:effectLst/>
                <a:latin typeface="Helvetica Neue"/>
              </a:rPr>
              <a:t>From all the above models, the </a:t>
            </a:r>
            <a:r>
              <a:rPr lang="en-IN" b="0" i="0" dirty="0" err="1">
                <a:solidFill>
                  <a:srgbClr val="000000"/>
                </a:solidFill>
                <a:effectLst/>
                <a:latin typeface="Helvetica Neue"/>
              </a:rPr>
              <a:t>XGboost</a:t>
            </a:r>
            <a:r>
              <a:rPr lang="en-IN" b="0" i="0" dirty="0">
                <a:solidFill>
                  <a:srgbClr val="000000"/>
                </a:solidFill>
                <a:effectLst/>
                <a:latin typeface="Helvetica Neue"/>
              </a:rPr>
              <a:t> classifier model is good in </a:t>
            </a:r>
            <a:r>
              <a:rPr lang="en-IN" b="0" i="0" dirty="0" err="1">
                <a:solidFill>
                  <a:srgbClr val="000000"/>
                </a:solidFill>
                <a:effectLst/>
                <a:latin typeface="Helvetica Neue"/>
              </a:rPr>
              <a:t>accuracy.But</a:t>
            </a:r>
            <a:r>
              <a:rPr lang="en-IN" b="0" i="0" dirty="0">
                <a:solidFill>
                  <a:srgbClr val="000000"/>
                </a:solidFill>
                <a:effectLst/>
                <a:latin typeface="Helvetica Neue"/>
              </a:rPr>
              <a:t> by comparing all the metrics of F1 score, recall and precision we can conclude that Random forest model fits good than any other model.</a:t>
            </a:r>
            <a:endParaRPr lang="en-IN" dirty="0"/>
          </a:p>
        </p:txBody>
      </p:sp>
      <p:sp>
        <p:nvSpPr>
          <p:cNvPr id="46" name="TextBox 45">
            <a:extLst>
              <a:ext uri="{FF2B5EF4-FFF2-40B4-BE49-F238E27FC236}">
                <a16:creationId xmlns:a16="http://schemas.microsoft.com/office/drawing/2014/main" id="{EA2E07CB-0872-871A-71C7-C064D67332FF}"/>
              </a:ext>
            </a:extLst>
          </p:cNvPr>
          <p:cNvSpPr txBox="1"/>
          <p:nvPr/>
        </p:nvSpPr>
        <p:spPr>
          <a:xfrm>
            <a:off x="57150" y="5472059"/>
            <a:ext cx="12119680" cy="523220"/>
          </a:xfrm>
          <a:prstGeom prst="rect">
            <a:avLst/>
          </a:prstGeom>
          <a:noFill/>
        </p:spPr>
        <p:txBody>
          <a:bodyPr wrap="square" rtlCol="0">
            <a:spAutoFit/>
          </a:bodyPr>
          <a:lstStyle/>
          <a:p>
            <a:pPr marL="285750" indent="-285750">
              <a:buFont typeface="Arial" panose="020B0604020202020204" pitchFamily="34" charset="0"/>
              <a:buChar char="•"/>
            </a:pPr>
            <a:r>
              <a:rPr lang="en-IN" sz="1400" b="0" i="0" dirty="0">
                <a:solidFill>
                  <a:srgbClr val="000000"/>
                </a:solidFill>
                <a:effectLst/>
                <a:latin typeface="Helvetica Neue"/>
              </a:rPr>
              <a:t>From all the above models, the XGBoost classifier model is good in accuracy.</a:t>
            </a:r>
          </a:p>
          <a:p>
            <a:pPr marL="285750" indent="-285750">
              <a:buFont typeface="Arial" panose="020B0604020202020204" pitchFamily="34" charset="0"/>
              <a:buChar char="•"/>
            </a:pPr>
            <a:r>
              <a:rPr lang="en-IN" sz="1400" b="0" i="0" dirty="0">
                <a:solidFill>
                  <a:srgbClr val="000000"/>
                </a:solidFill>
                <a:effectLst/>
                <a:latin typeface="Helvetica Neue"/>
              </a:rPr>
              <a:t>But by comparing all the metrics of F1 score, recall and precision we can conclude that </a:t>
            </a:r>
            <a:r>
              <a:rPr lang="en-IN" sz="1400" b="0" i="0" dirty="0" err="1">
                <a:solidFill>
                  <a:srgbClr val="000000"/>
                </a:solidFill>
                <a:effectLst/>
                <a:latin typeface="Helvetica Neue"/>
              </a:rPr>
              <a:t>XGBoost</a:t>
            </a:r>
            <a:r>
              <a:rPr lang="en-IN" sz="1400" b="0" i="0" dirty="0">
                <a:solidFill>
                  <a:srgbClr val="000000"/>
                </a:solidFill>
                <a:effectLst/>
                <a:latin typeface="Helvetica Neue"/>
              </a:rPr>
              <a:t> </a:t>
            </a:r>
            <a:r>
              <a:rPr lang="en-IN" sz="1400" b="0" i="0" dirty="0" err="1">
                <a:solidFill>
                  <a:srgbClr val="000000"/>
                </a:solidFill>
                <a:effectLst/>
                <a:latin typeface="Helvetica Neue"/>
              </a:rPr>
              <a:t>classfier</a:t>
            </a:r>
            <a:r>
              <a:rPr lang="en-IN" sz="1400" b="0" i="0" dirty="0">
                <a:solidFill>
                  <a:srgbClr val="000000"/>
                </a:solidFill>
                <a:effectLst/>
                <a:latin typeface="Helvetica Neue"/>
              </a:rPr>
              <a:t> model fits good than any other model.</a:t>
            </a:r>
            <a:endParaRPr lang="en-IN" sz="1400" dirty="0"/>
          </a:p>
        </p:txBody>
      </p:sp>
      <p:sp>
        <p:nvSpPr>
          <p:cNvPr id="47" name="TextBox 46">
            <a:extLst>
              <a:ext uri="{FF2B5EF4-FFF2-40B4-BE49-F238E27FC236}">
                <a16:creationId xmlns:a16="http://schemas.microsoft.com/office/drawing/2014/main" id="{57AD5C8B-8E98-EFCF-730A-C1F16227021B}"/>
              </a:ext>
            </a:extLst>
          </p:cNvPr>
          <p:cNvSpPr txBox="1"/>
          <p:nvPr/>
        </p:nvSpPr>
        <p:spPr>
          <a:xfrm>
            <a:off x="925831" y="90100"/>
            <a:ext cx="9784014" cy="646331"/>
          </a:xfrm>
          <a:prstGeom prst="rect">
            <a:avLst/>
          </a:prstGeom>
          <a:noFill/>
        </p:spPr>
        <p:txBody>
          <a:bodyPr wrap="square" rtlCol="0">
            <a:spAutoFit/>
          </a:bodyPr>
          <a:lstStyle/>
          <a:p>
            <a:r>
              <a:rPr lang="en-IN" dirty="0"/>
              <a:t>MODEL SELECTION </a:t>
            </a:r>
          </a:p>
          <a:p>
            <a:r>
              <a:rPr lang="en-IN" dirty="0"/>
              <a:t>		</a:t>
            </a:r>
            <a:r>
              <a:rPr lang="en-IN" sz="1600" dirty="0"/>
              <a:t>By comparing all the models and choosing which model  fits good</a:t>
            </a:r>
          </a:p>
        </p:txBody>
      </p:sp>
      <p:graphicFrame>
        <p:nvGraphicFramePr>
          <p:cNvPr id="2" name="Table 2">
            <a:extLst>
              <a:ext uri="{FF2B5EF4-FFF2-40B4-BE49-F238E27FC236}">
                <a16:creationId xmlns:a16="http://schemas.microsoft.com/office/drawing/2014/main" id="{1DCC8F52-482A-5898-A075-2FAA78AC0B3F}"/>
              </a:ext>
            </a:extLst>
          </p:cNvPr>
          <p:cNvGraphicFramePr>
            <a:graphicFrameLocks noGrp="1"/>
          </p:cNvGraphicFramePr>
          <p:nvPr>
            <p:extLst>
              <p:ext uri="{D42A27DB-BD31-4B8C-83A1-F6EECF244321}">
                <p14:modId xmlns:p14="http://schemas.microsoft.com/office/powerpoint/2010/main" val="3235638273"/>
              </p:ext>
            </p:extLst>
          </p:nvPr>
        </p:nvGraphicFramePr>
        <p:xfrm>
          <a:off x="57150" y="740527"/>
          <a:ext cx="11845706" cy="4565071"/>
        </p:xfrm>
        <a:graphic>
          <a:graphicData uri="http://schemas.openxmlformats.org/drawingml/2006/table">
            <a:tbl>
              <a:tblPr firstRow="1" bandRow="1">
                <a:tableStyleId>{5C22544A-7EE6-4342-B048-85BDC9FD1C3A}</a:tableStyleId>
              </a:tblPr>
              <a:tblGrid>
                <a:gridCol w="1212518">
                  <a:extLst>
                    <a:ext uri="{9D8B030D-6E8A-4147-A177-3AD203B41FA5}">
                      <a16:colId xmlns:a16="http://schemas.microsoft.com/office/drawing/2014/main" val="3206141994"/>
                    </a:ext>
                  </a:extLst>
                </a:gridCol>
                <a:gridCol w="664298">
                  <a:extLst>
                    <a:ext uri="{9D8B030D-6E8A-4147-A177-3AD203B41FA5}">
                      <a16:colId xmlns:a16="http://schemas.microsoft.com/office/drawing/2014/main" val="2563495038"/>
                    </a:ext>
                  </a:extLst>
                </a:gridCol>
                <a:gridCol w="697197">
                  <a:extLst>
                    <a:ext uri="{9D8B030D-6E8A-4147-A177-3AD203B41FA5}">
                      <a16:colId xmlns:a16="http://schemas.microsoft.com/office/drawing/2014/main" val="2293903729"/>
                    </a:ext>
                  </a:extLst>
                </a:gridCol>
                <a:gridCol w="487680">
                  <a:extLst>
                    <a:ext uri="{9D8B030D-6E8A-4147-A177-3AD203B41FA5}">
                      <a16:colId xmlns:a16="http://schemas.microsoft.com/office/drawing/2014/main" val="3402707143"/>
                    </a:ext>
                  </a:extLst>
                </a:gridCol>
                <a:gridCol w="714027">
                  <a:extLst>
                    <a:ext uri="{9D8B030D-6E8A-4147-A177-3AD203B41FA5}">
                      <a16:colId xmlns:a16="http://schemas.microsoft.com/office/drawing/2014/main" val="1855555552"/>
                    </a:ext>
                  </a:extLst>
                </a:gridCol>
                <a:gridCol w="682056">
                  <a:extLst>
                    <a:ext uri="{9D8B030D-6E8A-4147-A177-3AD203B41FA5}">
                      <a16:colId xmlns:a16="http://schemas.microsoft.com/office/drawing/2014/main" val="669603670"/>
                    </a:ext>
                  </a:extLst>
                </a:gridCol>
                <a:gridCol w="671399">
                  <a:extLst>
                    <a:ext uri="{9D8B030D-6E8A-4147-A177-3AD203B41FA5}">
                      <a16:colId xmlns:a16="http://schemas.microsoft.com/office/drawing/2014/main" val="225497458"/>
                    </a:ext>
                  </a:extLst>
                </a:gridCol>
                <a:gridCol w="703370">
                  <a:extLst>
                    <a:ext uri="{9D8B030D-6E8A-4147-A177-3AD203B41FA5}">
                      <a16:colId xmlns:a16="http://schemas.microsoft.com/office/drawing/2014/main" val="1698822721"/>
                    </a:ext>
                  </a:extLst>
                </a:gridCol>
                <a:gridCol w="692713">
                  <a:extLst>
                    <a:ext uri="{9D8B030D-6E8A-4147-A177-3AD203B41FA5}">
                      <a16:colId xmlns:a16="http://schemas.microsoft.com/office/drawing/2014/main" val="3550436355"/>
                    </a:ext>
                  </a:extLst>
                </a:gridCol>
                <a:gridCol w="972226">
                  <a:extLst>
                    <a:ext uri="{9D8B030D-6E8A-4147-A177-3AD203B41FA5}">
                      <a16:colId xmlns:a16="http://schemas.microsoft.com/office/drawing/2014/main" val="1862148051"/>
                    </a:ext>
                  </a:extLst>
                </a:gridCol>
                <a:gridCol w="1157468">
                  <a:extLst>
                    <a:ext uri="{9D8B030D-6E8A-4147-A177-3AD203B41FA5}">
                      <a16:colId xmlns:a16="http://schemas.microsoft.com/office/drawing/2014/main" val="340437430"/>
                    </a:ext>
                  </a:extLst>
                </a:gridCol>
                <a:gridCol w="1111170">
                  <a:extLst>
                    <a:ext uri="{9D8B030D-6E8A-4147-A177-3AD203B41FA5}">
                      <a16:colId xmlns:a16="http://schemas.microsoft.com/office/drawing/2014/main" val="340399543"/>
                    </a:ext>
                  </a:extLst>
                </a:gridCol>
                <a:gridCol w="943577">
                  <a:extLst>
                    <a:ext uri="{9D8B030D-6E8A-4147-A177-3AD203B41FA5}">
                      <a16:colId xmlns:a16="http://schemas.microsoft.com/office/drawing/2014/main" val="867990159"/>
                    </a:ext>
                  </a:extLst>
                </a:gridCol>
                <a:gridCol w="1136007">
                  <a:extLst>
                    <a:ext uri="{9D8B030D-6E8A-4147-A177-3AD203B41FA5}">
                      <a16:colId xmlns:a16="http://schemas.microsoft.com/office/drawing/2014/main" val="635809469"/>
                    </a:ext>
                  </a:extLst>
                </a:gridCol>
              </a:tblGrid>
              <a:tr h="854523">
                <a:tc>
                  <a:txBody>
                    <a:bodyPr/>
                    <a:lstStyle/>
                    <a:p>
                      <a:r>
                        <a:rPr lang="en-IN" sz="1400" dirty="0"/>
                        <a:t>Types of models</a:t>
                      </a:r>
                    </a:p>
                  </a:txBody>
                  <a:tcPr/>
                </a:tc>
                <a:tc gridSpan="2">
                  <a:txBody>
                    <a:bodyPr/>
                    <a:lstStyle/>
                    <a:p>
                      <a:r>
                        <a:rPr lang="en-IN" sz="1400" b="1" kern="1200" dirty="0">
                          <a:solidFill>
                            <a:schemeClr val="lt1"/>
                          </a:solidFill>
                          <a:latin typeface="+mn-lt"/>
                          <a:ea typeface="+mn-ea"/>
                          <a:cs typeface="+mn-cs"/>
                        </a:rPr>
                        <a:t>Precision</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Recall</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F1</a:t>
                      </a:r>
                      <a:r>
                        <a:rPr lang="en-IN" dirty="0"/>
                        <a:t> </a:t>
                      </a:r>
                      <a:r>
                        <a:rPr lang="en-IN" sz="1400" dirty="0"/>
                        <a:t>score</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Support</a:t>
                      </a:r>
                    </a:p>
                  </a:txBody>
                  <a:tcPr/>
                </a:tc>
                <a:tc hMerge="1">
                  <a:txBody>
                    <a:bodyPr/>
                    <a:lstStyle/>
                    <a:p>
                      <a:endParaRPr lang="en-IN"/>
                    </a:p>
                  </a:txBody>
                  <a:tcPr/>
                </a:tc>
                <a:tc>
                  <a:txBody>
                    <a:bodyPr/>
                    <a:lstStyle/>
                    <a:p>
                      <a:r>
                        <a:rPr lang="en-IN" sz="1400" b="1" kern="1200" dirty="0">
                          <a:solidFill>
                            <a:schemeClr val="lt1"/>
                          </a:solidFill>
                          <a:latin typeface="+mn-lt"/>
                          <a:ea typeface="+mn-ea"/>
                          <a:cs typeface="+mn-cs"/>
                        </a:rPr>
                        <a:t>Accuracy</a:t>
                      </a:r>
                    </a:p>
                  </a:txBody>
                  <a:tcPr/>
                </a:tc>
                <a:tc>
                  <a:txBody>
                    <a:bodyPr/>
                    <a:lstStyle/>
                    <a:p>
                      <a:r>
                        <a:rPr lang="en-IN" sz="1400" b="1" kern="1200" dirty="0" err="1">
                          <a:solidFill>
                            <a:schemeClr val="lt1"/>
                          </a:solidFill>
                          <a:latin typeface="+mn-lt"/>
                          <a:ea typeface="+mn-ea"/>
                          <a:cs typeface="+mn-cs"/>
                        </a:rPr>
                        <a:t>Specifcity</a:t>
                      </a:r>
                      <a:endParaRPr lang="en-IN" sz="1400" b="1" kern="1200" dirty="0">
                        <a:solidFill>
                          <a:schemeClr val="lt1"/>
                        </a:solidFill>
                        <a:latin typeface="+mn-lt"/>
                        <a:ea typeface="+mn-ea"/>
                        <a:cs typeface="+mn-cs"/>
                      </a:endParaRPr>
                    </a:p>
                    <a:p>
                      <a:r>
                        <a:rPr lang="en-IN" sz="1400" b="1" kern="1200" dirty="0">
                          <a:solidFill>
                            <a:schemeClr val="lt1"/>
                          </a:solidFill>
                          <a:latin typeface="+mn-lt"/>
                          <a:ea typeface="+mn-ea"/>
                          <a:cs typeface="+mn-cs"/>
                        </a:rPr>
                        <a:t>/True Negative </a:t>
                      </a:r>
                    </a:p>
                    <a:p>
                      <a:r>
                        <a:rPr lang="en-IN" sz="1400" b="1" kern="1200" dirty="0">
                          <a:solidFill>
                            <a:schemeClr val="lt1"/>
                          </a:solidFill>
                          <a:latin typeface="+mn-lt"/>
                          <a:ea typeface="+mn-ea"/>
                          <a:cs typeface="+mn-cs"/>
                        </a:rPr>
                        <a:t>Rate </a:t>
                      </a:r>
                    </a:p>
                  </a:txBody>
                  <a:tcPr/>
                </a:tc>
                <a:tc>
                  <a:txBody>
                    <a:bodyPr/>
                    <a:lstStyle/>
                    <a:p>
                      <a:pPr marL="0" algn="l" defTabSz="914400" rtl="0" eaLnBrk="1" latinLnBrk="0" hangingPunct="1"/>
                      <a:r>
                        <a:rPr lang="en-IN" sz="1400" b="1" kern="1200" dirty="0">
                          <a:solidFill>
                            <a:schemeClr val="lt1"/>
                          </a:solidFill>
                          <a:latin typeface="+mn-lt"/>
                          <a:ea typeface="+mn-ea"/>
                          <a:cs typeface="+mn-cs"/>
                        </a:rPr>
                        <a:t>Sensitivity</a:t>
                      </a:r>
                    </a:p>
                    <a:p>
                      <a:pPr marL="0" algn="l" defTabSz="914400" rtl="0" eaLnBrk="1" latinLnBrk="0" hangingPunct="1"/>
                      <a:r>
                        <a:rPr lang="en-IN" sz="1400" b="1" kern="1200" dirty="0">
                          <a:solidFill>
                            <a:schemeClr val="lt1"/>
                          </a:solidFill>
                          <a:latin typeface="+mn-lt"/>
                          <a:ea typeface="+mn-ea"/>
                          <a:cs typeface="+mn-cs"/>
                        </a:rPr>
                        <a:t>/True </a:t>
                      </a:r>
                    </a:p>
                    <a:p>
                      <a:pPr marL="0" algn="l" defTabSz="914400" rtl="0" eaLnBrk="1" latinLnBrk="0" hangingPunct="1"/>
                      <a:r>
                        <a:rPr lang="en-IN" sz="1400" b="1" kern="1200" dirty="0">
                          <a:solidFill>
                            <a:schemeClr val="lt1"/>
                          </a:solidFill>
                          <a:latin typeface="+mn-lt"/>
                          <a:ea typeface="+mn-ea"/>
                          <a:cs typeface="+mn-cs"/>
                        </a:rPr>
                        <a:t>Positive </a:t>
                      </a:r>
                    </a:p>
                    <a:p>
                      <a:pPr marL="0" algn="l" defTabSz="914400" rtl="0" eaLnBrk="1" latinLnBrk="0" hangingPunct="1"/>
                      <a:r>
                        <a:rPr lang="en-IN" sz="1400" b="1" kern="1200" dirty="0">
                          <a:solidFill>
                            <a:schemeClr val="lt1"/>
                          </a:solidFill>
                          <a:latin typeface="+mn-lt"/>
                          <a:ea typeface="+mn-ea"/>
                          <a:cs typeface="+mn-cs"/>
                        </a:rPr>
                        <a:t>Rate</a:t>
                      </a:r>
                    </a:p>
                  </a:txBody>
                  <a:tcPr/>
                </a:tc>
                <a:tc>
                  <a:txBody>
                    <a:bodyPr/>
                    <a:lstStyle/>
                    <a:p>
                      <a:pPr marL="0" algn="l" defTabSz="914400" rtl="0" eaLnBrk="1" latinLnBrk="0" hangingPunct="1"/>
                      <a:r>
                        <a:rPr lang="en-IN" sz="1400" b="1" kern="1200" dirty="0">
                          <a:solidFill>
                            <a:schemeClr val="lt1"/>
                          </a:solidFill>
                          <a:latin typeface="+mn-lt"/>
                          <a:ea typeface="+mn-ea"/>
                          <a:cs typeface="+mn-cs"/>
                        </a:rPr>
                        <a:t>False Negative Rate</a:t>
                      </a:r>
                    </a:p>
                  </a:txBody>
                  <a:tcPr/>
                </a:tc>
                <a:tc>
                  <a:txBody>
                    <a:bodyPr/>
                    <a:lstStyle/>
                    <a:p>
                      <a:pPr marL="0" algn="l" defTabSz="914400" rtl="0" eaLnBrk="1" latinLnBrk="0" hangingPunct="1"/>
                      <a:r>
                        <a:rPr lang="en-IN" sz="1400" b="1" kern="1200" dirty="0">
                          <a:solidFill>
                            <a:schemeClr val="lt1"/>
                          </a:solidFill>
                          <a:latin typeface="+mn-lt"/>
                          <a:ea typeface="+mn-ea"/>
                          <a:cs typeface="+mn-cs"/>
                        </a:rPr>
                        <a:t>False </a:t>
                      </a:r>
                    </a:p>
                    <a:p>
                      <a:pPr marL="0" algn="l" defTabSz="914400" rtl="0" eaLnBrk="1" latinLnBrk="0" hangingPunct="1"/>
                      <a:r>
                        <a:rPr lang="en-IN" sz="1400" b="1" kern="1200" dirty="0" err="1">
                          <a:solidFill>
                            <a:schemeClr val="lt1"/>
                          </a:solidFill>
                          <a:latin typeface="+mn-lt"/>
                          <a:ea typeface="+mn-ea"/>
                          <a:cs typeface="+mn-cs"/>
                        </a:rPr>
                        <a:t>Postive</a:t>
                      </a:r>
                      <a:r>
                        <a:rPr lang="en-IN" sz="1400" b="1" kern="1200" dirty="0">
                          <a:solidFill>
                            <a:schemeClr val="lt1"/>
                          </a:solidFill>
                          <a:latin typeface="+mn-lt"/>
                          <a:ea typeface="+mn-ea"/>
                          <a:cs typeface="+mn-cs"/>
                        </a:rPr>
                        <a:t> </a:t>
                      </a:r>
                    </a:p>
                    <a:p>
                      <a:pPr marL="0" algn="l" defTabSz="914400" rtl="0" eaLnBrk="1" latinLnBrk="0" hangingPunct="1"/>
                      <a:r>
                        <a:rPr lang="en-IN" sz="1400" b="1" kern="1200" dirty="0">
                          <a:solidFill>
                            <a:schemeClr val="lt1"/>
                          </a:solidFill>
                          <a:latin typeface="+mn-lt"/>
                          <a:ea typeface="+mn-ea"/>
                          <a:cs typeface="+mn-cs"/>
                        </a:rPr>
                        <a:t>Rate</a:t>
                      </a:r>
                    </a:p>
                  </a:txBody>
                  <a:tcPr/>
                </a:tc>
                <a:extLst>
                  <a:ext uri="{0D108BD9-81ED-4DB2-BD59-A6C34878D82A}">
                    <a16:rowId xmlns:a16="http://schemas.microsoft.com/office/drawing/2014/main" val="2939584755"/>
                  </a:ext>
                </a:extLst>
              </a:tr>
              <a:tr h="352399">
                <a:tc>
                  <a:txBody>
                    <a:bodyPr/>
                    <a:lstStyle/>
                    <a:p>
                      <a:endParaRPr lang="en-IN" sz="1400" dirty="0"/>
                    </a:p>
                  </a:txBody>
                  <a:tcPr/>
                </a:tc>
                <a:tc>
                  <a:txBody>
                    <a:bodyPr/>
                    <a:lstStyle/>
                    <a:p>
                      <a:r>
                        <a:rPr lang="en-IN" sz="12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r>
                        <a:rPr lang="en-IN" sz="14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r>
                        <a:rPr lang="en-IN" sz="1400" dirty="0"/>
                        <a:t>0</a:t>
                      </a:r>
                    </a:p>
                  </a:txBody>
                  <a:tcPr/>
                </a:tc>
                <a:tc>
                  <a:txBody>
                    <a:bodyPr/>
                    <a:lstStyle/>
                    <a:p>
                      <a:r>
                        <a:rPr lang="en-IN" sz="1400"/>
                        <a:t>1</a:t>
                      </a:r>
                      <a:endParaRPr lang="en-IN"/>
                    </a:p>
                  </a:txBody>
                  <a:tcPr/>
                </a:tc>
                <a:tc>
                  <a:txBody>
                    <a:bodyPr/>
                    <a:lstStyle/>
                    <a:p>
                      <a:r>
                        <a:rPr lang="en-IN" sz="14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endParaRPr lang="en-IN" sz="1400" b="1" kern="1200" dirty="0">
                        <a:solidFill>
                          <a:schemeClr val="lt1"/>
                        </a:solidFill>
                        <a:latin typeface="+mn-lt"/>
                        <a:ea typeface="+mn-ea"/>
                        <a:cs typeface="+mn-cs"/>
                      </a:endParaRPr>
                    </a:p>
                  </a:txBody>
                  <a:tcPr/>
                </a:tc>
                <a:tc>
                  <a:txBody>
                    <a:bodyPr/>
                    <a:lstStyle/>
                    <a:p>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extLst>
                  <a:ext uri="{0D108BD9-81ED-4DB2-BD59-A6C34878D82A}">
                    <a16:rowId xmlns:a16="http://schemas.microsoft.com/office/drawing/2014/main" val="53027479"/>
                  </a:ext>
                </a:extLst>
              </a:tr>
              <a:tr h="492410">
                <a:tc>
                  <a:txBody>
                    <a:bodyPr/>
                    <a:lstStyle/>
                    <a:p>
                      <a:r>
                        <a:rPr lang="en-IN" sz="1400" dirty="0">
                          <a:highlight>
                            <a:srgbClr val="FFFF00"/>
                          </a:highlight>
                        </a:rPr>
                        <a:t>Random</a:t>
                      </a:r>
                      <a:r>
                        <a:rPr lang="en-IN" sz="1400" dirty="0"/>
                        <a:t> </a:t>
                      </a:r>
                      <a:r>
                        <a:rPr lang="en-IN" sz="1400" dirty="0">
                          <a:highlight>
                            <a:srgbClr val="FFFF00"/>
                          </a:highlight>
                        </a:rPr>
                        <a:t>forest</a:t>
                      </a:r>
                    </a:p>
                  </a:txBody>
                  <a:tcPr/>
                </a:tc>
                <a:tc>
                  <a:txBody>
                    <a:bodyPr/>
                    <a:lstStyle/>
                    <a:p>
                      <a:r>
                        <a:rPr lang="en-IN" sz="1200" kern="1200" dirty="0">
                          <a:solidFill>
                            <a:schemeClr val="dk1"/>
                          </a:solidFill>
                          <a:latin typeface="+mn-lt"/>
                          <a:ea typeface="+mn-ea"/>
                          <a:cs typeface="+mn-cs"/>
                        </a:rPr>
                        <a:t>   </a:t>
                      </a:r>
                      <a:r>
                        <a:rPr lang="en-IN" sz="1200" kern="1200" dirty="0">
                          <a:solidFill>
                            <a:schemeClr val="dk1"/>
                          </a:solidFill>
                          <a:highlight>
                            <a:srgbClr val="FFFF00"/>
                          </a:highlight>
                          <a:latin typeface="+mn-lt"/>
                          <a:ea typeface="+mn-ea"/>
                          <a:cs typeface="+mn-cs"/>
                        </a:rPr>
                        <a:t>0.96</a:t>
                      </a:r>
                    </a:p>
                  </a:txBody>
                  <a:tcPr/>
                </a:tc>
                <a:tc>
                  <a:txBody>
                    <a:bodyPr/>
                    <a:lstStyle/>
                    <a:p>
                      <a:r>
                        <a:rPr lang="en-IN" sz="1200" kern="1200" dirty="0">
                          <a:solidFill>
                            <a:schemeClr val="dk1"/>
                          </a:solidFill>
                          <a:highlight>
                            <a:srgbClr val="FFFF00"/>
                          </a:highlight>
                          <a:latin typeface="+mn-lt"/>
                          <a:ea typeface="+mn-ea"/>
                          <a:cs typeface="+mn-cs"/>
                        </a:rPr>
                        <a:t>0.92</a:t>
                      </a:r>
                      <a:endParaRPr lang="en-IN" dirty="0">
                        <a:highlight>
                          <a:srgbClr val="FFFF00"/>
                        </a:highlight>
                      </a:endParaRPr>
                    </a:p>
                  </a:txBody>
                  <a:tcPr/>
                </a:tc>
                <a:tc>
                  <a:txBody>
                    <a:bodyPr/>
                    <a:lstStyle/>
                    <a:p>
                      <a:r>
                        <a:rPr lang="en-IN" sz="1200" kern="1200" dirty="0">
                          <a:solidFill>
                            <a:schemeClr val="dk1"/>
                          </a:solidFill>
                          <a:highlight>
                            <a:srgbClr val="FFFF00"/>
                          </a:highlight>
                          <a:latin typeface="+mn-lt"/>
                          <a:ea typeface="+mn-ea"/>
                          <a:cs typeface="+mn-cs"/>
                        </a:rPr>
                        <a:t>0.99</a:t>
                      </a:r>
                    </a:p>
                  </a:txBody>
                  <a:tcPr/>
                </a:tc>
                <a:tc>
                  <a:txBody>
                    <a:bodyPr/>
                    <a:lstStyle/>
                    <a:p>
                      <a:r>
                        <a:rPr lang="en-IN" sz="1200" kern="1200" dirty="0">
                          <a:solidFill>
                            <a:schemeClr val="dk1"/>
                          </a:solidFill>
                          <a:highlight>
                            <a:srgbClr val="FFFF00"/>
                          </a:highlight>
                          <a:latin typeface="+mn-lt"/>
                          <a:ea typeface="+mn-ea"/>
                          <a:cs typeface="+mn-cs"/>
                        </a:rPr>
                        <a:t>0.72</a:t>
                      </a:r>
                      <a:endParaRPr lang="en-IN"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0" kern="1200" dirty="0">
                          <a:solidFill>
                            <a:srgbClr val="3A3A3A"/>
                          </a:solidFill>
                          <a:highlight>
                            <a:srgbClr val="FFFF00"/>
                          </a:highlight>
                          <a:latin typeface="+mn-lt"/>
                          <a:ea typeface="+mn-ea"/>
                          <a:cs typeface="+mn-cs"/>
                        </a:rPr>
                        <a:t>0.97</a:t>
                      </a:r>
                      <a:endParaRPr lang="en-IN" sz="1400" i="0" kern="1200" dirty="0">
                        <a:solidFill>
                          <a:srgbClr val="3A3A3A"/>
                        </a:solidFill>
                        <a:highlight>
                          <a:srgbClr val="FFFF00"/>
                        </a:highlight>
                        <a:latin typeface="+mn-lt"/>
                        <a:ea typeface="+mn-ea"/>
                        <a:cs typeface="+mn-cs"/>
                      </a:endParaRPr>
                    </a:p>
                  </a:txBody>
                  <a:tcPr/>
                </a:tc>
                <a:tc>
                  <a:txBody>
                    <a:bodyPr/>
                    <a:lstStyle/>
                    <a:p>
                      <a:r>
                        <a:rPr lang="en-IN" sz="1200" kern="1200" dirty="0">
                          <a:solidFill>
                            <a:schemeClr val="dk1"/>
                          </a:solidFill>
                          <a:highlight>
                            <a:srgbClr val="FFFF00"/>
                          </a:highlight>
                          <a:latin typeface="+mn-lt"/>
                          <a:ea typeface="+mn-ea"/>
                          <a:cs typeface="+mn-cs"/>
                        </a:rPr>
                        <a:t>0.80</a:t>
                      </a:r>
                      <a:endParaRPr lang="en-IN" dirty="0">
                        <a:highlight>
                          <a:srgbClr val="FFFF00"/>
                        </a:highlight>
                      </a:endParaRP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a:solidFill>
                            <a:schemeClr val="dk1"/>
                          </a:solidFill>
                          <a:latin typeface="+mn-lt"/>
                          <a:ea typeface="+mn-ea"/>
                          <a:cs typeface="+mn-cs"/>
                        </a:rPr>
                        <a:t>226</a:t>
                      </a:r>
                      <a:endParaRPr lang="en-IN"/>
                    </a:p>
                  </a:txBody>
                  <a:tcPr/>
                </a:tc>
                <a:tc>
                  <a:txBody>
                    <a:bodyPr/>
                    <a:lstStyle/>
                    <a:p>
                      <a:r>
                        <a:rPr lang="en-IN" sz="1200" kern="1200" dirty="0">
                          <a:solidFill>
                            <a:schemeClr val="dk1"/>
                          </a:solidFill>
                          <a:highlight>
                            <a:srgbClr val="FFFF00"/>
                          </a:highlight>
                          <a:latin typeface="+mn-lt"/>
                          <a:ea typeface="+mn-ea"/>
                          <a:cs typeface="+mn-cs"/>
                        </a:rPr>
                        <a:t>0.95</a:t>
                      </a:r>
                    </a:p>
                  </a:txBody>
                  <a:tcPr/>
                </a:tc>
                <a:tc>
                  <a:txBody>
                    <a:bodyPr/>
                    <a:lstStyle/>
                    <a:p>
                      <a:r>
                        <a:rPr lang="en-IN" sz="1200" kern="1200" dirty="0">
                          <a:solidFill>
                            <a:schemeClr val="dk1"/>
                          </a:solidFill>
                          <a:highlight>
                            <a:srgbClr val="FFFF00"/>
                          </a:highlight>
                          <a:latin typeface="+mn-lt"/>
                          <a:ea typeface="+mn-ea"/>
                          <a:cs typeface="+mn-cs"/>
                        </a:rPr>
                        <a:t>98.95</a:t>
                      </a:r>
                    </a:p>
                  </a:txBody>
                  <a:tcPr/>
                </a:tc>
                <a:tc>
                  <a:txBody>
                    <a:bodyPr/>
                    <a:lstStyle/>
                    <a:p>
                      <a:r>
                        <a:rPr lang="en-IN" sz="1200" kern="1200" dirty="0">
                          <a:solidFill>
                            <a:schemeClr val="dk1"/>
                          </a:solidFill>
                          <a:highlight>
                            <a:srgbClr val="FFFF00"/>
                          </a:highlight>
                          <a:latin typeface="+mn-lt"/>
                          <a:ea typeface="+mn-ea"/>
                          <a:cs typeface="+mn-cs"/>
                        </a:rPr>
                        <a:t>71.68</a:t>
                      </a:r>
                    </a:p>
                  </a:txBody>
                  <a:tcPr/>
                </a:tc>
                <a:tc>
                  <a:txBody>
                    <a:bodyPr/>
                    <a:lstStyle/>
                    <a:p>
                      <a:r>
                        <a:rPr lang="en-IN" sz="1200" kern="1200" dirty="0">
                          <a:solidFill>
                            <a:schemeClr val="dk1"/>
                          </a:solidFill>
                          <a:highlight>
                            <a:srgbClr val="FFFF00"/>
                          </a:highlight>
                          <a:latin typeface="+mn-lt"/>
                          <a:ea typeface="+mn-ea"/>
                          <a:cs typeface="+mn-cs"/>
                        </a:rPr>
                        <a:t>28.32</a:t>
                      </a:r>
                    </a:p>
                  </a:txBody>
                  <a:tcPr/>
                </a:tc>
                <a:tc>
                  <a:txBody>
                    <a:bodyPr/>
                    <a:lstStyle/>
                    <a:p>
                      <a:r>
                        <a:rPr lang="en-IN" sz="1200" kern="1200" dirty="0">
                          <a:solidFill>
                            <a:schemeClr val="dk1"/>
                          </a:solidFill>
                          <a:highlight>
                            <a:srgbClr val="FFFF00"/>
                          </a:highlight>
                          <a:latin typeface="+mn-lt"/>
                          <a:ea typeface="+mn-ea"/>
                          <a:cs typeface="+mn-cs"/>
                        </a:rPr>
                        <a:t>1.05</a:t>
                      </a:r>
                    </a:p>
                  </a:txBody>
                  <a:tcPr/>
                </a:tc>
                <a:extLst>
                  <a:ext uri="{0D108BD9-81ED-4DB2-BD59-A6C34878D82A}">
                    <a16:rowId xmlns:a16="http://schemas.microsoft.com/office/drawing/2014/main" val="2933523896"/>
                  </a:ext>
                </a:extLst>
              </a:tr>
              <a:tr h="492410">
                <a:tc>
                  <a:txBody>
                    <a:bodyPr/>
                    <a:lstStyle/>
                    <a:p>
                      <a:r>
                        <a:rPr lang="en-IN" sz="1400" dirty="0"/>
                        <a:t>Logistic regression</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0.39</a:t>
                      </a:r>
                      <a:endParaRPr lang="en-IN" dirty="0"/>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0.79</a:t>
                      </a:r>
                      <a:endParaRPr lang="en-IN" dirty="0"/>
                    </a:p>
                  </a:txBody>
                  <a:tcPr/>
                </a:tc>
                <a:tc>
                  <a:txBody>
                    <a:bodyPr/>
                    <a:lstStyle/>
                    <a:p>
                      <a:r>
                        <a:rPr lang="en-IN" sz="1200" kern="1200" dirty="0">
                          <a:solidFill>
                            <a:schemeClr val="dk1"/>
                          </a:solidFill>
                          <a:latin typeface="+mn-lt"/>
                          <a:ea typeface="+mn-ea"/>
                          <a:cs typeface="+mn-cs"/>
                        </a:rPr>
                        <a:t>0.88</a:t>
                      </a:r>
                    </a:p>
                  </a:txBody>
                  <a:tcPr/>
                </a:tc>
                <a:tc>
                  <a:txBody>
                    <a:bodyPr/>
                    <a:lstStyle/>
                    <a:p>
                      <a:r>
                        <a:rPr lang="en-IN" sz="1200" kern="1200" dirty="0">
                          <a:solidFill>
                            <a:schemeClr val="dk1"/>
                          </a:solidFill>
                          <a:latin typeface="+mn-lt"/>
                          <a:ea typeface="+mn-ea"/>
                          <a:cs typeface="+mn-cs"/>
                        </a:rPr>
                        <a:t>0.52</a:t>
                      </a:r>
                      <a:endParaRPr lang="en-IN" dirty="0"/>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a:solidFill>
                            <a:schemeClr val="dk1"/>
                          </a:solidFill>
                          <a:latin typeface="+mn-lt"/>
                          <a:ea typeface="+mn-ea"/>
                          <a:cs typeface="+mn-cs"/>
                        </a:rPr>
                        <a:t>226</a:t>
                      </a:r>
                      <a:endParaRPr lang="en-IN"/>
                    </a:p>
                  </a:txBody>
                  <a:tcPr/>
                </a:tc>
                <a:tc>
                  <a:txBody>
                    <a:bodyPr/>
                    <a:lstStyle/>
                    <a:p>
                      <a:r>
                        <a:rPr lang="en-IN" sz="1200" kern="1200" dirty="0">
                          <a:solidFill>
                            <a:schemeClr val="dk1"/>
                          </a:solidFill>
                          <a:latin typeface="+mn-lt"/>
                          <a:ea typeface="+mn-ea"/>
                          <a:cs typeface="+mn-cs"/>
                        </a:rPr>
                        <a:t>80.24</a:t>
                      </a:r>
                    </a:p>
                  </a:txBody>
                  <a:tcPr/>
                </a:tc>
                <a:tc>
                  <a:txBody>
                    <a:bodyPr/>
                    <a:lstStyle/>
                    <a:p>
                      <a:r>
                        <a:rPr lang="en-IN" sz="1200" kern="1200" dirty="0">
                          <a:solidFill>
                            <a:schemeClr val="dk1"/>
                          </a:solidFill>
                          <a:latin typeface="+mn-lt"/>
                          <a:ea typeface="+mn-ea"/>
                          <a:cs typeface="+mn-cs"/>
                        </a:rPr>
                        <a:t>80.48</a:t>
                      </a:r>
                    </a:p>
                  </a:txBody>
                  <a:tcPr/>
                </a:tc>
                <a:tc>
                  <a:txBody>
                    <a:bodyPr/>
                    <a:lstStyle/>
                    <a:p>
                      <a:r>
                        <a:rPr lang="en-IN" sz="1200" kern="1200" dirty="0">
                          <a:solidFill>
                            <a:schemeClr val="dk1"/>
                          </a:solidFill>
                          <a:latin typeface="+mn-lt"/>
                          <a:ea typeface="+mn-ea"/>
                          <a:cs typeface="+mn-cs"/>
                        </a:rPr>
                        <a:t>78.76</a:t>
                      </a:r>
                    </a:p>
                  </a:txBody>
                  <a:tcPr/>
                </a:tc>
                <a:tc>
                  <a:txBody>
                    <a:bodyPr/>
                    <a:lstStyle/>
                    <a:p>
                      <a:r>
                        <a:rPr lang="en-IN" sz="1200" kern="1200" dirty="0">
                          <a:solidFill>
                            <a:schemeClr val="dk1"/>
                          </a:solidFill>
                          <a:latin typeface="+mn-lt"/>
                          <a:ea typeface="+mn-ea"/>
                          <a:cs typeface="+mn-cs"/>
                        </a:rPr>
                        <a:t>21.24</a:t>
                      </a:r>
                    </a:p>
                  </a:txBody>
                  <a:tcPr/>
                </a:tc>
                <a:tc>
                  <a:txBody>
                    <a:bodyPr/>
                    <a:lstStyle/>
                    <a:p>
                      <a:r>
                        <a:rPr lang="en-IN" sz="1200" kern="1200" dirty="0">
                          <a:solidFill>
                            <a:schemeClr val="dk1"/>
                          </a:solidFill>
                          <a:latin typeface="+mn-lt"/>
                          <a:ea typeface="+mn-ea"/>
                          <a:cs typeface="+mn-cs"/>
                        </a:rPr>
                        <a:t>19.52</a:t>
                      </a:r>
                    </a:p>
                  </a:txBody>
                  <a:tcPr/>
                </a:tc>
                <a:extLst>
                  <a:ext uri="{0D108BD9-81ED-4DB2-BD59-A6C34878D82A}">
                    <a16:rowId xmlns:a16="http://schemas.microsoft.com/office/drawing/2014/main" val="3349078883"/>
                  </a:ext>
                </a:extLst>
              </a:tr>
              <a:tr h="289653">
                <a:tc>
                  <a:txBody>
                    <a:bodyPr/>
                    <a:lstStyle/>
                    <a:p>
                      <a:r>
                        <a:rPr lang="en-IN" sz="1400" dirty="0"/>
                        <a:t>KNN</a:t>
                      </a:r>
                    </a:p>
                  </a:txBody>
                  <a:tcPr/>
                </a:tc>
                <a:tc>
                  <a:txBody>
                    <a:bodyPr/>
                    <a:lstStyle/>
                    <a:p>
                      <a:r>
                        <a:rPr lang="en-IN" sz="1200" kern="1200" dirty="0">
                          <a:solidFill>
                            <a:schemeClr val="dk1"/>
                          </a:solidFill>
                          <a:latin typeface="+mn-lt"/>
                          <a:ea typeface="+mn-ea"/>
                          <a:cs typeface="+mn-cs"/>
                        </a:rPr>
                        <a:t>0.93</a:t>
                      </a:r>
                    </a:p>
                  </a:txBody>
                  <a:tcPr/>
                </a:tc>
                <a:tc>
                  <a:txBody>
                    <a:bodyPr/>
                    <a:lstStyle/>
                    <a:p>
                      <a:r>
                        <a:rPr lang="en-IN" sz="1200" kern="1200" dirty="0">
                          <a:solidFill>
                            <a:schemeClr val="dk1"/>
                          </a:solidFill>
                          <a:latin typeface="+mn-lt"/>
                          <a:ea typeface="+mn-ea"/>
                          <a:cs typeface="+mn-cs"/>
                        </a:rPr>
                        <a:t>0.35</a:t>
                      </a:r>
                      <a:endParaRPr lang="en-IN" dirty="0"/>
                    </a:p>
                  </a:txBody>
                  <a:tcPr/>
                </a:tc>
                <a:tc>
                  <a:txBody>
                    <a:bodyPr/>
                    <a:lstStyle/>
                    <a:p>
                      <a:r>
                        <a:rPr lang="en-IN" sz="1200" kern="1200" dirty="0">
                          <a:solidFill>
                            <a:schemeClr val="dk1"/>
                          </a:solidFill>
                          <a:latin typeface="+mn-lt"/>
                          <a:ea typeface="+mn-ea"/>
                          <a:cs typeface="+mn-cs"/>
                        </a:rPr>
                        <a:t>0.81</a:t>
                      </a:r>
                    </a:p>
                  </a:txBody>
                  <a:tcPr/>
                </a:tc>
                <a:tc>
                  <a:txBody>
                    <a:bodyPr/>
                    <a:lstStyle/>
                    <a:p>
                      <a:r>
                        <a:rPr lang="en-IN" sz="1200" kern="1200" dirty="0">
                          <a:solidFill>
                            <a:schemeClr val="dk1"/>
                          </a:solidFill>
                          <a:latin typeface="+mn-lt"/>
                          <a:ea typeface="+mn-ea"/>
                          <a:cs typeface="+mn-cs"/>
                        </a:rPr>
                        <a:t>0.64</a:t>
                      </a:r>
                      <a:endParaRPr lang="en-IN" dirty="0"/>
                    </a:p>
                  </a:txBody>
                  <a:tcPr/>
                </a:tc>
                <a:tc>
                  <a:txBody>
                    <a:bodyPr/>
                    <a:lstStyle/>
                    <a:p>
                      <a:r>
                        <a:rPr lang="en-IN" sz="1200" kern="1200" dirty="0">
                          <a:solidFill>
                            <a:schemeClr val="dk1"/>
                          </a:solidFill>
                          <a:latin typeface="+mn-lt"/>
                          <a:ea typeface="+mn-ea"/>
                          <a:cs typeface="+mn-cs"/>
                        </a:rPr>
                        <a:t>0.87</a:t>
                      </a:r>
                    </a:p>
                  </a:txBody>
                  <a:tcPr/>
                </a:tc>
                <a:tc>
                  <a:txBody>
                    <a:bodyPr/>
                    <a:lstStyle/>
                    <a:p>
                      <a:r>
                        <a:rPr lang="en-IN" sz="1200" kern="1200" dirty="0">
                          <a:solidFill>
                            <a:schemeClr val="dk1"/>
                          </a:solidFill>
                          <a:latin typeface="+mn-lt"/>
                          <a:ea typeface="+mn-ea"/>
                          <a:cs typeface="+mn-cs"/>
                        </a:rPr>
                        <a:t>0.45</a:t>
                      </a:r>
                      <a:endParaRPr lang="en-IN" dirty="0"/>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endParaRPr lang="en-IN" dirty="0"/>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80.76</a:t>
                      </a:r>
                    </a:p>
                  </a:txBody>
                  <a:tcPr/>
                </a:tc>
                <a:tc>
                  <a:txBody>
                    <a:bodyPr/>
                    <a:lstStyle/>
                    <a:p>
                      <a:r>
                        <a:rPr lang="en-IN" sz="1200" kern="1200" dirty="0">
                          <a:solidFill>
                            <a:schemeClr val="dk1"/>
                          </a:solidFill>
                          <a:latin typeface="+mn-lt"/>
                          <a:ea typeface="+mn-ea"/>
                          <a:cs typeface="+mn-cs"/>
                        </a:rPr>
                        <a:t>64.16</a:t>
                      </a:r>
                    </a:p>
                  </a:txBody>
                  <a:tcPr/>
                </a:tc>
                <a:tc>
                  <a:txBody>
                    <a:bodyPr/>
                    <a:lstStyle/>
                    <a:p>
                      <a:r>
                        <a:rPr lang="en-IN" sz="1200" kern="1200" dirty="0">
                          <a:solidFill>
                            <a:schemeClr val="dk1"/>
                          </a:solidFill>
                          <a:latin typeface="+mn-lt"/>
                          <a:ea typeface="+mn-ea"/>
                          <a:cs typeface="+mn-cs"/>
                        </a:rPr>
                        <a:t>35.84</a:t>
                      </a:r>
                    </a:p>
                  </a:txBody>
                  <a:tcPr/>
                </a:tc>
                <a:tc>
                  <a:txBody>
                    <a:bodyPr/>
                    <a:lstStyle/>
                    <a:p>
                      <a:r>
                        <a:rPr lang="en-IN" sz="1200" kern="1200" dirty="0">
                          <a:solidFill>
                            <a:schemeClr val="dk1"/>
                          </a:solidFill>
                          <a:latin typeface="+mn-lt"/>
                          <a:ea typeface="+mn-ea"/>
                          <a:cs typeface="+mn-cs"/>
                        </a:rPr>
                        <a:t>19.24</a:t>
                      </a:r>
                    </a:p>
                  </a:txBody>
                  <a:tcPr/>
                </a:tc>
                <a:extLst>
                  <a:ext uri="{0D108BD9-81ED-4DB2-BD59-A6C34878D82A}">
                    <a16:rowId xmlns:a16="http://schemas.microsoft.com/office/drawing/2014/main" val="2655916461"/>
                  </a:ext>
                </a:extLst>
              </a:tr>
              <a:tr h="289653">
                <a:tc>
                  <a:txBody>
                    <a:bodyPr/>
                    <a:lstStyle/>
                    <a:p>
                      <a:r>
                        <a:rPr lang="en-IN" sz="1400" dirty="0"/>
                        <a:t>Naive Bayes</a:t>
                      </a:r>
                    </a:p>
                  </a:txBody>
                  <a:tcPr/>
                </a:tc>
                <a:tc>
                  <a:txBody>
                    <a:bodyPr/>
                    <a:lstStyle/>
                    <a:p>
                      <a:r>
                        <a:rPr lang="en-IN" sz="1200" kern="1200" dirty="0">
                          <a:solidFill>
                            <a:schemeClr val="dk1"/>
                          </a:solidFill>
                          <a:latin typeface="+mn-lt"/>
                          <a:ea typeface="+mn-ea"/>
                          <a:cs typeface="+mn-cs"/>
                        </a:rPr>
                        <a:t>0.95</a:t>
                      </a:r>
                    </a:p>
                  </a:txBody>
                  <a:tcPr/>
                </a:tc>
                <a:tc>
                  <a:txBody>
                    <a:bodyPr/>
                    <a:lstStyle/>
                    <a:p>
                      <a:r>
                        <a:rPr lang="en-IN" sz="1200" kern="1200" dirty="0">
                          <a:solidFill>
                            <a:schemeClr val="dk1"/>
                          </a:solidFill>
                          <a:latin typeface="+mn-lt"/>
                          <a:ea typeface="+mn-ea"/>
                          <a:cs typeface="+mn-cs"/>
                        </a:rPr>
                        <a:t>0.38</a:t>
                      </a:r>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0.76</a:t>
                      </a:r>
                    </a:p>
                  </a:txBody>
                  <a:tcPr/>
                </a:tc>
                <a:tc>
                  <a:txBody>
                    <a:bodyPr/>
                    <a:lstStyle/>
                    <a:p>
                      <a:r>
                        <a:rPr lang="en-IN" sz="1200" kern="1200" dirty="0">
                          <a:solidFill>
                            <a:schemeClr val="dk1"/>
                          </a:solidFill>
                          <a:latin typeface="+mn-lt"/>
                          <a:ea typeface="+mn-ea"/>
                          <a:cs typeface="+mn-cs"/>
                        </a:rPr>
                        <a:t>0.87</a:t>
                      </a:r>
                    </a:p>
                  </a:txBody>
                  <a:tcPr/>
                </a:tc>
                <a:tc>
                  <a:txBody>
                    <a:bodyPr/>
                    <a:lstStyle/>
                    <a:p>
                      <a:r>
                        <a:rPr lang="en-IN" sz="1200" kern="1200" dirty="0">
                          <a:solidFill>
                            <a:schemeClr val="dk1"/>
                          </a:solidFill>
                          <a:latin typeface="+mn-lt"/>
                          <a:ea typeface="+mn-ea"/>
                          <a:cs typeface="+mn-cs"/>
                        </a:rPr>
                        <a:t>0.50</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0.79</a:t>
                      </a:r>
                    </a:p>
                  </a:txBody>
                  <a:tcPr/>
                </a:tc>
                <a:tc>
                  <a:txBody>
                    <a:bodyPr/>
                    <a:lstStyle/>
                    <a:p>
                      <a:r>
                        <a:rPr lang="en-IN" sz="1200" kern="1200" dirty="0">
                          <a:solidFill>
                            <a:schemeClr val="dk1"/>
                          </a:solidFill>
                          <a:latin typeface="+mn-lt"/>
                          <a:ea typeface="+mn-ea"/>
                          <a:cs typeface="+mn-cs"/>
                        </a:rPr>
                        <a:t>79.92</a:t>
                      </a:r>
                    </a:p>
                  </a:txBody>
                  <a:tcPr/>
                </a:tc>
                <a:tc>
                  <a:txBody>
                    <a:bodyPr/>
                    <a:lstStyle/>
                    <a:p>
                      <a:r>
                        <a:rPr lang="en-IN" sz="1200" kern="1200" dirty="0">
                          <a:solidFill>
                            <a:schemeClr val="dk1"/>
                          </a:solidFill>
                          <a:latin typeface="+mn-lt"/>
                          <a:ea typeface="+mn-ea"/>
                          <a:cs typeface="+mn-cs"/>
                        </a:rPr>
                        <a:t>76.11</a:t>
                      </a:r>
                    </a:p>
                  </a:txBody>
                  <a:tcPr/>
                </a:tc>
                <a:tc>
                  <a:txBody>
                    <a:bodyPr/>
                    <a:lstStyle/>
                    <a:p>
                      <a:r>
                        <a:rPr lang="en-IN" sz="1200" kern="1200" dirty="0">
                          <a:solidFill>
                            <a:schemeClr val="dk1"/>
                          </a:solidFill>
                          <a:latin typeface="+mn-lt"/>
                          <a:ea typeface="+mn-ea"/>
                          <a:cs typeface="+mn-cs"/>
                        </a:rPr>
                        <a:t>23.89</a:t>
                      </a:r>
                    </a:p>
                  </a:txBody>
                  <a:tcPr/>
                </a:tc>
                <a:tc>
                  <a:txBody>
                    <a:bodyPr/>
                    <a:lstStyle/>
                    <a:p>
                      <a:r>
                        <a:rPr lang="en-IN" sz="1200" kern="1200" dirty="0">
                          <a:solidFill>
                            <a:schemeClr val="dk1"/>
                          </a:solidFill>
                          <a:latin typeface="+mn-lt"/>
                          <a:ea typeface="+mn-ea"/>
                          <a:cs typeface="+mn-cs"/>
                        </a:rPr>
                        <a:t>20.08</a:t>
                      </a:r>
                    </a:p>
                  </a:txBody>
                  <a:tcPr/>
                </a:tc>
                <a:extLst>
                  <a:ext uri="{0D108BD9-81ED-4DB2-BD59-A6C34878D82A}">
                    <a16:rowId xmlns:a16="http://schemas.microsoft.com/office/drawing/2014/main" val="925464161"/>
                  </a:ext>
                </a:extLst>
              </a:tr>
              <a:tr h="550341">
                <a:tc>
                  <a:txBody>
                    <a:bodyPr/>
                    <a:lstStyle/>
                    <a:p>
                      <a:r>
                        <a:rPr lang="en-IN" sz="1400" dirty="0" err="1">
                          <a:highlight>
                            <a:srgbClr val="FFFF00"/>
                          </a:highlight>
                        </a:rPr>
                        <a:t>XGBoost</a:t>
                      </a:r>
                      <a:r>
                        <a:rPr lang="en-IN" dirty="0"/>
                        <a:t> </a:t>
                      </a:r>
                      <a:r>
                        <a:rPr lang="en-IN" sz="1400" dirty="0">
                          <a:highlight>
                            <a:srgbClr val="FFFF00"/>
                          </a:highlight>
                        </a:rPr>
                        <a:t>classifier</a:t>
                      </a:r>
                    </a:p>
                  </a:txBody>
                  <a:tcPr/>
                </a:tc>
                <a:tc>
                  <a:txBody>
                    <a:bodyPr/>
                    <a:lstStyle/>
                    <a:p>
                      <a:r>
                        <a:rPr lang="en-IN" sz="1200" kern="1200" dirty="0">
                          <a:solidFill>
                            <a:schemeClr val="dk1"/>
                          </a:solidFill>
                          <a:highlight>
                            <a:srgbClr val="FFFF00"/>
                          </a:highlight>
                          <a:latin typeface="+mn-lt"/>
                          <a:ea typeface="+mn-ea"/>
                          <a:cs typeface="+mn-cs"/>
                        </a:rPr>
                        <a:t>0.97</a:t>
                      </a:r>
                    </a:p>
                  </a:txBody>
                  <a:tcPr/>
                </a:tc>
                <a:tc>
                  <a:txBody>
                    <a:bodyPr/>
                    <a:lstStyle/>
                    <a:p>
                      <a:r>
                        <a:rPr lang="en-IN" sz="1200" dirty="0">
                          <a:highlight>
                            <a:srgbClr val="FFFF00"/>
                          </a:highlight>
                        </a:rPr>
                        <a:t>0.86</a:t>
                      </a:r>
                    </a:p>
                  </a:txBody>
                  <a:tcPr/>
                </a:tc>
                <a:tc>
                  <a:txBody>
                    <a:bodyPr/>
                    <a:lstStyle/>
                    <a:p>
                      <a:r>
                        <a:rPr lang="en-IN" sz="1200" kern="1200" dirty="0">
                          <a:solidFill>
                            <a:schemeClr val="dk1"/>
                          </a:solidFill>
                          <a:highlight>
                            <a:srgbClr val="FFFF00"/>
                          </a:highlight>
                          <a:latin typeface="+mn-lt"/>
                          <a:ea typeface="+mn-ea"/>
                          <a:cs typeface="+mn-cs"/>
                        </a:rPr>
                        <a:t>0.98</a:t>
                      </a:r>
                    </a:p>
                  </a:txBody>
                  <a:tcPr/>
                </a:tc>
                <a:tc>
                  <a:txBody>
                    <a:bodyPr/>
                    <a:lstStyle/>
                    <a:p>
                      <a:r>
                        <a:rPr lang="en-IN" sz="1200" kern="1200" dirty="0">
                          <a:solidFill>
                            <a:schemeClr val="dk1"/>
                          </a:solidFill>
                          <a:highlight>
                            <a:srgbClr val="FFFF00"/>
                          </a:highlight>
                          <a:latin typeface="+mn-lt"/>
                          <a:ea typeface="+mn-ea"/>
                          <a:cs typeface="+mn-cs"/>
                        </a:rPr>
                        <a:t>0.79</a:t>
                      </a:r>
                    </a:p>
                  </a:txBody>
                  <a:tcPr/>
                </a:tc>
                <a:tc>
                  <a:txBody>
                    <a:bodyPr/>
                    <a:lstStyle/>
                    <a:p>
                      <a:r>
                        <a:rPr lang="en-IN" sz="1200" kern="1200" dirty="0">
                          <a:solidFill>
                            <a:schemeClr val="dk1"/>
                          </a:solidFill>
                          <a:highlight>
                            <a:srgbClr val="FFFF00"/>
                          </a:highlight>
                          <a:latin typeface="+mn-lt"/>
                          <a:ea typeface="+mn-ea"/>
                          <a:cs typeface="+mn-cs"/>
                        </a:rPr>
                        <a:t>0.97</a:t>
                      </a:r>
                    </a:p>
                  </a:txBody>
                  <a:tcPr/>
                </a:tc>
                <a:tc>
                  <a:txBody>
                    <a:bodyPr/>
                    <a:lstStyle/>
                    <a:p>
                      <a:r>
                        <a:rPr lang="en-IN" sz="1200" kern="1200" dirty="0">
                          <a:solidFill>
                            <a:schemeClr val="dk1"/>
                          </a:solidFill>
                          <a:highlight>
                            <a:srgbClr val="FFFF00"/>
                          </a:highlight>
                          <a:latin typeface="+mn-lt"/>
                          <a:ea typeface="+mn-ea"/>
                          <a:cs typeface="+mn-cs"/>
                        </a:rPr>
                        <a:t>0.83</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highlight>
                            <a:srgbClr val="FFFF00"/>
                          </a:highlight>
                          <a:latin typeface="+mn-lt"/>
                          <a:ea typeface="+mn-ea"/>
                          <a:cs typeface="+mn-cs"/>
                        </a:rPr>
                        <a:t>0.95</a:t>
                      </a:r>
                    </a:p>
                  </a:txBody>
                  <a:tcPr/>
                </a:tc>
                <a:tc>
                  <a:txBody>
                    <a:bodyPr/>
                    <a:lstStyle/>
                    <a:p>
                      <a:r>
                        <a:rPr lang="en-IN" sz="1200" kern="1200" dirty="0">
                          <a:solidFill>
                            <a:schemeClr val="dk1"/>
                          </a:solidFill>
                          <a:highlight>
                            <a:srgbClr val="FFFF00"/>
                          </a:highlight>
                          <a:latin typeface="+mn-lt"/>
                          <a:ea typeface="+mn-ea"/>
                          <a:cs typeface="+mn-cs"/>
                        </a:rPr>
                        <a:t>98.03</a:t>
                      </a:r>
                    </a:p>
                  </a:txBody>
                  <a:tcPr/>
                </a:tc>
                <a:tc>
                  <a:txBody>
                    <a:bodyPr/>
                    <a:lstStyle/>
                    <a:p>
                      <a:r>
                        <a:rPr lang="en-IN" sz="1200" kern="1200" dirty="0">
                          <a:solidFill>
                            <a:schemeClr val="dk1"/>
                          </a:solidFill>
                          <a:highlight>
                            <a:srgbClr val="FFFF00"/>
                          </a:highlight>
                          <a:latin typeface="+mn-lt"/>
                          <a:ea typeface="+mn-ea"/>
                          <a:cs typeface="+mn-cs"/>
                        </a:rPr>
                        <a:t>79.2</a:t>
                      </a:r>
                    </a:p>
                  </a:txBody>
                  <a:tcPr/>
                </a:tc>
                <a:tc>
                  <a:txBody>
                    <a:bodyPr/>
                    <a:lstStyle/>
                    <a:p>
                      <a:r>
                        <a:rPr lang="en-IN" sz="1200" kern="1200" dirty="0">
                          <a:solidFill>
                            <a:schemeClr val="dk1"/>
                          </a:solidFill>
                          <a:highlight>
                            <a:srgbClr val="FFFF00"/>
                          </a:highlight>
                          <a:latin typeface="+mn-lt"/>
                          <a:ea typeface="+mn-ea"/>
                          <a:cs typeface="+mn-cs"/>
                        </a:rPr>
                        <a:t>20.8</a:t>
                      </a:r>
                    </a:p>
                  </a:txBody>
                  <a:tcPr/>
                </a:tc>
                <a:tc>
                  <a:txBody>
                    <a:bodyPr/>
                    <a:lstStyle/>
                    <a:p>
                      <a:r>
                        <a:rPr lang="en-IN" sz="1200" kern="1200" dirty="0">
                          <a:solidFill>
                            <a:schemeClr val="dk1"/>
                          </a:solidFill>
                          <a:highlight>
                            <a:srgbClr val="FFFF00"/>
                          </a:highlight>
                          <a:latin typeface="+mn-lt"/>
                          <a:ea typeface="+mn-ea"/>
                          <a:cs typeface="+mn-cs"/>
                        </a:rPr>
                        <a:t>1.97</a:t>
                      </a:r>
                    </a:p>
                  </a:txBody>
                  <a:tcPr/>
                </a:tc>
                <a:extLst>
                  <a:ext uri="{0D108BD9-81ED-4DB2-BD59-A6C34878D82A}">
                    <a16:rowId xmlns:a16="http://schemas.microsoft.com/office/drawing/2014/main" val="734078685"/>
                  </a:ext>
                </a:extLst>
              </a:tr>
              <a:tr h="347584">
                <a:tc>
                  <a:txBody>
                    <a:bodyPr/>
                    <a:lstStyle/>
                    <a:p>
                      <a:r>
                        <a:rPr lang="en-IN" sz="1400" dirty="0"/>
                        <a:t>Bagged tree</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0.79</a:t>
                      </a:r>
                    </a:p>
                  </a:txBody>
                  <a:tcPr/>
                </a:tc>
                <a:tc>
                  <a:txBody>
                    <a:bodyPr/>
                    <a:lstStyle/>
                    <a:p>
                      <a:r>
                        <a:rPr lang="en-IN" sz="1200" kern="1200" dirty="0">
                          <a:solidFill>
                            <a:schemeClr val="dk1"/>
                          </a:solidFill>
                          <a:latin typeface="+mn-lt"/>
                          <a:ea typeface="+mn-ea"/>
                          <a:cs typeface="+mn-cs"/>
                        </a:rPr>
                        <a:t>0.97</a:t>
                      </a:r>
                    </a:p>
                  </a:txBody>
                  <a:tcPr/>
                </a:tc>
                <a:tc>
                  <a:txBody>
                    <a:bodyPr/>
                    <a:lstStyle/>
                    <a:p>
                      <a:r>
                        <a:rPr lang="en-IN" sz="1200" kern="1200" dirty="0">
                          <a:solidFill>
                            <a:schemeClr val="dk1"/>
                          </a:solidFill>
                          <a:latin typeface="+mn-lt"/>
                          <a:ea typeface="+mn-ea"/>
                          <a:cs typeface="+mn-cs"/>
                        </a:rPr>
                        <a:t>0.77</a:t>
                      </a:r>
                    </a:p>
                  </a:txBody>
                  <a:tcPr/>
                </a:tc>
                <a:tc>
                  <a:txBody>
                    <a:bodyPr/>
                    <a:lstStyle/>
                    <a:p>
                      <a:r>
                        <a:rPr lang="en-IN" sz="1200" kern="1200" dirty="0">
                          <a:solidFill>
                            <a:schemeClr val="dk1"/>
                          </a:solidFill>
                          <a:latin typeface="+mn-lt"/>
                          <a:ea typeface="+mn-ea"/>
                          <a:cs typeface="+mn-cs"/>
                        </a:rPr>
                        <a:t>0.97</a:t>
                      </a:r>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0.94</a:t>
                      </a:r>
                    </a:p>
                  </a:txBody>
                  <a:tcPr/>
                </a:tc>
                <a:tc>
                  <a:txBody>
                    <a:bodyPr/>
                    <a:lstStyle/>
                    <a:p>
                      <a:r>
                        <a:rPr lang="en-IN" sz="1200" kern="1200" dirty="0">
                          <a:solidFill>
                            <a:schemeClr val="dk1"/>
                          </a:solidFill>
                          <a:latin typeface="+mn-lt"/>
                          <a:ea typeface="+mn-ea"/>
                          <a:cs typeface="+mn-cs"/>
                        </a:rPr>
                        <a:t>96.6</a:t>
                      </a:r>
                    </a:p>
                  </a:txBody>
                  <a:tcPr/>
                </a:tc>
                <a:tc>
                  <a:txBody>
                    <a:bodyPr/>
                    <a:lstStyle/>
                    <a:p>
                      <a:r>
                        <a:rPr lang="en-IN" sz="1200" kern="1200" dirty="0">
                          <a:solidFill>
                            <a:schemeClr val="dk1"/>
                          </a:solidFill>
                          <a:latin typeface="+mn-lt"/>
                          <a:ea typeface="+mn-ea"/>
                          <a:cs typeface="+mn-cs"/>
                        </a:rPr>
                        <a:t>76.99</a:t>
                      </a:r>
                    </a:p>
                  </a:txBody>
                  <a:tcPr/>
                </a:tc>
                <a:tc>
                  <a:txBody>
                    <a:bodyPr/>
                    <a:lstStyle/>
                    <a:p>
                      <a:r>
                        <a:rPr lang="en-IN" sz="1200" kern="1200" dirty="0">
                          <a:solidFill>
                            <a:schemeClr val="dk1"/>
                          </a:solidFill>
                          <a:latin typeface="+mn-lt"/>
                          <a:ea typeface="+mn-ea"/>
                          <a:cs typeface="+mn-cs"/>
                        </a:rPr>
                        <a:t>23.01</a:t>
                      </a:r>
                    </a:p>
                  </a:txBody>
                  <a:tcPr/>
                </a:tc>
                <a:tc>
                  <a:txBody>
                    <a:bodyPr/>
                    <a:lstStyle/>
                    <a:p>
                      <a:r>
                        <a:rPr lang="en-IN" sz="1200" kern="1200" dirty="0">
                          <a:solidFill>
                            <a:schemeClr val="dk1"/>
                          </a:solidFill>
                          <a:latin typeface="+mn-lt"/>
                          <a:ea typeface="+mn-ea"/>
                          <a:cs typeface="+mn-cs"/>
                        </a:rPr>
                        <a:t>3.3</a:t>
                      </a:r>
                    </a:p>
                  </a:txBody>
                  <a:tcPr/>
                </a:tc>
                <a:extLst>
                  <a:ext uri="{0D108BD9-81ED-4DB2-BD59-A6C34878D82A}">
                    <a16:rowId xmlns:a16="http://schemas.microsoft.com/office/drawing/2014/main" val="2203921083"/>
                  </a:ext>
                </a:extLst>
              </a:tr>
              <a:tr h="347584">
                <a:tc>
                  <a:txBody>
                    <a:bodyPr/>
                    <a:lstStyle/>
                    <a:p>
                      <a:r>
                        <a:rPr lang="en-IN" sz="1400" dirty="0"/>
                        <a:t>SVM</a:t>
                      </a:r>
                    </a:p>
                  </a:txBody>
                  <a:tcPr/>
                </a:tc>
                <a:tc>
                  <a:txBody>
                    <a:bodyPr/>
                    <a:lstStyle/>
                    <a:p>
                      <a:r>
                        <a:rPr lang="en-IN" sz="1200" kern="1200" dirty="0">
                          <a:solidFill>
                            <a:schemeClr val="dk1"/>
                          </a:solidFill>
                          <a:latin typeface="+mn-lt"/>
                          <a:ea typeface="+mn-ea"/>
                          <a:cs typeface="+mn-cs"/>
                        </a:rPr>
                        <a:t>0.94</a:t>
                      </a:r>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0.98</a:t>
                      </a:r>
                    </a:p>
                  </a:txBody>
                  <a:tcPr/>
                </a:tc>
                <a:tc>
                  <a:txBody>
                    <a:bodyPr/>
                    <a:lstStyle/>
                    <a:p>
                      <a:r>
                        <a:rPr lang="en-IN" sz="1200" kern="1200" dirty="0">
                          <a:solidFill>
                            <a:schemeClr val="dk1"/>
                          </a:solidFill>
                          <a:latin typeface="+mn-lt"/>
                          <a:ea typeface="+mn-ea"/>
                          <a:cs typeface="+mn-cs"/>
                        </a:rPr>
                        <a:t>0.56</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0.65</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0.86</a:t>
                      </a: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extLst>
                  <a:ext uri="{0D108BD9-81ED-4DB2-BD59-A6C34878D82A}">
                    <a16:rowId xmlns:a16="http://schemas.microsoft.com/office/drawing/2014/main" val="1253207017"/>
                  </a:ext>
                </a:extLst>
              </a:tr>
              <a:tr h="347584">
                <a:tc>
                  <a:txBody>
                    <a:bodyPr/>
                    <a:lstStyle/>
                    <a:p>
                      <a:r>
                        <a:rPr lang="en-IN" sz="1400" dirty="0"/>
                        <a:t>Decision tree</a:t>
                      </a:r>
                    </a:p>
                  </a:txBody>
                  <a:tcPr/>
                </a:tc>
                <a:tc>
                  <a:txBody>
                    <a:bodyPr/>
                    <a:lstStyle/>
                    <a:p>
                      <a:r>
                        <a:rPr lang="en-IN" sz="1200" kern="1200" dirty="0">
                          <a:solidFill>
                            <a:schemeClr val="dk1"/>
                          </a:solidFill>
                          <a:latin typeface="+mn-lt"/>
                          <a:ea typeface="+mn-ea"/>
                          <a:cs typeface="+mn-cs"/>
                        </a:rPr>
                        <a:t>0.91</a:t>
                      </a:r>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0.98</a:t>
                      </a:r>
                    </a:p>
                  </a:txBody>
                  <a:tcPr/>
                </a:tc>
                <a:tc>
                  <a:txBody>
                    <a:bodyPr/>
                    <a:lstStyle/>
                    <a:p>
                      <a:r>
                        <a:rPr lang="en-IN" sz="1200" kern="1200" dirty="0">
                          <a:solidFill>
                            <a:schemeClr val="dk1"/>
                          </a:solidFill>
                          <a:latin typeface="+mn-lt"/>
                          <a:ea typeface="+mn-ea"/>
                          <a:cs typeface="+mn-cs"/>
                        </a:rPr>
                        <a:t>0.40</a:t>
                      </a:r>
                    </a:p>
                  </a:txBody>
                  <a:tcPr/>
                </a:tc>
                <a:tc>
                  <a:txBody>
                    <a:bodyPr/>
                    <a:lstStyle/>
                    <a:p>
                      <a:r>
                        <a:rPr lang="en-IN" sz="1200" kern="1200" dirty="0">
                          <a:solidFill>
                            <a:schemeClr val="dk1"/>
                          </a:solidFill>
                          <a:latin typeface="+mn-lt"/>
                          <a:ea typeface="+mn-ea"/>
                          <a:cs typeface="+mn-cs"/>
                        </a:rPr>
                        <a:t>0.95</a:t>
                      </a:r>
                    </a:p>
                  </a:txBody>
                  <a:tcPr/>
                </a:tc>
                <a:tc>
                  <a:txBody>
                    <a:bodyPr/>
                    <a:lstStyle/>
                    <a:p>
                      <a:r>
                        <a:rPr lang="en-IN" sz="1200" kern="1200" dirty="0">
                          <a:solidFill>
                            <a:schemeClr val="dk1"/>
                          </a:solidFill>
                          <a:latin typeface="+mn-lt"/>
                          <a:ea typeface="+mn-ea"/>
                          <a:cs typeface="+mn-cs"/>
                        </a:rPr>
                        <a:t>0.54</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0.90</a:t>
                      </a:r>
                    </a:p>
                  </a:txBody>
                  <a:tcPr/>
                </a:tc>
                <a:tc>
                  <a:txBody>
                    <a:bodyPr/>
                    <a:lstStyle/>
                    <a:p>
                      <a:r>
                        <a:rPr lang="en-IN" sz="1200" kern="1200" dirty="0">
                          <a:solidFill>
                            <a:schemeClr val="dk1"/>
                          </a:solidFill>
                          <a:latin typeface="+mn-lt"/>
                          <a:ea typeface="+mn-ea"/>
                          <a:cs typeface="+mn-cs"/>
                        </a:rPr>
                        <a:t>98.38</a:t>
                      </a:r>
                    </a:p>
                  </a:txBody>
                  <a:tcPr/>
                </a:tc>
                <a:tc>
                  <a:txBody>
                    <a:bodyPr/>
                    <a:lstStyle/>
                    <a:p>
                      <a:r>
                        <a:rPr lang="en-IN" sz="1200" kern="1200" dirty="0">
                          <a:solidFill>
                            <a:schemeClr val="dk1"/>
                          </a:solidFill>
                          <a:latin typeface="+mn-lt"/>
                          <a:ea typeface="+mn-ea"/>
                          <a:cs typeface="+mn-cs"/>
                        </a:rPr>
                        <a:t>40.27</a:t>
                      </a:r>
                    </a:p>
                  </a:txBody>
                  <a:tcPr/>
                </a:tc>
                <a:tc>
                  <a:txBody>
                    <a:bodyPr/>
                    <a:lstStyle/>
                    <a:p>
                      <a:r>
                        <a:rPr lang="en-IN" sz="1200" kern="1200" dirty="0">
                          <a:solidFill>
                            <a:schemeClr val="dk1"/>
                          </a:solidFill>
                          <a:latin typeface="+mn-lt"/>
                          <a:ea typeface="+mn-ea"/>
                          <a:cs typeface="+mn-cs"/>
                        </a:rPr>
                        <a:t>59.73</a:t>
                      </a:r>
                    </a:p>
                  </a:txBody>
                  <a:tcPr/>
                </a:tc>
                <a:tc>
                  <a:txBody>
                    <a:bodyPr/>
                    <a:lstStyle/>
                    <a:p>
                      <a:r>
                        <a:rPr lang="en-IN" sz="1200" kern="1200" dirty="0">
                          <a:solidFill>
                            <a:schemeClr val="dk1"/>
                          </a:solidFill>
                          <a:latin typeface="+mn-lt"/>
                          <a:ea typeface="+mn-ea"/>
                          <a:cs typeface="+mn-cs"/>
                        </a:rPr>
                        <a:t>1.62</a:t>
                      </a:r>
                    </a:p>
                  </a:txBody>
                  <a:tcPr/>
                </a:tc>
                <a:extLst>
                  <a:ext uri="{0D108BD9-81ED-4DB2-BD59-A6C34878D82A}">
                    <a16:rowId xmlns:a16="http://schemas.microsoft.com/office/drawing/2014/main" val="1932386299"/>
                  </a:ext>
                </a:extLst>
              </a:tr>
            </a:tbl>
          </a:graphicData>
        </a:graphic>
      </p:graphicFrame>
    </p:spTree>
    <p:extLst>
      <p:ext uri="{BB962C8B-B14F-4D97-AF65-F5344CB8AC3E}">
        <p14:creationId xmlns:p14="http://schemas.microsoft.com/office/powerpoint/2010/main" val="186529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6549" y="802299"/>
            <a:ext cx="7485017" cy="503988"/>
          </a:xfrm>
        </p:spPr>
        <p:txBody>
          <a:bodyPr>
            <a:normAutofit/>
          </a:bodyPr>
          <a:lstStyle/>
          <a:p>
            <a:r>
              <a:rPr lang="en-US" sz="2400" dirty="0"/>
              <a:t>Confusion matrix</a:t>
            </a:r>
          </a:p>
        </p:txBody>
      </p:sp>
      <p:sp>
        <p:nvSpPr>
          <p:cNvPr id="3" name="Subtitle 2"/>
          <p:cNvSpPr>
            <a:spLocks noGrp="1"/>
          </p:cNvSpPr>
          <p:nvPr>
            <p:ph type="subTitle" idx="1"/>
          </p:nvPr>
        </p:nvSpPr>
        <p:spPr>
          <a:xfrm>
            <a:off x="1881051" y="1672046"/>
            <a:ext cx="9173801" cy="3866606"/>
          </a:xfrm>
        </p:spPr>
        <p:txBody>
          <a:bodyPr/>
          <a:lstStyle/>
          <a:p>
            <a:r>
              <a:rPr lang="en-US" dirty="0"/>
              <a:t>Random forest:                                                </a:t>
            </a:r>
            <a:r>
              <a:rPr lang="en-US" dirty="0" err="1"/>
              <a:t>Xgboost</a:t>
            </a:r>
            <a:r>
              <a:rPr lang="en-US" dirty="0"/>
              <a:t> classifier:  </a:t>
            </a:r>
          </a:p>
          <a:p>
            <a:endParaRPr lang="en-US" dirty="0"/>
          </a:p>
          <a:p>
            <a:endParaRPr lang="en-US" dirty="0"/>
          </a:p>
          <a:p>
            <a:endParaRPr lang="en-US" dirty="0"/>
          </a:p>
          <a:p>
            <a:endParaRPr lang="en-US" dirty="0"/>
          </a:p>
          <a:p>
            <a:r>
              <a:rPr lang="en-US" dirty="0" err="1"/>
              <a:t>xgboost</a:t>
            </a:r>
            <a:r>
              <a:rPr lang="en-US" dirty="0"/>
              <a:t> CLASSIFIER MODEL has a better prediction rate than the RANDOM FOREST classifier.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9393231"/>
              </p:ext>
            </p:extLst>
          </p:nvPr>
        </p:nvGraphicFramePr>
        <p:xfrm>
          <a:off x="1979750" y="2638697"/>
          <a:ext cx="3637278" cy="1181122"/>
        </p:xfrm>
        <a:graphic>
          <a:graphicData uri="http://schemas.openxmlformats.org/drawingml/2006/table">
            <a:tbl>
              <a:tblPr firstRow="1" bandRow="1">
                <a:tableStyleId>{5C22544A-7EE6-4342-B048-85BDC9FD1C3A}</a:tableStyleId>
              </a:tblPr>
              <a:tblGrid>
                <a:gridCol w="1212426">
                  <a:extLst>
                    <a:ext uri="{9D8B030D-6E8A-4147-A177-3AD203B41FA5}">
                      <a16:colId xmlns:a16="http://schemas.microsoft.com/office/drawing/2014/main" val="3531682588"/>
                    </a:ext>
                  </a:extLst>
                </a:gridCol>
                <a:gridCol w="1212426">
                  <a:extLst>
                    <a:ext uri="{9D8B030D-6E8A-4147-A177-3AD203B41FA5}">
                      <a16:colId xmlns:a16="http://schemas.microsoft.com/office/drawing/2014/main" val="89870855"/>
                    </a:ext>
                  </a:extLst>
                </a:gridCol>
                <a:gridCol w="1212426">
                  <a:extLst>
                    <a:ext uri="{9D8B030D-6E8A-4147-A177-3AD203B41FA5}">
                      <a16:colId xmlns:a16="http://schemas.microsoft.com/office/drawing/2014/main" val="1405124235"/>
                    </a:ext>
                  </a:extLst>
                </a:gridCol>
              </a:tblGrid>
              <a:tr h="439442">
                <a:tc>
                  <a:txBody>
                    <a:bodyPr/>
                    <a:lstStyle/>
                    <a:p>
                      <a:r>
                        <a:rPr lang="en-US" dirty="0"/>
                        <a:t>Churn</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94314313"/>
                  </a:ext>
                </a:extLst>
              </a:tr>
              <a:tr h="370840">
                <a:tc>
                  <a:txBody>
                    <a:bodyPr/>
                    <a:lstStyle/>
                    <a:p>
                      <a:r>
                        <a:rPr lang="en-US" dirty="0"/>
                        <a:t>0</a:t>
                      </a:r>
                    </a:p>
                  </a:txBody>
                  <a:tcPr/>
                </a:tc>
                <a:tc>
                  <a:txBody>
                    <a:bodyPr/>
                    <a:lstStyle/>
                    <a:p>
                      <a:r>
                        <a:rPr lang="en-US" dirty="0"/>
                        <a:t>1409</a:t>
                      </a:r>
                    </a:p>
                  </a:txBody>
                  <a:tcPr/>
                </a:tc>
                <a:tc>
                  <a:txBody>
                    <a:bodyPr/>
                    <a:lstStyle/>
                    <a:p>
                      <a:r>
                        <a:rPr lang="en-US" dirty="0"/>
                        <a:t>15</a:t>
                      </a:r>
                    </a:p>
                  </a:txBody>
                  <a:tcPr/>
                </a:tc>
                <a:extLst>
                  <a:ext uri="{0D108BD9-81ED-4DB2-BD59-A6C34878D82A}">
                    <a16:rowId xmlns:a16="http://schemas.microsoft.com/office/drawing/2014/main" val="4143983031"/>
                  </a:ext>
                </a:extLst>
              </a:tr>
              <a:tr h="370840">
                <a:tc>
                  <a:txBody>
                    <a:bodyPr/>
                    <a:lstStyle/>
                    <a:p>
                      <a:r>
                        <a:rPr lang="en-US" dirty="0"/>
                        <a:t>1</a:t>
                      </a:r>
                    </a:p>
                  </a:txBody>
                  <a:tcPr/>
                </a:tc>
                <a:tc>
                  <a:txBody>
                    <a:bodyPr/>
                    <a:lstStyle/>
                    <a:p>
                      <a:r>
                        <a:rPr lang="en-US" dirty="0"/>
                        <a:t>64</a:t>
                      </a:r>
                    </a:p>
                  </a:txBody>
                  <a:tcPr/>
                </a:tc>
                <a:tc>
                  <a:txBody>
                    <a:bodyPr/>
                    <a:lstStyle/>
                    <a:p>
                      <a:r>
                        <a:rPr lang="en-US" dirty="0"/>
                        <a:t>162</a:t>
                      </a:r>
                    </a:p>
                  </a:txBody>
                  <a:tcPr/>
                </a:tc>
                <a:extLst>
                  <a:ext uri="{0D108BD9-81ED-4DB2-BD59-A6C34878D82A}">
                    <a16:rowId xmlns:a16="http://schemas.microsoft.com/office/drawing/2014/main" val="72714079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45432182"/>
              </p:ext>
            </p:extLst>
          </p:nvPr>
        </p:nvGraphicFramePr>
        <p:xfrm>
          <a:off x="6688184" y="2565785"/>
          <a:ext cx="3801675" cy="1254033"/>
        </p:xfrm>
        <a:graphic>
          <a:graphicData uri="http://schemas.openxmlformats.org/drawingml/2006/table">
            <a:tbl>
              <a:tblPr firstRow="1" bandRow="1">
                <a:tableStyleId>{5C22544A-7EE6-4342-B048-85BDC9FD1C3A}</a:tableStyleId>
              </a:tblPr>
              <a:tblGrid>
                <a:gridCol w="1267225">
                  <a:extLst>
                    <a:ext uri="{9D8B030D-6E8A-4147-A177-3AD203B41FA5}">
                      <a16:colId xmlns:a16="http://schemas.microsoft.com/office/drawing/2014/main" val="2496448780"/>
                    </a:ext>
                  </a:extLst>
                </a:gridCol>
                <a:gridCol w="1267225">
                  <a:extLst>
                    <a:ext uri="{9D8B030D-6E8A-4147-A177-3AD203B41FA5}">
                      <a16:colId xmlns:a16="http://schemas.microsoft.com/office/drawing/2014/main" val="1509045552"/>
                    </a:ext>
                  </a:extLst>
                </a:gridCol>
                <a:gridCol w="1267225">
                  <a:extLst>
                    <a:ext uri="{9D8B030D-6E8A-4147-A177-3AD203B41FA5}">
                      <a16:colId xmlns:a16="http://schemas.microsoft.com/office/drawing/2014/main" val="2247961539"/>
                    </a:ext>
                  </a:extLst>
                </a:gridCol>
              </a:tblGrid>
              <a:tr h="418011">
                <a:tc>
                  <a:txBody>
                    <a:bodyPr/>
                    <a:lstStyle/>
                    <a:p>
                      <a:r>
                        <a:rPr lang="en-US" dirty="0"/>
                        <a:t>Churn</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25675148"/>
                  </a:ext>
                </a:extLst>
              </a:tr>
              <a:tr h="418011">
                <a:tc>
                  <a:txBody>
                    <a:bodyPr/>
                    <a:lstStyle/>
                    <a:p>
                      <a:r>
                        <a:rPr lang="en-US" dirty="0"/>
                        <a:t>0</a:t>
                      </a:r>
                    </a:p>
                  </a:txBody>
                  <a:tcPr/>
                </a:tc>
                <a:tc>
                  <a:txBody>
                    <a:bodyPr/>
                    <a:lstStyle/>
                    <a:p>
                      <a:r>
                        <a:rPr lang="en-US" dirty="0"/>
                        <a:t>1396</a:t>
                      </a:r>
                    </a:p>
                  </a:txBody>
                  <a:tcPr/>
                </a:tc>
                <a:tc>
                  <a:txBody>
                    <a:bodyPr/>
                    <a:lstStyle/>
                    <a:p>
                      <a:r>
                        <a:rPr lang="en-US" dirty="0"/>
                        <a:t>28</a:t>
                      </a:r>
                    </a:p>
                  </a:txBody>
                  <a:tcPr/>
                </a:tc>
                <a:extLst>
                  <a:ext uri="{0D108BD9-81ED-4DB2-BD59-A6C34878D82A}">
                    <a16:rowId xmlns:a16="http://schemas.microsoft.com/office/drawing/2014/main" val="1405996733"/>
                  </a:ext>
                </a:extLst>
              </a:tr>
              <a:tr h="418011">
                <a:tc>
                  <a:txBody>
                    <a:bodyPr/>
                    <a:lstStyle/>
                    <a:p>
                      <a:r>
                        <a:rPr lang="en-US" dirty="0"/>
                        <a:t>1</a:t>
                      </a:r>
                    </a:p>
                  </a:txBody>
                  <a:tcPr/>
                </a:tc>
                <a:tc>
                  <a:txBody>
                    <a:bodyPr/>
                    <a:lstStyle/>
                    <a:p>
                      <a:r>
                        <a:rPr lang="en-US" dirty="0"/>
                        <a:t>47</a:t>
                      </a:r>
                    </a:p>
                  </a:txBody>
                  <a:tcPr/>
                </a:tc>
                <a:tc>
                  <a:txBody>
                    <a:bodyPr/>
                    <a:lstStyle/>
                    <a:p>
                      <a:r>
                        <a:rPr lang="en-US" dirty="0"/>
                        <a:t>179</a:t>
                      </a:r>
                    </a:p>
                  </a:txBody>
                  <a:tcPr/>
                </a:tc>
                <a:extLst>
                  <a:ext uri="{0D108BD9-81ED-4DB2-BD59-A6C34878D82A}">
                    <a16:rowId xmlns:a16="http://schemas.microsoft.com/office/drawing/2014/main" val="2184764654"/>
                  </a:ext>
                </a:extLst>
              </a:tr>
            </a:tbl>
          </a:graphicData>
        </a:graphic>
      </p:graphicFrame>
    </p:spTree>
    <p:extLst>
      <p:ext uri="{BB962C8B-B14F-4D97-AF65-F5344CB8AC3E}">
        <p14:creationId xmlns:p14="http://schemas.microsoft.com/office/powerpoint/2010/main" val="283255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69"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70"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1"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3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CE9C4AB9-82FE-8BD3-94B2-CA445E07D4BA}"/>
              </a:ext>
            </a:extLst>
          </p:cNvPr>
          <p:cNvSpPr txBox="1"/>
          <p:nvPr/>
        </p:nvSpPr>
        <p:spPr>
          <a:xfrm>
            <a:off x="1458143" y="831274"/>
            <a:ext cx="9603275" cy="118259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400" cap="all" dirty="0">
                <a:latin typeface="+mj-lt"/>
                <a:ea typeface="+mj-ea"/>
                <a:cs typeface="+mj-cs"/>
              </a:rPr>
              <a:t>Final Model:</a:t>
            </a:r>
          </a:p>
          <a:p>
            <a:pPr marL="342900" indent="-342900" defTabSz="914400">
              <a:lnSpc>
                <a:spcPct val="90000"/>
              </a:lnSpc>
              <a:spcBef>
                <a:spcPct val="0"/>
              </a:spcBef>
              <a:spcAft>
                <a:spcPts val="600"/>
              </a:spcAft>
              <a:buFont typeface="Arial" panose="020B0604020202020204" pitchFamily="34" charset="0"/>
              <a:buChar char="•"/>
            </a:pPr>
            <a:r>
              <a:rPr lang="en-IN" sz="2400" dirty="0" err="1">
                <a:solidFill>
                  <a:srgbClr val="24292F"/>
                </a:solidFill>
                <a:latin typeface="-apple-system"/>
              </a:rPr>
              <a:t>XGBoost</a:t>
            </a:r>
            <a:r>
              <a:rPr lang="en-IN" sz="2400" dirty="0">
                <a:solidFill>
                  <a:srgbClr val="24292F"/>
                </a:solidFill>
                <a:latin typeface="-apple-system"/>
              </a:rPr>
              <a:t> classifier</a:t>
            </a:r>
            <a:r>
              <a:rPr lang="en-IN" sz="2400" b="0" i="0" dirty="0">
                <a:solidFill>
                  <a:srgbClr val="24292F"/>
                </a:solidFill>
                <a:effectLst/>
                <a:latin typeface="-apple-system"/>
              </a:rPr>
              <a:t> has the best accuracy and lowest false negative rate and also lowest false positive </a:t>
            </a:r>
            <a:r>
              <a:rPr lang="en-IN" sz="2400" b="0" i="0" dirty="0" err="1">
                <a:solidFill>
                  <a:srgbClr val="24292F"/>
                </a:solidFill>
                <a:effectLst/>
                <a:latin typeface="-apple-system"/>
              </a:rPr>
              <a:t>rate.Hence</a:t>
            </a:r>
            <a:r>
              <a:rPr lang="en-IN" sz="2400" b="0" i="0" dirty="0">
                <a:solidFill>
                  <a:srgbClr val="24292F"/>
                </a:solidFill>
                <a:effectLst/>
                <a:latin typeface="-apple-system"/>
              </a:rPr>
              <a:t> we’ll choose </a:t>
            </a:r>
            <a:r>
              <a:rPr lang="en-IN" sz="2400" dirty="0" err="1">
                <a:solidFill>
                  <a:srgbClr val="24292F"/>
                </a:solidFill>
                <a:latin typeface="-apple-system"/>
              </a:rPr>
              <a:t>XGBoost</a:t>
            </a:r>
            <a:r>
              <a:rPr lang="en-IN" sz="2400" dirty="0">
                <a:solidFill>
                  <a:srgbClr val="24292F"/>
                </a:solidFill>
                <a:latin typeface="-apple-system"/>
              </a:rPr>
              <a:t> Classifier</a:t>
            </a:r>
            <a:r>
              <a:rPr lang="en-IN" sz="2400" b="0" i="0" dirty="0">
                <a:solidFill>
                  <a:srgbClr val="24292F"/>
                </a:solidFill>
                <a:effectLst/>
                <a:latin typeface="-apple-system"/>
              </a:rPr>
              <a:t>.</a:t>
            </a:r>
            <a:r>
              <a:rPr lang="en-US" sz="2400" cap="all" dirty="0">
                <a:latin typeface="+mj-lt"/>
                <a:ea typeface="+mj-ea"/>
                <a:cs typeface="+mj-cs"/>
              </a:rPr>
              <a:t> </a:t>
            </a:r>
          </a:p>
        </p:txBody>
      </p:sp>
      <p:sp>
        <p:nvSpPr>
          <p:cNvPr id="4" name="TextBox 3">
            <a:extLst>
              <a:ext uri="{FF2B5EF4-FFF2-40B4-BE49-F238E27FC236}">
                <a16:creationId xmlns:a16="http://schemas.microsoft.com/office/drawing/2014/main" id="{29C824B1-48F4-B085-8AD3-3BC270B6B548}"/>
              </a:ext>
            </a:extLst>
          </p:cNvPr>
          <p:cNvSpPr txBox="1"/>
          <p:nvPr/>
        </p:nvSpPr>
        <p:spPr>
          <a:xfrm>
            <a:off x="1451579" y="2015734"/>
            <a:ext cx="4162555"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After concluding our final model as </a:t>
            </a:r>
            <a:r>
              <a:rPr lang="en-US" dirty="0" err="1"/>
              <a:t>XGBoost</a:t>
            </a:r>
            <a:r>
              <a:rPr lang="en-US" dirty="0"/>
              <a:t> classifier algorithm we need to train our model with Optimum Parameters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ROC curve and AUC graph are used to understand the overall performance of our model which is given as below: </a:t>
            </a:r>
          </a:p>
        </p:txBody>
      </p:sp>
      <p:pic>
        <p:nvPicPr>
          <p:cNvPr id="1028" name="Picture 4">
            <a:extLst>
              <a:ext uri="{FF2B5EF4-FFF2-40B4-BE49-F238E27FC236}">
                <a16:creationId xmlns:a16="http://schemas.microsoft.com/office/drawing/2014/main" id="{AA479EC4-EC4C-FE89-04CE-53EB9C895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313" y="2186251"/>
            <a:ext cx="4648769" cy="328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64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01A4-A0FC-40F9-A293-082F1B912AE4}"/>
              </a:ext>
            </a:extLst>
          </p:cNvPr>
          <p:cNvSpPr>
            <a:spLocks noGrp="1"/>
          </p:cNvSpPr>
          <p:nvPr>
            <p:ph type="title"/>
          </p:nvPr>
        </p:nvSpPr>
        <p:spPr/>
        <p:txBody>
          <a:bodyPr>
            <a:normAutofit/>
          </a:bodyPr>
          <a:lstStyle/>
          <a:p>
            <a:r>
              <a:rPr lang="en-US" sz="3600" b="1" dirty="0"/>
              <a:t>Objective</a:t>
            </a:r>
          </a:p>
        </p:txBody>
      </p:sp>
      <p:sp>
        <p:nvSpPr>
          <p:cNvPr id="3" name="Content Placeholder 2">
            <a:extLst>
              <a:ext uri="{FF2B5EF4-FFF2-40B4-BE49-F238E27FC236}">
                <a16:creationId xmlns:a16="http://schemas.microsoft.com/office/drawing/2014/main" id="{9DB92798-026F-4823-AFD0-8C0BFCBA7573}"/>
              </a:ext>
            </a:extLst>
          </p:cNvPr>
          <p:cNvSpPr>
            <a:spLocks noGrp="1"/>
          </p:cNvSpPr>
          <p:nvPr>
            <p:ph idx="1"/>
          </p:nvPr>
        </p:nvSpPr>
        <p:spPr/>
        <p:txBody>
          <a:bodyPr/>
          <a:lstStyle/>
          <a:p>
            <a:r>
              <a:rPr lang="en-IN" sz="1900" dirty="0"/>
              <a:t>Customer churn is a key business concept that determines the number of customers that stop doing business with a specific company. </a:t>
            </a:r>
          </a:p>
          <a:p>
            <a:r>
              <a:rPr lang="en-IN" sz="1900" dirty="0"/>
              <a:t>The churn rate is then defined as the rate by which a company loses customers in a given time frame. For example, a churn rate of 15%/year means that a company loses 15% of its total customer base every year. </a:t>
            </a:r>
          </a:p>
          <a:p>
            <a:r>
              <a:rPr lang="en-US" sz="1900" dirty="0"/>
              <a:t>The goal is to predict the probability of churn rate for the given telecom company using the customer features</a:t>
            </a:r>
          </a:p>
        </p:txBody>
      </p:sp>
    </p:spTree>
    <p:extLst>
      <p:ext uri="{BB962C8B-B14F-4D97-AF65-F5344CB8AC3E}">
        <p14:creationId xmlns:p14="http://schemas.microsoft.com/office/powerpoint/2010/main" val="738896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032" y="127928"/>
            <a:ext cx="7667898" cy="556239"/>
          </a:xfrm>
        </p:spPr>
        <p:txBody>
          <a:bodyPr>
            <a:normAutofit/>
          </a:bodyPr>
          <a:lstStyle/>
          <a:p>
            <a:r>
              <a:rPr lang="en-US" sz="2400" dirty="0"/>
              <a:t>Model deployment</a:t>
            </a:r>
          </a:p>
        </p:txBody>
      </p:sp>
      <p:sp>
        <p:nvSpPr>
          <p:cNvPr id="3" name="Subtitle 2"/>
          <p:cNvSpPr>
            <a:spLocks noGrp="1"/>
          </p:cNvSpPr>
          <p:nvPr>
            <p:ph type="subTitle" idx="1"/>
          </p:nvPr>
        </p:nvSpPr>
        <p:spPr>
          <a:xfrm>
            <a:off x="578032" y="800101"/>
            <a:ext cx="11412038" cy="822959"/>
          </a:xfrm>
        </p:spPr>
        <p:txBody>
          <a:bodyPr>
            <a:normAutofit/>
          </a:bodyPr>
          <a:lstStyle/>
          <a:p>
            <a:r>
              <a:rPr lang="en-US" sz="1600" dirty="0"/>
              <a:t>Using </a:t>
            </a:r>
            <a:r>
              <a:rPr lang="en-US" sz="1600" dirty="0" err="1"/>
              <a:t>streamlit</a:t>
            </a:r>
            <a:r>
              <a:rPr lang="en-US" sz="1600" dirty="0"/>
              <a:t>  we deploy  the final working model based on the features that had more importance on the dependent(Churn)  variable.</a:t>
            </a:r>
          </a:p>
        </p:txBody>
      </p:sp>
      <p:pic>
        <p:nvPicPr>
          <p:cNvPr id="10" name="Picture 9">
            <a:extLst>
              <a:ext uri="{FF2B5EF4-FFF2-40B4-BE49-F238E27FC236}">
                <a16:creationId xmlns:a16="http://schemas.microsoft.com/office/drawing/2014/main" id="{89AA1639-F8E7-4CB0-B1CE-36B4AF5ED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75" y="1614351"/>
            <a:ext cx="9779727" cy="4897508"/>
          </a:xfrm>
          <a:prstGeom prst="rect">
            <a:avLst/>
          </a:prstGeom>
        </p:spPr>
      </p:pic>
    </p:spTree>
    <p:extLst>
      <p:ext uri="{BB962C8B-B14F-4D97-AF65-F5344CB8AC3E}">
        <p14:creationId xmlns:p14="http://schemas.microsoft.com/office/powerpoint/2010/main" val="2850009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8AD208-E6CE-4775-BABA-7A39FB12C816}"/>
              </a:ext>
            </a:extLst>
          </p:cNvPr>
          <p:cNvSpPr>
            <a:spLocks noGrp="1"/>
          </p:cNvSpPr>
          <p:nvPr>
            <p:ph type="title"/>
          </p:nvPr>
        </p:nvSpPr>
        <p:spPr>
          <a:xfrm>
            <a:off x="838200" y="2766218"/>
            <a:ext cx="10515600" cy="1325563"/>
          </a:xfrm>
        </p:spPr>
        <p:txBody>
          <a:bodyPr>
            <a:normAutofit/>
          </a:bodyPr>
          <a:lstStyle/>
          <a:p>
            <a:pPr algn="ctr"/>
            <a:r>
              <a:rPr lang="en-US" sz="5000" dirty="0">
                <a:latin typeface="Algerian" panose="04020705040A02060702" pitchFamily="82" charset="0"/>
              </a:rPr>
              <a:t>THANK YOU</a:t>
            </a:r>
          </a:p>
        </p:txBody>
      </p:sp>
    </p:spTree>
    <p:extLst>
      <p:ext uri="{BB962C8B-B14F-4D97-AF65-F5344CB8AC3E}">
        <p14:creationId xmlns:p14="http://schemas.microsoft.com/office/powerpoint/2010/main" val="1647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E729-EBA4-33F3-9ED3-914BFCBB86F0}"/>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07E77F74-BA69-AA13-C0E2-54E22EA41206}"/>
              </a:ext>
            </a:extLst>
          </p:cNvPr>
          <p:cNvSpPr>
            <a:spLocks noGrp="1"/>
          </p:cNvSpPr>
          <p:nvPr>
            <p:ph idx="1"/>
          </p:nvPr>
        </p:nvSpPr>
        <p:spPr/>
        <p:txBody>
          <a:bodyPr>
            <a:normAutofit fontScale="92500" lnSpcReduction="20000"/>
          </a:bodyPr>
          <a:lstStyle/>
          <a:p>
            <a:r>
              <a:rPr lang="en-IN" sz="2100" dirty="0"/>
              <a:t>The given dataset has 5000 customers for the specific telecom company from the 51 districts and states of Columbia and 21 features corresponds to the </a:t>
            </a:r>
            <a:r>
              <a:rPr lang="en-US" sz="2100" dirty="0"/>
              <a:t>collected information from the customer about the type of plan they have contracted, the minutes they have talked, or the charge they pay every month.</a:t>
            </a:r>
          </a:p>
          <a:p>
            <a:r>
              <a:rPr lang="en-US" sz="2100" dirty="0"/>
              <a:t>There are 7 categorical and 13 numerical(integers, float) features where data cleaning is done by extracting the strings from the ‘area code’ and replacing the null values with mean in ‘total day charge’, ’total eve minutes ’ columns by their mean as it is numeric data </a:t>
            </a:r>
          </a:p>
          <a:p>
            <a:r>
              <a:rPr lang="en-IN" sz="2100" dirty="0"/>
              <a:t>After checking for the unique value of the datatypes we can see there are 3 area code for all 51 states</a:t>
            </a:r>
          </a:p>
          <a:p>
            <a:r>
              <a:rPr lang="en-IN" sz="2100" dirty="0"/>
              <a:t>Convert the categorical data into numeric datatype using Label encoder.</a:t>
            </a:r>
          </a:p>
          <a:p>
            <a:pPr marL="0" indent="0">
              <a:buNone/>
            </a:pPr>
            <a:endParaRPr lang="en-IN" dirty="0"/>
          </a:p>
        </p:txBody>
      </p:sp>
    </p:spTree>
    <p:extLst>
      <p:ext uri="{BB962C8B-B14F-4D97-AF65-F5344CB8AC3E}">
        <p14:creationId xmlns:p14="http://schemas.microsoft.com/office/powerpoint/2010/main" val="136296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CE0E-F8D9-4937-99CE-178C5C1FB85E}"/>
              </a:ext>
            </a:extLst>
          </p:cNvPr>
          <p:cNvSpPr>
            <a:spLocks noGrp="1"/>
          </p:cNvSpPr>
          <p:nvPr>
            <p:ph type="title" idx="4294967295"/>
          </p:nvPr>
        </p:nvSpPr>
        <p:spPr>
          <a:xfrm>
            <a:off x="0" y="490538"/>
            <a:ext cx="10394950" cy="1049337"/>
          </a:xfrm>
        </p:spPr>
        <p:txBody>
          <a:bodyPr>
            <a:normAutofit/>
          </a:bodyPr>
          <a:lstStyle/>
          <a:p>
            <a:pPr algn="ctr"/>
            <a:r>
              <a:rPr lang="en-US" sz="5400" b="1" dirty="0"/>
              <a:t>DATA VISUALIZATION</a:t>
            </a:r>
          </a:p>
        </p:txBody>
      </p:sp>
      <p:sp>
        <p:nvSpPr>
          <p:cNvPr id="5" name="TextBox 4">
            <a:extLst>
              <a:ext uri="{FF2B5EF4-FFF2-40B4-BE49-F238E27FC236}">
                <a16:creationId xmlns:a16="http://schemas.microsoft.com/office/drawing/2014/main" id="{374F5B90-E552-4E94-9A96-0D87AB86B5AD}"/>
              </a:ext>
            </a:extLst>
          </p:cNvPr>
          <p:cNvSpPr txBox="1"/>
          <p:nvPr/>
        </p:nvSpPr>
        <p:spPr>
          <a:xfrm>
            <a:off x="708173" y="1990489"/>
            <a:ext cx="4682977" cy="1554272"/>
          </a:xfrm>
          <a:prstGeom prst="rect">
            <a:avLst/>
          </a:prstGeom>
          <a:noFill/>
        </p:spPr>
        <p:txBody>
          <a:bodyPr wrap="square">
            <a:spAutoFit/>
          </a:bodyPr>
          <a:lstStyle/>
          <a:p>
            <a:pPr marL="285750" indent="-285750">
              <a:buFont typeface="Arial" panose="020B0604020202020204" pitchFamily="34" charset="0"/>
              <a:buChar char="•"/>
            </a:pPr>
            <a:r>
              <a:rPr lang="en-IN" sz="1900" dirty="0"/>
              <a:t>Target variable in telecom churn dataset has 2 categories 0 or 1 </a:t>
            </a:r>
          </a:p>
          <a:p>
            <a:endParaRPr lang="en-IN" sz="1900" dirty="0"/>
          </a:p>
          <a:p>
            <a:pPr marL="285750" indent="-285750">
              <a:buFont typeface="Arial" panose="020B0604020202020204" pitchFamily="34" charset="0"/>
              <a:buChar char="•"/>
            </a:pPr>
            <a:r>
              <a:rPr lang="en-IN" sz="1900" dirty="0"/>
              <a:t>Churned customer 14.1%</a:t>
            </a:r>
          </a:p>
          <a:p>
            <a:pPr marL="285750" indent="-285750">
              <a:buFont typeface="Arial" panose="020B0604020202020204" pitchFamily="34" charset="0"/>
              <a:buChar char="•"/>
            </a:pPr>
            <a:r>
              <a:rPr lang="en-IN" sz="1900" dirty="0"/>
              <a:t>Loyal customer 85.9%</a:t>
            </a:r>
          </a:p>
        </p:txBody>
      </p:sp>
      <p:pic>
        <p:nvPicPr>
          <p:cNvPr id="2050" name="Picture 2">
            <a:extLst>
              <a:ext uri="{FF2B5EF4-FFF2-40B4-BE49-F238E27FC236}">
                <a16:creationId xmlns:a16="http://schemas.microsoft.com/office/drawing/2014/main" id="{FC4EF745-2248-85B1-9153-F2FA654AA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606" y="2732567"/>
            <a:ext cx="3678442" cy="27325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6993F3-661A-082F-3A84-9F48B224F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32" y="2339163"/>
            <a:ext cx="3508766" cy="341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2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441188E-396E-3DDA-D1FD-D0B8CCAF1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52082"/>
            <a:ext cx="5879805" cy="23001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43126B-67B6-4C48-F04A-96D5F233E443}"/>
              </a:ext>
            </a:extLst>
          </p:cNvPr>
          <p:cNvSpPr txBox="1"/>
          <p:nvPr/>
        </p:nvSpPr>
        <p:spPr>
          <a:xfrm>
            <a:off x="0" y="1094462"/>
            <a:ext cx="5716468" cy="677108"/>
          </a:xfrm>
          <a:prstGeom prst="rect">
            <a:avLst/>
          </a:prstGeom>
          <a:noFill/>
        </p:spPr>
        <p:txBody>
          <a:bodyPr wrap="square">
            <a:spAutoFit/>
          </a:bodyPr>
          <a:lstStyle/>
          <a:p>
            <a:pPr marL="285750" indent="-285750">
              <a:buFont typeface="Arial" panose="020B0604020202020204" pitchFamily="34" charset="0"/>
              <a:buChar char="•"/>
            </a:pPr>
            <a:r>
              <a:rPr lang="en-IN" sz="1900" dirty="0"/>
              <a:t>The area code is divided as 50%, 25% and 25% for 415, 408 and 510 area codes</a:t>
            </a:r>
          </a:p>
        </p:txBody>
      </p:sp>
      <p:sp>
        <p:nvSpPr>
          <p:cNvPr id="5" name="TextBox 4">
            <a:extLst>
              <a:ext uri="{FF2B5EF4-FFF2-40B4-BE49-F238E27FC236}">
                <a16:creationId xmlns:a16="http://schemas.microsoft.com/office/drawing/2014/main" id="{A005E57E-2018-8341-6ABE-E61FACF887E5}"/>
              </a:ext>
            </a:extLst>
          </p:cNvPr>
          <p:cNvSpPr txBox="1"/>
          <p:nvPr/>
        </p:nvSpPr>
        <p:spPr>
          <a:xfrm>
            <a:off x="0" y="4440221"/>
            <a:ext cx="5986130" cy="1261884"/>
          </a:xfrm>
          <a:prstGeom prst="rect">
            <a:avLst/>
          </a:prstGeom>
          <a:noFill/>
        </p:spPr>
        <p:txBody>
          <a:bodyPr wrap="square">
            <a:spAutoFit/>
          </a:bodyPr>
          <a:lstStyle/>
          <a:p>
            <a:pPr marL="285750" indent="-285750">
              <a:buFont typeface="Arial" panose="020B0604020202020204" pitchFamily="34" charset="0"/>
              <a:buChar char="•"/>
            </a:pPr>
            <a:r>
              <a:rPr lang="en-IN" sz="1900" dirty="0"/>
              <a:t>Churned customers are more in the area 415 compared with other areas so the telecom company needs to concentrate more on the area 415 by providing more network coverage and customer service</a:t>
            </a:r>
          </a:p>
        </p:txBody>
      </p:sp>
      <p:pic>
        <p:nvPicPr>
          <p:cNvPr id="3076" name="Picture 4">
            <a:extLst>
              <a:ext uri="{FF2B5EF4-FFF2-40B4-BE49-F238E27FC236}">
                <a16:creationId xmlns:a16="http://schemas.microsoft.com/office/drawing/2014/main" id="{2B1DEA24-9730-DD65-199B-13463CF6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197" y="1356210"/>
            <a:ext cx="5610141" cy="34479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9AF792-7292-2AEC-EACF-A8E496FBF4EE}"/>
              </a:ext>
            </a:extLst>
          </p:cNvPr>
          <p:cNvSpPr txBox="1"/>
          <p:nvPr/>
        </p:nvSpPr>
        <p:spPr>
          <a:xfrm>
            <a:off x="6312197" y="4804203"/>
            <a:ext cx="6124352" cy="969496"/>
          </a:xfrm>
          <a:prstGeom prst="rect">
            <a:avLst/>
          </a:prstGeom>
          <a:noFill/>
        </p:spPr>
        <p:txBody>
          <a:bodyPr wrap="square">
            <a:spAutoFit/>
          </a:bodyPr>
          <a:lstStyle/>
          <a:p>
            <a:pPr marL="285750" indent="-285750">
              <a:buFont typeface="Arial" panose="020B0604020202020204" pitchFamily="34" charset="0"/>
              <a:buChar char="•"/>
            </a:pPr>
            <a:r>
              <a:rPr lang="en-IN" sz="1900" dirty="0"/>
              <a:t>From the above plot we can say that the top 10 states which are higher in churn rate are NJ,MT,MN,MS,MD,NY,TX,OR,WA,WV</a:t>
            </a:r>
          </a:p>
        </p:txBody>
      </p:sp>
      <p:sp>
        <p:nvSpPr>
          <p:cNvPr id="8" name="TextBox 7">
            <a:extLst>
              <a:ext uri="{FF2B5EF4-FFF2-40B4-BE49-F238E27FC236}">
                <a16:creationId xmlns:a16="http://schemas.microsoft.com/office/drawing/2014/main" id="{550F5EDA-14AF-B343-3AB3-F077079B600A}"/>
              </a:ext>
            </a:extLst>
          </p:cNvPr>
          <p:cNvSpPr txBox="1"/>
          <p:nvPr/>
        </p:nvSpPr>
        <p:spPr>
          <a:xfrm>
            <a:off x="850605" y="457200"/>
            <a:ext cx="3009014" cy="369332"/>
          </a:xfrm>
          <a:prstGeom prst="rect">
            <a:avLst/>
          </a:prstGeom>
          <a:noFill/>
        </p:spPr>
        <p:txBody>
          <a:bodyPr wrap="square" rtlCol="0">
            <a:spAutoFit/>
          </a:bodyPr>
          <a:lstStyle/>
          <a:p>
            <a:r>
              <a:rPr lang="en-IN" dirty="0"/>
              <a:t>AREA CODE ANALYSIS</a:t>
            </a:r>
          </a:p>
        </p:txBody>
      </p:sp>
      <p:sp>
        <p:nvSpPr>
          <p:cNvPr id="9" name="TextBox 8">
            <a:extLst>
              <a:ext uri="{FF2B5EF4-FFF2-40B4-BE49-F238E27FC236}">
                <a16:creationId xmlns:a16="http://schemas.microsoft.com/office/drawing/2014/main" id="{B0F2DD90-40D1-A33F-6F11-4D8EA580257A}"/>
              </a:ext>
            </a:extLst>
          </p:cNvPr>
          <p:cNvSpPr txBox="1"/>
          <p:nvPr/>
        </p:nvSpPr>
        <p:spPr>
          <a:xfrm>
            <a:off x="7017488" y="457200"/>
            <a:ext cx="3774559" cy="369332"/>
          </a:xfrm>
          <a:prstGeom prst="rect">
            <a:avLst/>
          </a:prstGeom>
          <a:noFill/>
        </p:spPr>
        <p:txBody>
          <a:bodyPr wrap="square" rtlCol="0">
            <a:spAutoFit/>
          </a:bodyPr>
          <a:lstStyle/>
          <a:p>
            <a:r>
              <a:rPr lang="en-IN" dirty="0"/>
              <a:t>STATE ANALYSIS</a:t>
            </a:r>
          </a:p>
        </p:txBody>
      </p:sp>
    </p:spTree>
    <p:extLst>
      <p:ext uri="{BB962C8B-B14F-4D97-AF65-F5344CB8AC3E}">
        <p14:creationId xmlns:p14="http://schemas.microsoft.com/office/powerpoint/2010/main" val="140272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D6F81-B896-0278-EE4F-1DF51959F701}"/>
              </a:ext>
            </a:extLst>
          </p:cNvPr>
          <p:cNvSpPr txBox="1"/>
          <p:nvPr/>
        </p:nvSpPr>
        <p:spPr>
          <a:xfrm>
            <a:off x="262037" y="267395"/>
            <a:ext cx="6103088" cy="584775"/>
          </a:xfrm>
          <a:prstGeom prst="rect">
            <a:avLst/>
          </a:prstGeom>
          <a:noFill/>
        </p:spPr>
        <p:txBody>
          <a:bodyPr wrap="square">
            <a:spAutoFit/>
          </a:bodyPr>
          <a:lstStyle/>
          <a:p>
            <a:r>
              <a:rPr lang="en-IN" sz="1600" dirty="0"/>
              <a:t>ANALYSIS OF THE CHURN RATE BASED ON THE CUSTOMERS WHO OPTED FOR VOICE MAIL PLAN OR NOT</a:t>
            </a:r>
          </a:p>
        </p:txBody>
      </p:sp>
      <p:pic>
        <p:nvPicPr>
          <p:cNvPr id="4098" name="Picture 2">
            <a:extLst>
              <a:ext uri="{FF2B5EF4-FFF2-40B4-BE49-F238E27FC236}">
                <a16:creationId xmlns:a16="http://schemas.microsoft.com/office/drawing/2014/main" id="{F8AF3059-4AAC-D4F2-F82E-5F40DEF1D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2" y="2642294"/>
            <a:ext cx="4059236" cy="18466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E7001E-FC2D-BD59-672E-B89C543FCD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036" y="979727"/>
            <a:ext cx="5397983" cy="1552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39EB17-2EDC-0467-00E2-AD83A3D6C8D2}"/>
              </a:ext>
            </a:extLst>
          </p:cNvPr>
          <p:cNvSpPr txBox="1"/>
          <p:nvPr/>
        </p:nvSpPr>
        <p:spPr>
          <a:xfrm>
            <a:off x="1" y="4215706"/>
            <a:ext cx="6624084" cy="1846659"/>
          </a:xfrm>
          <a:prstGeom prst="rect">
            <a:avLst/>
          </a:prstGeom>
          <a:noFill/>
        </p:spPr>
        <p:txBody>
          <a:bodyPr wrap="square">
            <a:spAutoFit/>
          </a:bodyPr>
          <a:lstStyle/>
          <a:p>
            <a:pPr marL="342900" indent="-342900">
              <a:buFont typeface="Arial" panose="020B0604020202020204" pitchFamily="34" charset="0"/>
              <a:buChar char="•"/>
            </a:pPr>
            <a:r>
              <a:rPr lang="en-IN" sz="1900" dirty="0"/>
              <a:t>The customers who opted for voice plan has higher churn rate compared to the customer who are not having the voice mail plan. </a:t>
            </a:r>
          </a:p>
          <a:p>
            <a:pPr marL="342900" indent="-342900">
              <a:buFont typeface="Arial" panose="020B0604020202020204" pitchFamily="34" charset="0"/>
              <a:buChar char="•"/>
            </a:pPr>
            <a:r>
              <a:rPr lang="en-IN" sz="1900" dirty="0"/>
              <a:t>It infers the telecom company needs to work more on the voice mail plan by giving more plan benefits, more network coverage and so on to reduce the churn rate</a:t>
            </a:r>
            <a:r>
              <a:rPr lang="en-IN" b="0" i="0" dirty="0">
                <a:solidFill>
                  <a:srgbClr val="000000"/>
                </a:solidFill>
                <a:effectLst/>
                <a:latin typeface="Helvetica Neue"/>
              </a:rPr>
              <a:t>.</a:t>
            </a:r>
            <a:endParaRPr lang="en-IN" dirty="0"/>
          </a:p>
        </p:txBody>
      </p:sp>
      <p:sp>
        <p:nvSpPr>
          <p:cNvPr id="7" name="TextBox 6">
            <a:extLst>
              <a:ext uri="{FF2B5EF4-FFF2-40B4-BE49-F238E27FC236}">
                <a16:creationId xmlns:a16="http://schemas.microsoft.com/office/drawing/2014/main" id="{6C993CDF-A64E-DBDB-307B-DBCAAD499B9E}"/>
              </a:ext>
            </a:extLst>
          </p:cNvPr>
          <p:cNvSpPr txBox="1"/>
          <p:nvPr/>
        </p:nvSpPr>
        <p:spPr>
          <a:xfrm>
            <a:off x="6554611" y="263878"/>
            <a:ext cx="6160723" cy="584775"/>
          </a:xfrm>
          <a:prstGeom prst="rect">
            <a:avLst/>
          </a:prstGeom>
          <a:noFill/>
        </p:spPr>
        <p:txBody>
          <a:bodyPr wrap="square">
            <a:spAutoFit/>
          </a:bodyPr>
          <a:lstStyle/>
          <a:p>
            <a:r>
              <a:rPr lang="en-IN" sz="1600" dirty="0"/>
              <a:t>ANALYSIS OF THE CHURN RATE BASED ON THE CUSTOMERS WHO OPTED FOR INTERNATIONAL PLAN OR NOT</a:t>
            </a:r>
          </a:p>
        </p:txBody>
      </p:sp>
      <p:pic>
        <p:nvPicPr>
          <p:cNvPr id="4102" name="Picture 6">
            <a:extLst>
              <a:ext uri="{FF2B5EF4-FFF2-40B4-BE49-F238E27FC236}">
                <a16:creationId xmlns:a16="http://schemas.microsoft.com/office/drawing/2014/main" id="{1EC9C43F-405C-6941-AFB0-7DF9CF25D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76" y="2682599"/>
            <a:ext cx="4912397" cy="21093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CA6012A-1FE7-48BA-F9A2-A612089460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5125" y="892475"/>
            <a:ext cx="5826875" cy="17498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0D513E-5BDA-222E-8D5B-87E005484171}"/>
              </a:ext>
            </a:extLst>
          </p:cNvPr>
          <p:cNvSpPr txBox="1"/>
          <p:nvPr/>
        </p:nvSpPr>
        <p:spPr>
          <a:xfrm>
            <a:off x="6869852" y="4585360"/>
            <a:ext cx="5322148" cy="1261884"/>
          </a:xfrm>
          <a:prstGeom prst="rect">
            <a:avLst/>
          </a:prstGeom>
          <a:noFill/>
        </p:spPr>
        <p:txBody>
          <a:bodyPr wrap="square">
            <a:spAutoFit/>
          </a:bodyPr>
          <a:lstStyle/>
          <a:p>
            <a:pPr marL="342900" indent="-342900">
              <a:buFont typeface="Arial" panose="020B0604020202020204" pitchFamily="34" charset="0"/>
              <a:buChar char="•"/>
            </a:pPr>
            <a:r>
              <a:rPr lang="en-IN" sz="1900" dirty="0"/>
              <a:t>Churn rate is high for the customer who are opted for international plan. It means the telecom company need to concentrate more on the international plan services</a:t>
            </a:r>
          </a:p>
        </p:txBody>
      </p:sp>
    </p:spTree>
    <p:extLst>
      <p:ext uri="{BB962C8B-B14F-4D97-AF65-F5344CB8AC3E}">
        <p14:creationId xmlns:p14="http://schemas.microsoft.com/office/powerpoint/2010/main" val="294001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D76FE-49AF-8819-267E-A886C687938E}"/>
              </a:ext>
            </a:extLst>
          </p:cNvPr>
          <p:cNvSpPr txBox="1"/>
          <p:nvPr/>
        </p:nvSpPr>
        <p:spPr>
          <a:xfrm>
            <a:off x="127591" y="304156"/>
            <a:ext cx="6103088" cy="584775"/>
          </a:xfrm>
          <a:prstGeom prst="rect">
            <a:avLst/>
          </a:prstGeom>
          <a:noFill/>
        </p:spPr>
        <p:txBody>
          <a:bodyPr wrap="square">
            <a:spAutoFit/>
          </a:bodyPr>
          <a:lstStyle/>
          <a:p>
            <a:r>
              <a:rPr lang="en-IN" sz="1600" dirty="0"/>
              <a:t>ANALYSIS OF THE CHURN RATE BASED ON THE FREQUENCY OF THE CUSTOMER SERVICE CALLS</a:t>
            </a:r>
          </a:p>
        </p:txBody>
      </p:sp>
      <p:pic>
        <p:nvPicPr>
          <p:cNvPr id="5122" name="Picture 2">
            <a:extLst>
              <a:ext uri="{FF2B5EF4-FFF2-40B4-BE49-F238E27FC236}">
                <a16:creationId xmlns:a16="http://schemas.microsoft.com/office/drawing/2014/main" id="{F761D638-3520-1F6C-BD99-72F8215AED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088020"/>
            <a:ext cx="5437056" cy="19908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0AC806F-4B33-B1BD-AD22-FBB2BFF7B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21170"/>
            <a:ext cx="2429038" cy="2451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BC37CC-1B43-289E-2C3D-1811ECCB815B}"/>
              </a:ext>
            </a:extLst>
          </p:cNvPr>
          <p:cNvSpPr txBox="1"/>
          <p:nvPr/>
        </p:nvSpPr>
        <p:spPr>
          <a:xfrm>
            <a:off x="2429038" y="3593805"/>
            <a:ext cx="3008019" cy="835017"/>
          </a:xfrm>
          <a:prstGeom prst="rect">
            <a:avLst/>
          </a:prstGeom>
          <a:noFill/>
        </p:spPr>
        <p:txBody>
          <a:bodyPr wrap="square">
            <a:spAutoFit/>
          </a:bodyPr>
          <a:lstStyle/>
          <a:p>
            <a:pPr marL="285750" indent="-285750">
              <a:buFont typeface="Arial" panose="020B0604020202020204" pitchFamily="34" charset="0"/>
              <a:buChar char="•"/>
            </a:pPr>
            <a:r>
              <a:rPr lang="en-IN" sz="1600" dirty="0"/>
              <a:t>Lower the calls to customer service, lower the churn rate and vice versa</a:t>
            </a:r>
          </a:p>
        </p:txBody>
      </p:sp>
      <p:sp>
        <p:nvSpPr>
          <p:cNvPr id="7" name="TextBox 6">
            <a:extLst>
              <a:ext uri="{FF2B5EF4-FFF2-40B4-BE49-F238E27FC236}">
                <a16:creationId xmlns:a16="http://schemas.microsoft.com/office/drawing/2014/main" id="{11AC3EB0-FA2D-DE4D-EFA8-BBAC34ED3EB5}"/>
              </a:ext>
            </a:extLst>
          </p:cNvPr>
          <p:cNvSpPr txBox="1"/>
          <p:nvPr/>
        </p:nvSpPr>
        <p:spPr>
          <a:xfrm>
            <a:off x="6496493" y="304156"/>
            <a:ext cx="5695507" cy="830997"/>
          </a:xfrm>
          <a:prstGeom prst="rect">
            <a:avLst/>
          </a:prstGeom>
          <a:noFill/>
        </p:spPr>
        <p:txBody>
          <a:bodyPr wrap="square">
            <a:spAutoFit/>
          </a:bodyPr>
          <a:lstStyle/>
          <a:p>
            <a:r>
              <a:rPr lang="en-IN" sz="1600" dirty="0"/>
              <a:t>ANALYSIS OF THE CHURN RATE BASED ON THE CUSTOMERS ACCOUNT LENGTH i.e., how long the customers account is active</a:t>
            </a:r>
          </a:p>
        </p:txBody>
      </p:sp>
      <p:pic>
        <p:nvPicPr>
          <p:cNvPr id="5126" name="Picture 6">
            <a:extLst>
              <a:ext uri="{FF2B5EF4-FFF2-40B4-BE49-F238E27FC236}">
                <a16:creationId xmlns:a16="http://schemas.microsoft.com/office/drawing/2014/main" id="{3443F365-DF3C-CE7C-2951-02978D1B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945" y="1302226"/>
            <a:ext cx="3171825" cy="3171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75D94BC-02AE-8EFA-0BD7-F93CB6D4CA8F}"/>
              </a:ext>
            </a:extLst>
          </p:cNvPr>
          <p:cNvSpPr txBox="1"/>
          <p:nvPr/>
        </p:nvSpPr>
        <p:spPr>
          <a:xfrm>
            <a:off x="6496493" y="4446730"/>
            <a:ext cx="6481821" cy="584775"/>
          </a:xfrm>
          <a:prstGeom prst="rect">
            <a:avLst/>
          </a:prstGeom>
          <a:noFill/>
        </p:spPr>
        <p:txBody>
          <a:bodyPr wrap="square">
            <a:spAutoFit/>
          </a:bodyPr>
          <a:lstStyle/>
          <a:p>
            <a:pPr marL="285750" indent="-285750">
              <a:buFont typeface="Arial" panose="020B0604020202020204" pitchFamily="34" charset="0"/>
              <a:buChar char="•"/>
            </a:pPr>
            <a:r>
              <a:rPr lang="en-IN" sz="1600" dirty="0"/>
              <a:t>The account is active for almost same time for both the </a:t>
            </a:r>
          </a:p>
          <a:p>
            <a:r>
              <a:rPr lang="en-IN" sz="1600" dirty="0"/>
              <a:t>     customers who are churned and not churned.</a:t>
            </a:r>
          </a:p>
        </p:txBody>
      </p:sp>
    </p:spTree>
    <p:extLst>
      <p:ext uri="{BB962C8B-B14F-4D97-AF65-F5344CB8AC3E}">
        <p14:creationId xmlns:p14="http://schemas.microsoft.com/office/powerpoint/2010/main" val="168225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763B5D6A-ED22-486C-9660-327906C578FB}"/>
              </a:ext>
            </a:extLst>
          </p:cNvPr>
          <p:cNvPicPr>
            <a:picLocks noChangeAspect="1"/>
          </p:cNvPicPr>
          <p:nvPr/>
        </p:nvPicPr>
        <p:blipFill>
          <a:blip r:embed="rId2"/>
          <a:stretch>
            <a:fillRect/>
          </a:stretch>
        </p:blipFill>
        <p:spPr>
          <a:xfrm>
            <a:off x="248891" y="1525988"/>
            <a:ext cx="5989711" cy="3983560"/>
          </a:xfrm>
          <a:prstGeom prst="rect">
            <a:avLst/>
          </a:prstGeom>
        </p:spPr>
      </p:pic>
      <p:sp>
        <p:nvSpPr>
          <p:cNvPr id="2" name="Rectangle 1">
            <a:extLst>
              <a:ext uri="{FF2B5EF4-FFF2-40B4-BE49-F238E27FC236}">
                <a16:creationId xmlns:a16="http://schemas.microsoft.com/office/drawing/2014/main" id="{CCFCEAAC-7A9C-43A1-9457-75E0D42B7108}"/>
              </a:ext>
            </a:extLst>
          </p:cNvPr>
          <p:cNvSpPr/>
          <p:nvPr/>
        </p:nvSpPr>
        <p:spPr>
          <a:xfrm>
            <a:off x="1182980" y="116958"/>
            <a:ext cx="2347806" cy="369332"/>
          </a:xfrm>
          <a:prstGeom prst="rect">
            <a:avLst/>
          </a:prstGeom>
        </p:spPr>
        <p:txBody>
          <a:bodyPr wrap="square">
            <a:spAutoFit/>
          </a:bodyPr>
          <a:lstStyle/>
          <a:p>
            <a:r>
              <a:rPr lang="en-US" dirty="0"/>
              <a:t>PAIR PLOT</a:t>
            </a:r>
          </a:p>
        </p:txBody>
      </p:sp>
      <p:pic>
        <p:nvPicPr>
          <p:cNvPr id="5" name="Picture 4">
            <a:extLst>
              <a:ext uri="{FF2B5EF4-FFF2-40B4-BE49-F238E27FC236}">
                <a16:creationId xmlns:a16="http://schemas.microsoft.com/office/drawing/2014/main" id="{0CC98939-80D0-1A3B-A3EB-BDE65B634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02" y="1525988"/>
            <a:ext cx="6083663" cy="4236333"/>
          </a:xfrm>
          <a:prstGeom prst="rect">
            <a:avLst/>
          </a:prstGeom>
        </p:spPr>
      </p:pic>
      <p:sp>
        <p:nvSpPr>
          <p:cNvPr id="6" name="TextBox 5">
            <a:extLst>
              <a:ext uri="{FF2B5EF4-FFF2-40B4-BE49-F238E27FC236}">
                <a16:creationId xmlns:a16="http://schemas.microsoft.com/office/drawing/2014/main" id="{AFA2D736-FF9B-B61B-2B78-25476005F802}"/>
              </a:ext>
            </a:extLst>
          </p:cNvPr>
          <p:cNvSpPr txBox="1"/>
          <p:nvPr/>
        </p:nvSpPr>
        <p:spPr>
          <a:xfrm>
            <a:off x="7655442" y="116958"/>
            <a:ext cx="3009014" cy="369332"/>
          </a:xfrm>
          <a:prstGeom prst="rect">
            <a:avLst/>
          </a:prstGeom>
          <a:noFill/>
        </p:spPr>
        <p:txBody>
          <a:bodyPr wrap="square" rtlCol="0">
            <a:spAutoFit/>
          </a:bodyPr>
          <a:lstStyle/>
          <a:p>
            <a:r>
              <a:rPr lang="en-IN" dirty="0"/>
              <a:t>HEAT MAP</a:t>
            </a:r>
          </a:p>
        </p:txBody>
      </p:sp>
      <p:sp>
        <p:nvSpPr>
          <p:cNvPr id="8" name="TextBox 7">
            <a:extLst>
              <a:ext uri="{FF2B5EF4-FFF2-40B4-BE49-F238E27FC236}">
                <a16:creationId xmlns:a16="http://schemas.microsoft.com/office/drawing/2014/main" id="{475F341E-0D49-7C6B-1F59-CC1CEA67050F}"/>
              </a:ext>
            </a:extLst>
          </p:cNvPr>
          <p:cNvSpPr txBox="1"/>
          <p:nvPr/>
        </p:nvSpPr>
        <p:spPr>
          <a:xfrm>
            <a:off x="627322" y="702121"/>
            <a:ext cx="10037134" cy="646331"/>
          </a:xfrm>
          <a:prstGeom prst="rect">
            <a:avLst/>
          </a:prstGeom>
          <a:noFill/>
        </p:spPr>
        <p:txBody>
          <a:bodyPr wrap="square">
            <a:spAutoFit/>
          </a:bodyPr>
          <a:lstStyle/>
          <a:p>
            <a:pPr marL="285750" indent="-285750">
              <a:buFont typeface="Arial" panose="020B0604020202020204" pitchFamily="34" charset="0"/>
              <a:buChar char="•"/>
            </a:pPr>
            <a:r>
              <a:rPr lang="en-IN" dirty="0"/>
              <a:t>Correlation exists between ,international minutes and international charge, day charge and day minutes, eve charge and eve minutes, night charge and night minutes</a:t>
            </a:r>
          </a:p>
        </p:txBody>
      </p:sp>
    </p:spTree>
    <p:extLst>
      <p:ext uri="{BB962C8B-B14F-4D97-AF65-F5344CB8AC3E}">
        <p14:creationId xmlns:p14="http://schemas.microsoft.com/office/powerpoint/2010/main" val="13604120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4626</TotalTime>
  <Words>2002</Words>
  <Application>Microsoft Office PowerPoint</Application>
  <PresentationFormat>Widescreen</PresentationFormat>
  <Paragraphs>538</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Algerian</vt:lpstr>
      <vt:lpstr>-apple-system</vt:lpstr>
      <vt:lpstr>Arial</vt:lpstr>
      <vt:lpstr>Calibri</vt:lpstr>
      <vt:lpstr>Courier New</vt:lpstr>
      <vt:lpstr>Gill Sans MT</vt:lpstr>
      <vt:lpstr>Helvetica Neue</vt:lpstr>
      <vt:lpstr>Wingdings</vt:lpstr>
      <vt:lpstr>Gallery</vt:lpstr>
      <vt:lpstr>Telecom Churn Analysis</vt:lpstr>
      <vt:lpstr>FLOW CHART</vt:lpstr>
      <vt:lpstr>Objective</vt:lpstr>
      <vt:lpstr>SUMMARY</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Outliers count according to churn(no,yes) column</vt:lpstr>
      <vt:lpstr>PowerPoint Presentation</vt:lpstr>
      <vt:lpstr>PowerPoint Presentation</vt:lpstr>
      <vt:lpstr>PowerPoint Presentation</vt:lpstr>
      <vt:lpstr>PowerPoint Presentation</vt:lpstr>
      <vt:lpstr>FEATURE EXTRACTION</vt:lpstr>
      <vt:lpstr>PowerPoint Presentation</vt:lpstr>
      <vt:lpstr>PowerPoint Presentation</vt:lpstr>
      <vt:lpstr>PowerPoint Presentation</vt:lpstr>
      <vt:lpstr>PowerPoint Presentation</vt:lpstr>
      <vt:lpstr>MODEL BUILDING</vt:lpstr>
      <vt:lpstr>Sampling Techniques</vt:lpstr>
      <vt:lpstr>Sampling results</vt:lpstr>
      <vt:lpstr>Test and train accuracy of  various models fitted</vt:lpstr>
      <vt:lpstr>PowerPoint Presentation</vt:lpstr>
      <vt:lpstr>Confusion matrix</vt:lpstr>
      <vt:lpstr>PowerPoint Presentation</vt:lpstr>
      <vt:lpstr>Model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VARSHA R CHINTAMANI</dc:creator>
  <cp:lastModifiedBy>VARSHA R CHINTAMANI</cp:lastModifiedBy>
  <cp:revision>48</cp:revision>
  <dcterms:created xsi:type="dcterms:W3CDTF">2022-12-10T07:38:12Z</dcterms:created>
  <dcterms:modified xsi:type="dcterms:W3CDTF">2022-12-27T07:13:23Z</dcterms:modified>
</cp:coreProperties>
</file>