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b="1" dirty="0">
                <a:latin typeface="Algerian" panose="04020705040A02060702" pitchFamily="82" charset="0"/>
              </a:rPr>
              <a:t>TELEGRAM CONTROLLED HOME AUTOMATION USING NODEMCU ESP8266</a:t>
            </a:r>
            <a:endParaRPr lang="en-IN" dirty="0">
              <a:latin typeface="Algerian" panose="04020705040A02060702" pitchFamily="82"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6057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Source code</a:t>
            </a:r>
            <a:endParaRPr lang="en-IN" dirty="0"/>
          </a:p>
        </p:txBody>
      </p:sp>
      <p:sp>
        <p:nvSpPr>
          <p:cNvPr id="3" name="Content Placeholder 2"/>
          <p:cNvSpPr>
            <a:spLocks noGrp="1"/>
          </p:cNvSpPr>
          <p:nvPr>
            <p:ph idx="1"/>
          </p:nvPr>
        </p:nvSpPr>
        <p:spPr>
          <a:xfrm>
            <a:off x="1141412" y="2249486"/>
            <a:ext cx="10099243" cy="4465349"/>
          </a:xfrm>
        </p:spPr>
        <p:txBody>
          <a:bodyPr>
            <a:normAutofit fontScale="77500" lnSpcReduction="20000"/>
          </a:bodyPr>
          <a:lstStyle/>
          <a:p>
            <a:r>
              <a:rPr lang="en-IN" dirty="0"/>
              <a:t>#include "</a:t>
            </a:r>
            <a:r>
              <a:rPr lang="en-IN" dirty="0" err="1"/>
              <a:t>CTBot.h</a:t>
            </a:r>
            <a:r>
              <a:rPr lang="en-IN" dirty="0"/>
              <a:t>"</a:t>
            </a:r>
          </a:p>
          <a:p>
            <a:r>
              <a:rPr lang="en-IN" dirty="0" err="1"/>
              <a:t>CTBot</a:t>
            </a:r>
            <a:r>
              <a:rPr lang="en-IN" dirty="0"/>
              <a:t> </a:t>
            </a:r>
            <a:r>
              <a:rPr lang="en-IN" dirty="0" err="1"/>
              <a:t>myBot</a:t>
            </a:r>
            <a:r>
              <a:rPr lang="en-IN" dirty="0"/>
              <a:t>;</a:t>
            </a:r>
          </a:p>
          <a:p>
            <a:r>
              <a:rPr lang="en-IN" dirty="0"/>
              <a:t> </a:t>
            </a:r>
          </a:p>
          <a:p>
            <a:r>
              <a:rPr lang="en-IN" dirty="0"/>
              <a:t>String </a:t>
            </a:r>
            <a:r>
              <a:rPr lang="en-IN" dirty="0" err="1"/>
              <a:t>ssid</a:t>
            </a:r>
            <a:r>
              <a:rPr lang="en-IN" dirty="0"/>
              <a:t> = "VARSHA";     // REPLACE </a:t>
            </a:r>
            <a:r>
              <a:rPr lang="en-IN" dirty="0" err="1"/>
              <a:t>mySSID</a:t>
            </a:r>
            <a:r>
              <a:rPr lang="en-IN" dirty="0"/>
              <a:t> WITH YOUR WIFI SSID</a:t>
            </a:r>
          </a:p>
          <a:p>
            <a:r>
              <a:rPr lang="en-IN" dirty="0"/>
              <a:t>String pass = "9866028800";</a:t>
            </a:r>
          </a:p>
          <a:p>
            <a:r>
              <a:rPr lang="en-IN" dirty="0"/>
              <a:t> // REPLACE </a:t>
            </a:r>
            <a:r>
              <a:rPr lang="en-IN" dirty="0" err="1"/>
              <a:t>myPassword</a:t>
            </a:r>
            <a:r>
              <a:rPr lang="en-IN" dirty="0"/>
              <a:t> YOUR WIFI PASSWORD, IF ANY</a:t>
            </a:r>
          </a:p>
          <a:p>
            <a:r>
              <a:rPr lang="en-IN" dirty="0"/>
              <a:t>String token = "5482254733:AAFeAVFLEtt5c83Sc6rE9oyiP2sD5E1By5Y";   // REPLACE </a:t>
            </a:r>
            <a:r>
              <a:rPr lang="en-IN" dirty="0" err="1"/>
              <a:t>myToken</a:t>
            </a:r>
            <a:r>
              <a:rPr lang="en-IN" dirty="0"/>
              <a:t> WITH YOUR TELEGRAM BOT TOKEN</a:t>
            </a:r>
          </a:p>
          <a:p>
            <a:r>
              <a:rPr lang="en-IN" dirty="0"/>
              <a:t>uint8_t led = D0;            // the </a:t>
            </a:r>
            <a:r>
              <a:rPr lang="en-IN" dirty="0" err="1"/>
              <a:t>onboard</a:t>
            </a:r>
            <a:r>
              <a:rPr lang="en-IN" dirty="0"/>
              <a:t> ESP8266 LED.    </a:t>
            </a:r>
          </a:p>
          <a:p>
            <a:r>
              <a:rPr lang="en-IN" dirty="0"/>
              <a:t>                            // If you have a </a:t>
            </a:r>
            <a:r>
              <a:rPr lang="en-IN" dirty="0" err="1"/>
              <a:t>NodeMCU</a:t>
            </a:r>
            <a:r>
              <a:rPr lang="en-IN" dirty="0"/>
              <a:t> you can use the BUILTIN_LED pin</a:t>
            </a:r>
          </a:p>
          <a:p>
            <a:r>
              <a:rPr lang="en-IN" dirty="0"/>
              <a:t>                            // (replace 2 with BUILTIN_LED) </a:t>
            </a:r>
            <a:endParaRPr lang="en-IN" dirty="0"/>
          </a:p>
        </p:txBody>
      </p:sp>
    </p:spTree>
    <p:extLst>
      <p:ext uri="{BB962C8B-B14F-4D97-AF65-F5344CB8AC3E}">
        <p14:creationId xmlns:p14="http://schemas.microsoft.com/office/powerpoint/2010/main" val="260772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pPr algn="ctr"/>
            <a:r>
              <a:rPr lang="en-US" dirty="0" smtClean="0"/>
              <a:t>Source code</a:t>
            </a:r>
            <a:endParaRPr lang="en-IN" dirty="0"/>
          </a:p>
        </p:txBody>
      </p:sp>
      <p:sp>
        <p:nvSpPr>
          <p:cNvPr id="3" name="Content Placeholder 2"/>
          <p:cNvSpPr>
            <a:spLocks noGrp="1"/>
          </p:cNvSpPr>
          <p:nvPr>
            <p:ph idx="1"/>
          </p:nvPr>
        </p:nvSpPr>
        <p:spPr>
          <a:xfrm>
            <a:off x="1141412" y="1478570"/>
            <a:ext cx="10431752" cy="5023830"/>
          </a:xfrm>
        </p:spPr>
        <p:txBody>
          <a:bodyPr>
            <a:noAutofit/>
          </a:bodyPr>
          <a:lstStyle/>
          <a:p>
            <a:pPr marL="0" indent="0">
              <a:buNone/>
            </a:pPr>
            <a:r>
              <a:rPr lang="en-IN" sz="1600" dirty="0"/>
              <a:t>void setup() </a:t>
            </a:r>
            <a:r>
              <a:rPr lang="en-IN" sz="1600" dirty="0" smtClean="0"/>
              <a:t>{</a:t>
            </a:r>
          </a:p>
          <a:p>
            <a:pPr marL="0" indent="0">
              <a:buNone/>
            </a:pPr>
            <a:r>
              <a:rPr lang="en-IN" sz="1600" dirty="0" err="1" smtClean="0"/>
              <a:t>Serial.begin</a:t>
            </a:r>
            <a:r>
              <a:rPr lang="en-IN" sz="1600" dirty="0" smtClean="0"/>
              <a:t>(115200</a:t>
            </a:r>
            <a:r>
              <a:rPr lang="en-IN" sz="1600" dirty="0"/>
              <a:t>);</a:t>
            </a:r>
          </a:p>
          <a:p>
            <a:pPr marL="0" indent="0">
              <a:buNone/>
            </a:pPr>
            <a:r>
              <a:rPr lang="en-IN" sz="1600" dirty="0"/>
              <a:t>    </a:t>
            </a:r>
            <a:r>
              <a:rPr lang="en-IN" sz="1600" dirty="0" err="1"/>
              <a:t>Serial.println</a:t>
            </a:r>
            <a:r>
              <a:rPr lang="en-IN" sz="1600" dirty="0"/>
              <a:t>("Starting </a:t>
            </a:r>
            <a:r>
              <a:rPr lang="en-IN" sz="1600" dirty="0" err="1"/>
              <a:t>TelegramBot</a:t>
            </a:r>
            <a:r>
              <a:rPr lang="en-IN" sz="1600" dirty="0"/>
              <a:t>...");</a:t>
            </a:r>
          </a:p>
          <a:p>
            <a:pPr marL="0" indent="0">
              <a:buNone/>
            </a:pPr>
            <a:r>
              <a:rPr lang="en-IN" sz="1600" dirty="0"/>
              <a:t> </a:t>
            </a:r>
            <a:r>
              <a:rPr lang="en-IN" sz="1600" dirty="0" smtClean="0"/>
              <a:t>    </a:t>
            </a:r>
            <a:r>
              <a:rPr lang="en-IN" sz="1600" dirty="0" err="1"/>
              <a:t>myBot.wifiConnect</a:t>
            </a:r>
            <a:r>
              <a:rPr lang="en-IN" sz="1600" dirty="0"/>
              <a:t>(</a:t>
            </a:r>
            <a:r>
              <a:rPr lang="en-IN" sz="1600" dirty="0" err="1"/>
              <a:t>ssid</a:t>
            </a:r>
            <a:r>
              <a:rPr lang="en-IN" sz="1600" dirty="0"/>
              <a:t>, pass);</a:t>
            </a:r>
          </a:p>
          <a:p>
            <a:pPr marL="0" indent="0">
              <a:buNone/>
            </a:pPr>
            <a:r>
              <a:rPr lang="en-IN" sz="1600" dirty="0" err="1" smtClean="0"/>
              <a:t>myBot.setTelegramToken</a:t>
            </a:r>
            <a:r>
              <a:rPr lang="en-IN" sz="1600" dirty="0" smtClean="0"/>
              <a:t>(token);</a:t>
            </a:r>
          </a:p>
          <a:p>
            <a:pPr marL="0" indent="0">
              <a:buNone/>
            </a:pPr>
            <a:r>
              <a:rPr lang="en-IN" sz="1600" dirty="0"/>
              <a:t> </a:t>
            </a:r>
            <a:r>
              <a:rPr lang="en-IN" sz="1600" dirty="0" smtClean="0"/>
              <a:t>if </a:t>
            </a:r>
            <a:r>
              <a:rPr lang="en-IN" sz="1600" dirty="0"/>
              <a:t>(</a:t>
            </a:r>
            <a:r>
              <a:rPr lang="en-IN" sz="1600" dirty="0" err="1"/>
              <a:t>myBot.testConnection</a:t>
            </a:r>
            <a:r>
              <a:rPr lang="en-IN" sz="1600" dirty="0"/>
              <a:t>())</a:t>
            </a:r>
          </a:p>
          <a:p>
            <a:pPr marL="0" indent="0">
              <a:buNone/>
            </a:pPr>
            <a:r>
              <a:rPr lang="en-IN" sz="1600" dirty="0"/>
              <a:t>        </a:t>
            </a:r>
            <a:r>
              <a:rPr lang="en-IN" sz="1600" dirty="0" err="1"/>
              <a:t>Serial.println</a:t>
            </a:r>
            <a:r>
              <a:rPr lang="en-IN" sz="1600" dirty="0"/>
              <a:t>("\</a:t>
            </a:r>
            <a:r>
              <a:rPr lang="en-IN" sz="1600" dirty="0" err="1"/>
              <a:t>ntestConnection</a:t>
            </a:r>
            <a:r>
              <a:rPr lang="en-IN" sz="1600" dirty="0"/>
              <a:t> OK");</a:t>
            </a:r>
          </a:p>
          <a:p>
            <a:pPr marL="0" indent="0">
              <a:buNone/>
            </a:pPr>
            <a:r>
              <a:rPr lang="en-IN" sz="1600" dirty="0"/>
              <a:t>    else</a:t>
            </a:r>
          </a:p>
          <a:p>
            <a:pPr marL="0" indent="0">
              <a:buNone/>
            </a:pPr>
            <a:r>
              <a:rPr lang="en-IN" sz="1600" dirty="0"/>
              <a:t>        </a:t>
            </a:r>
            <a:r>
              <a:rPr lang="en-IN" sz="1600" dirty="0" err="1"/>
              <a:t>Serial.println</a:t>
            </a:r>
            <a:r>
              <a:rPr lang="en-IN" sz="1600" dirty="0"/>
              <a:t>("\</a:t>
            </a:r>
            <a:r>
              <a:rPr lang="en-IN" sz="1600" dirty="0" err="1"/>
              <a:t>ntestConnection</a:t>
            </a:r>
            <a:r>
              <a:rPr lang="en-IN" sz="1600" dirty="0"/>
              <a:t> NOK");</a:t>
            </a:r>
          </a:p>
          <a:p>
            <a:pPr marL="0" indent="0">
              <a:buNone/>
            </a:pPr>
            <a:r>
              <a:rPr lang="en-IN" sz="1600" dirty="0" err="1" smtClean="0"/>
              <a:t>pinMode</a:t>
            </a:r>
            <a:r>
              <a:rPr lang="en-IN" sz="1600" dirty="0" smtClean="0"/>
              <a:t>(led</a:t>
            </a:r>
            <a:r>
              <a:rPr lang="en-IN" sz="1600" dirty="0"/>
              <a:t>, OUTPUT);</a:t>
            </a:r>
          </a:p>
          <a:p>
            <a:pPr marL="0" indent="0">
              <a:buNone/>
            </a:pPr>
            <a:r>
              <a:rPr lang="en-IN" sz="1600" dirty="0"/>
              <a:t>    </a:t>
            </a:r>
            <a:r>
              <a:rPr lang="en-IN" sz="1600" dirty="0" err="1"/>
              <a:t>digitalWrite</a:t>
            </a:r>
            <a:r>
              <a:rPr lang="en-IN" sz="1600" dirty="0"/>
              <a:t>(led, HIGH); // turn off the led (inverted logic</a:t>
            </a:r>
            <a:r>
              <a:rPr lang="en-IN" sz="1600" dirty="0" smtClean="0"/>
              <a:t>!)</a:t>
            </a:r>
            <a:endParaRPr lang="en-IN" sz="1600" dirty="0"/>
          </a:p>
          <a:p>
            <a:pPr marL="0" indent="0">
              <a:buNone/>
            </a:pPr>
            <a:r>
              <a:rPr lang="en-IN" sz="1600" dirty="0"/>
              <a:t>}</a:t>
            </a:r>
            <a:endParaRPr lang="en-IN" sz="1600" dirty="0"/>
          </a:p>
          <a:p>
            <a:pPr marL="0" indent="0">
              <a:buNone/>
            </a:pPr>
            <a:r>
              <a:rPr lang="en-IN" sz="1100" dirty="0"/>
              <a:t> </a:t>
            </a:r>
          </a:p>
          <a:p>
            <a:pPr marL="0" indent="0">
              <a:buNone/>
            </a:pPr>
            <a:endParaRPr lang="en-IN" sz="1100" dirty="0"/>
          </a:p>
        </p:txBody>
      </p:sp>
    </p:spTree>
    <p:extLst>
      <p:ext uri="{BB962C8B-B14F-4D97-AF65-F5344CB8AC3E}">
        <p14:creationId xmlns:p14="http://schemas.microsoft.com/office/powerpoint/2010/main" val="157592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505961"/>
          </a:xfrm>
        </p:spPr>
        <p:txBody>
          <a:bodyPr/>
          <a:lstStyle/>
          <a:p>
            <a:r>
              <a:rPr lang="en-US" dirty="0" smtClean="0"/>
              <a:t>Source code</a:t>
            </a:r>
            <a:endParaRPr lang="en-IN" dirty="0"/>
          </a:p>
        </p:txBody>
      </p:sp>
      <p:sp>
        <p:nvSpPr>
          <p:cNvPr id="3" name="Content Placeholder 2"/>
          <p:cNvSpPr>
            <a:spLocks noGrp="1"/>
          </p:cNvSpPr>
          <p:nvPr>
            <p:ph idx="1"/>
          </p:nvPr>
        </p:nvSpPr>
        <p:spPr>
          <a:xfrm>
            <a:off x="1141412" y="1108364"/>
            <a:ext cx="10856624" cy="5615709"/>
          </a:xfrm>
        </p:spPr>
        <p:txBody>
          <a:bodyPr>
            <a:normAutofit fontScale="47500" lnSpcReduction="20000"/>
          </a:bodyPr>
          <a:lstStyle/>
          <a:p>
            <a:pPr marL="0" indent="0">
              <a:buNone/>
            </a:pPr>
            <a:r>
              <a:rPr lang="en-IN" dirty="0"/>
              <a:t>void loop() {</a:t>
            </a:r>
          </a:p>
          <a:p>
            <a:pPr marL="0" indent="0">
              <a:buNone/>
            </a:pPr>
            <a:r>
              <a:rPr lang="en-IN" dirty="0" err="1" smtClean="0"/>
              <a:t>TBMessage</a:t>
            </a:r>
            <a:r>
              <a:rPr lang="en-IN" dirty="0" smtClean="0"/>
              <a:t> </a:t>
            </a:r>
            <a:r>
              <a:rPr lang="en-IN" dirty="0" err="1" smtClean="0"/>
              <a:t>msg</a:t>
            </a:r>
            <a:endParaRPr lang="en-IN" dirty="0"/>
          </a:p>
          <a:p>
            <a:pPr marL="0" indent="0">
              <a:buNone/>
            </a:pPr>
            <a:r>
              <a:rPr lang="en-IN" dirty="0"/>
              <a:t>    if (</a:t>
            </a:r>
            <a:r>
              <a:rPr lang="en-IN" dirty="0" err="1"/>
              <a:t>myBot.getNewMessage</a:t>
            </a:r>
            <a:r>
              <a:rPr lang="en-IN" dirty="0"/>
              <a:t>(</a:t>
            </a:r>
            <a:r>
              <a:rPr lang="en-IN" dirty="0" err="1"/>
              <a:t>msg</a:t>
            </a:r>
            <a:r>
              <a:rPr lang="en-IN" dirty="0"/>
              <a:t>)) {</a:t>
            </a:r>
          </a:p>
          <a:p>
            <a:pPr marL="0" indent="0">
              <a:buNone/>
            </a:pPr>
            <a:r>
              <a:rPr lang="en-IN" dirty="0"/>
              <a:t> </a:t>
            </a:r>
            <a:r>
              <a:rPr lang="en-IN" dirty="0" smtClean="0"/>
              <a:t>        </a:t>
            </a:r>
            <a:r>
              <a:rPr lang="en-IN" dirty="0"/>
              <a:t>if (</a:t>
            </a:r>
            <a:r>
              <a:rPr lang="en-IN" dirty="0" err="1"/>
              <a:t>msg.text.equalsIgnoreCase</a:t>
            </a:r>
            <a:r>
              <a:rPr lang="en-IN" dirty="0"/>
              <a:t>("/LIGHT_ON")) {              // if the received message is "LIGHT ON"...</a:t>
            </a:r>
          </a:p>
          <a:p>
            <a:pPr marL="0" indent="0">
              <a:buNone/>
            </a:pPr>
            <a:r>
              <a:rPr lang="en-IN" dirty="0"/>
              <a:t>            </a:t>
            </a:r>
            <a:r>
              <a:rPr lang="en-IN" dirty="0" err="1"/>
              <a:t>digitalWrite</a:t>
            </a:r>
            <a:r>
              <a:rPr lang="en-IN" dirty="0"/>
              <a:t>(led, LOW);                               // turn on the LED (inverted logic!)</a:t>
            </a:r>
          </a:p>
          <a:p>
            <a:pPr marL="0" indent="0">
              <a:buNone/>
            </a:pPr>
            <a:r>
              <a:rPr lang="en-IN" dirty="0"/>
              <a:t>            </a:t>
            </a:r>
            <a:r>
              <a:rPr lang="en-IN" dirty="0" err="1"/>
              <a:t>myBot.sendMessage</a:t>
            </a:r>
            <a:r>
              <a:rPr lang="en-IN" dirty="0"/>
              <a:t>(msg.sender.id, "Light is now ON 💡 ");  // notify the sender</a:t>
            </a:r>
          </a:p>
          <a:p>
            <a:pPr marL="0" indent="0">
              <a:buNone/>
            </a:pPr>
            <a:r>
              <a:rPr lang="en-IN" dirty="0"/>
              <a:t>        }</a:t>
            </a:r>
          </a:p>
          <a:p>
            <a:pPr marL="0" indent="0">
              <a:buNone/>
            </a:pPr>
            <a:r>
              <a:rPr lang="en-IN" dirty="0"/>
              <a:t>        else if (</a:t>
            </a:r>
            <a:r>
              <a:rPr lang="en-IN" dirty="0" err="1"/>
              <a:t>msg.text.equalsIgnoreCase</a:t>
            </a:r>
            <a:r>
              <a:rPr lang="en-IN" dirty="0"/>
              <a:t>("/LIGHT_OFF")) {        // if the received message is "LIGHT OFF"...</a:t>
            </a:r>
          </a:p>
          <a:p>
            <a:pPr marL="0" indent="0">
              <a:buNone/>
            </a:pPr>
            <a:r>
              <a:rPr lang="en-IN" dirty="0"/>
              <a:t>            </a:t>
            </a:r>
            <a:r>
              <a:rPr lang="en-IN" dirty="0" err="1"/>
              <a:t>digitalWrite</a:t>
            </a:r>
            <a:r>
              <a:rPr lang="en-IN" dirty="0"/>
              <a:t>(led, HIGH);                              // turn off the led (inverted logic!)</a:t>
            </a:r>
          </a:p>
          <a:p>
            <a:pPr marL="0" indent="0">
              <a:buNone/>
            </a:pPr>
            <a:r>
              <a:rPr lang="en-IN" dirty="0"/>
              <a:t>            </a:t>
            </a:r>
            <a:r>
              <a:rPr lang="en-IN" dirty="0" err="1"/>
              <a:t>myBot.sendMessage</a:t>
            </a:r>
            <a:r>
              <a:rPr lang="en-IN" dirty="0"/>
              <a:t>(msg.sender.id, "Light is now OFF"); // notify the sender</a:t>
            </a:r>
          </a:p>
          <a:p>
            <a:pPr marL="0" indent="0">
              <a:buNone/>
            </a:pPr>
            <a:r>
              <a:rPr lang="en-IN" dirty="0"/>
              <a:t>        }</a:t>
            </a:r>
          </a:p>
          <a:p>
            <a:pPr marL="0" indent="0">
              <a:buNone/>
            </a:pPr>
            <a:r>
              <a:rPr lang="en-IN" dirty="0"/>
              <a:t>        else if (</a:t>
            </a:r>
            <a:r>
              <a:rPr lang="en-IN" dirty="0" err="1"/>
              <a:t>msg.text.equals</a:t>
            </a:r>
            <a:r>
              <a:rPr lang="en-IN" dirty="0"/>
              <a:t>("/</a:t>
            </a:r>
            <a:r>
              <a:rPr lang="en-IN" dirty="0" err="1"/>
              <a:t>helpme</a:t>
            </a:r>
            <a:r>
              <a:rPr lang="en-IN" dirty="0"/>
              <a:t>")) {    </a:t>
            </a:r>
          </a:p>
          <a:p>
            <a:pPr marL="0" indent="0">
              <a:buNone/>
            </a:pPr>
            <a:r>
              <a:rPr lang="en-IN" dirty="0"/>
              <a:t>      </a:t>
            </a:r>
            <a:r>
              <a:rPr lang="en-IN" dirty="0" err="1"/>
              <a:t>digitalWrite</a:t>
            </a:r>
            <a:r>
              <a:rPr lang="en-IN" dirty="0"/>
              <a:t>(led, HIGH);                           </a:t>
            </a:r>
          </a:p>
          <a:p>
            <a:pPr marL="0" indent="0">
              <a:buNone/>
            </a:pPr>
            <a:r>
              <a:rPr lang="en-IN" dirty="0"/>
              <a:t>      </a:t>
            </a:r>
            <a:r>
              <a:rPr lang="en-IN" dirty="0" err="1"/>
              <a:t>myBot.sendMessage</a:t>
            </a:r>
            <a:r>
              <a:rPr lang="en-IN" dirty="0"/>
              <a:t>(msg.sender.id, "Try sending following commands\n");</a:t>
            </a:r>
          </a:p>
          <a:p>
            <a:pPr marL="0" indent="0">
              <a:buNone/>
            </a:pPr>
            <a:r>
              <a:rPr lang="en-IN" dirty="0"/>
              <a:t>      </a:t>
            </a:r>
            <a:r>
              <a:rPr lang="en-IN" dirty="0" err="1"/>
              <a:t>myBot.sendMessage</a:t>
            </a:r>
            <a:r>
              <a:rPr lang="en-IN" dirty="0"/>
              <a:t>(msg.sender.id, "/LIGHT_ON\n");</a:t>
            </a:r>
          </a:p>
          <a:p>
            <a:pPr marL="0" indent="0">
              <a:buNone/>
            </a:pPr>
            <a:r>
              <a:rPr lang="en-IN" dirty="0"/>
              <a:t>      </a:t>
            </a:r>
            <a:r>
              <a:rPr lang="en-IN" dirty="0" err="1"/>
              <a:t>myBot.sendMessage</a:t>
            </a:r>
            <a:r>
              <a:rPr lang="en-IN" dirty="0"/>
              <a:t>(msg.sender.id, "/LIGHT_OFF\n");</a:t>
            </a:r>
          </a:p>
          <a:p>
            <a:pPr marL="0" indent="0">
              <a:buNone/>
            </a:pPr>
            <a:r>
              <a:rPr lang="en-IN" dirty="0"/>
              <a:t>      </a:t>
            </a:r>
            <a:r>
              <a:rPr lang="en-IN" dirty="0" err="1"/>
              <a:t>myBot.sendMessage</a:t>
            </a:r>
            <a:r>
              <a:rPr lang="en-IN" dirty="0"/>
              <a:t>(msg.sender.id, "/</a:t>
            </a:r>
            <a:r>
              <a:rPr lang="en-IN" dirty="0" err="1"/>
              <a:t>helpme</a:t>
            </a:r>
            <a:r>
              <a:rPr lang="en-IN" dirty="0"/>
              <a:t>\n");</a:t>
            </a:r>
          </a:p>
          <a:p>
            <a:pPr marL="0" indent="0">
              <a:buNone/>
            </a:pPr>
            <a:r>
              <a:rPr lang="en-IN" dirty="0"/>
              <a:t>      </a:t>
            </a:r>
            <a:r>
              <a:rPr lang="en-IN" dirty="0" err="1"/>
              <a:t>myBot.sendMessage</a:t>
            </a:r>
            <a:r>
              <a:rPr lang="en-IN" dirty="0"/>
              <a:t>(msg.sender.id, "/</a:t>
            </a:r>
            <a:r>
              <a:rPr lang="en-IN" dirty="0" err="1"/>
              <a:t>Byee</a:t>
            </a:r>
            <a:r>
              <a:rPr lang="en-IN" dirty="0"/>
              <a:t>\n");</a:t>
            </a:r>
          </a:p>
          <a:p>
            <a:pPr marL="0" indent="0">
              <a:buNone/>
            </a:pPr>
            <a:r>
              <a:rPr lang="en-IN" dirty="0"/>
              <a:t>    }   </a:t>
            </a:r>
          </a:p>
        </p:txBody>
      </p:sp>
    </p:spTree>
    <p:extLst>
      <p:ext uri="{BB962C8B-B14F-4D97-AF65-F5344CB8AC3E}">
        <p14:creationId xmlns:p14="http://schemas.microsoft.com/office/powerpoint/2010/main" val="413930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85" y="0"/>
            <a:ext cx="9905998" cy="1478570"/>
          </a:xfrm>
        </p:spPr>
        <p:txBody>
          <a:bodyPr/>
          <a:lstStyle/>
          <a:p>
            <a:r>
              <a:rPr lang="en-US" dirty="0" smtClean="0"/>
              <a:t>Source code</a:t>
            </a:r>
            <a:endParaRPr lang="en-IN" dirty="0"/>
          </a:p>
        </p:txBody>
      </p:sp>
      <p:sp>
        <p:nvSpPr>
          <p:cNvPr id="3" name="Content Placeholder 2"/>
          <p:cNvSpPr>
            <a:spLocks noGrp="1"/>
          </p:cNvSpPr>
          <p:nvPr>
            <p:ph idx="1"/>
          </p:nvPr>
        </p:nvSpPr>
        <p:spPr>
          <a:xfrm>
            <a:off x="618836" y="1478570"/>
            <a:ext cx="11342255" cy="5033066"/>
          </a:xfrm>
        </p:spPr>
        <p:txBody>
          <a:bodyPr>
            <a:normAutofit fontScale="55000" lnSpcReduction="20000"/>
          </a:bodyPr>
          <a:lstStyle/>
          <a:p>
            <a:pPr marL="0" indent="0">
              <a:buNone/>
            </a:pPr>
            <a:r>
              <a:rPr lang="en-IN" dirty="0"/>
              <a:t> else if (</a:t>
            </a:r>
            <a:r>
              <a:rPr lang="en-IN" dirty="0" err="1"/>
              <a:t>msg.text.equals</a:t>
            </a:r>
            <a:r>
              <a:rPr lang="en-IN" dirty="0"/>
              <a:t>("/</a:t>
            </a:r>
            <a:r>
              <a:rPr lang="en-IN" dirty="0" err="1"/>
              <a:t>Byee</a:t>
            </a:r>
            <a:r>
              <a:rPr lang="en-IN" dirty="0"/>
              <a:t>")){</a:t>
            </a:r>
          </a:p>
          <a:p>
            <a:pPr marL="0" indent="0">
              <a:buNone/>
            </a:pPr>
            <a:r>
              <a:rPr lang="en-IN" dirty="0"/>
              <a:t>                String r;</a:t>
            </a:r>
          </a:p>
          <a:p>
            <a:pPr marL="0" indent="0">
              <a:buNone/>
            </a:pPr>
            <a:r>
              <a:rPr lang="en-IN" dirty="0"/>
              <a:t>                r = (String)"</a:t>
            </a:r>
            <a:r>
              <a:rPr lang="en-IN" dirty="0" err="1"/>
              <a:t>Byeeee</a:t>
            </a:r>
            <a:r>
              <a:rPr lang="en-IN" dirty="0"/>
              <a:t>  " + </a:t>
            </a:r>
            <a:r>
              <a:rPr lang="en-IN" dirty="0" err="1"/>
              <a:t>msg.sender.username</a:t>
            </a:r>
            <a:r>
              <a:rPr lang="en-IN" dirty="0"/>
              <a:t> + (String)" .See you soon 👋  !!! ";</a:t>
            </a:r>
          </a:p>
          <a:p>
            <a:pPr marL="0" indent="0">
              <a:buNone/>
            </a:pPr>
            <a:r>
              <a:rPr lang="en-IN" dirty="0"/>
              <a:t>                </a:t>
            </a:r>
            <a:r>
              <a:rPr lang="en-IN" dirty="0" err="1"/>
              <a:t>myBot.sendMessage</a:t>
            </a:r>
            <a:r>
              <a:rPr lang="en-IN" dirty="0"/>
              <a:t>(msg.sender.id, r);  </a:t>
            </a:r>
          </a:p>
          <a:p>
            <a:pPr marL="0" indent="0">
              <a:buNone/>
            </a:pPr>
            <a:r>
              <a:rPr lang="en-IN" dirty="0"/>
              <a:t>    }</a:t>
            </a:r>
          </a:p>
          <a:p>
            <a:pPr marL="0" indent="0">
              <a:buNone/>
            </a:pPr>
            <a:r>
              <a:rPr lang="en-IN" dirty="0"/>
              <a:t>        else {                                                    // otherwise...</a:t>
            </a:r>
          </a:p>
          <a:p>
            <a:pPr marL="0" indent="0">
              <a:buNone/>
            </a:pPr>
            <a:r>
              <a:rPr lang="en-IN" dirty="0"/>
              <a:t>            // generate the message for the sender</a:t>
            </a:r>
          </a:p>
          <a:p>
            <a:pPr marL="0" indent="0">
              <a:buNone/>
            </a:pPr>
            <a:r>
              <a:rPr lang="en-IN" dirty="0"/>
              <a:t>            String reply;</a:t>
            </a:r>
          </a:p>
          <a:p>
            <a:pPr marL="0" indent="0">
              <a:buNone/>
            </a:pPr>
            <a:r>
              <a:rPr lang="en-IN" dirty="0"/>
              <a:t>            reply = (String)"Welcome  😃 " + </a:t>
            </a:r>
            <a:r>
              <a:rPr lang="en-IN" dirty="0" err="1"/>
              <a:t>msg.sender.username</a:t>
            </a:r>
            <a:r>
              <a:rPr lang="en-IN" dirty="0"/>
              <a:t> + (String)".Try /</a:t>
            </a:r>
            <a:r>
              <a:rPr lang="en-IN" dirty="0" err="1"/>
              <a:t>helpme</a:t>
            </a:r>
            <a:r>
              <a:rPr lang="en-IN" dirty="0"/>
              <a:t>";</a:t>
            </a:r>
          </a:p>
          <a:p>
            <a:pPr marL="0" indent="0">
              <a:buNone/>
            </a:pPr>
            <a:r>
              <a:rPr lang="en-IN" dirty="0"/>
              <a:t>            </a:t>
            </a:r>
            <a:r>
              <a:rPr lang="en-IN" dirty="0" err="1"/>
              <a:t>myBot.sendMessage</a:t>
            </a:r>
            <a:r>
              <a:rPr lang="en-IN" dirty="0"/>
              <a:t>(msg.sender.id, reply);             // and  send it</a:t>
            </a:r>
          </a:p>
          <a:p>
            <a:pPr marL="0" indent="0">
              <a:buNone/>
            </a:pPr>
            <a:r>
              <a:rPr lang="en-IN" dirty="0"/>
              <a:t>        }</a:t>
            </a:r>
          </a:p>
          <a:p>
            <a:pPr marL="0" indent="0">
              <a:buNone/>
            </a:pPr>
            <a:r>
              <a:rPr lang="en-IN" dirty="0"/>
              <a:t>    }</a:t>
            </a:r>
          </a:p>
          <a:p>
            <a:pPr marL="0" indent="0">
              <a:buNone/>
            </a:pPr>
            <a:r>
              <a:rPr lang="en-IN" dirty="0"/>
              <a:t>    // wait 500 milliseconds</a:t>
            </a:r>
          </a:p>
          <a:p>
            <a:pPr marL="0" indent="0">
              <a:buNone/>
            </a:pPr>
            <a:r>
              <a:rPr lang="en-IN" dirty="0"/>
              <a:t>    delay(500);</a:t>
            </a:r>
          </a:p>
          <a:p>
            <a:pPr marL="0" indent="0">
              <a:buNone/>
            </a:pPr>
            <a:r>
              <a:rPr lang="en-IN" dirty="0"/>
              <a:t>}</a:t>
            </a:r>
          </a:p>
        </p:txBody>
      </p:sp>
    </p:spTree>
    <p:extLst>
      <p:ext uri="{BB962C8B-B14F-4D97-AF65-F5344CB8AC3E}">
        <p14:creationId xmlns:p14="http://schemas.microsoft.com/office/powerpoint/2010/main" val="305698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Content Placeholder 3"/>
          <p:cNvPicPr>
            <a:picLocks noGrp="1"/>
          </p:cNvPicPr>
          <p:nvPr>
            <p:ph idx="1"/>
          </p:nvPr>
        </p:nvPicPr>
        <p:blipFill>
          <a:blip r:embed="rId2"/>
          <a:stretch>
            <a:fillRect/>
          </a:stretch>
        </p:blipFill>
        <p:spPr>
          <a:xfrm>
            <a:off x="1481728" y="3260437"/>
            <a:ext cx="4300235" cy="3149600"/>
          </a:xfrm>
          <a:prstGeom prst="rect">
            <a:avLst/>
          </a:prstGeom>
        </p:spPr>
      </p:pic>
      <p:sp>
        <p:nvSpPr>
          <p:cNvPr id="5" name="Rectangle 4"/>
          <p:cNvSpPr/>
          <p:nvPr/>
        </p:nvSpPr>
        <p:spPr>
          <a:xfrm>
            <a:off x="1552507" y="1942099"/>
            <a:ext cx="2473754"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Light off</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765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sp>
        <p:nvSpPr>
          <p:cNvPr id="3" name="Content Placeholder 2"/>
          <p:cNvSpPr>
            <a:spLocks noGrp="1"/>
          </p:cNvSpPr>
          <p:nvPr>
            <p:ph idx="1"/>
          </p:nvPr>
        </p:nvSpPr>
        <p:spPr/>
        <p:txBody>
          <a:bodyPr/>
          <a:lstStyle/>
          <a:p>
            <a:r>
              <a:rPr lang="en-US" dirty="0" smtClean="0"/>
              <a:t>Light On</a:t>
            </a:r>
            <a:endParaRPr lang="en-IN" dirty="0"/>
          </a:p>
          <a:p>
            <a:endParaRPr lang="en-IN" dirty="0"/>
          </a:p>
        </p:txBody>
      </p:sp>
      <p:pic>
        <p:nvPicPr>
          <p:cNvPr id="4" name="Picture 3"/>
          <p:cNvPicPr/>
          <p:nvPr/>
        </p:nvPicPr>
        <p:blipFill>
          <a:blip r:embed="rId2"/>
          <a:stretch>
            <a:fillRect/>
          </a:stretch>
        </p:blipFill>
        <p:spPr>
          <a:xfrm>
            <a:off x="1281372" y="3360420"/>
            <a:ext cx="5731510" cy="2583180"/>
          </a:xfrm>
          <a:prstGeom prst="rect">
            <a:avLst/>
          </a:prstGeom>
        </p:spPr>
      </p:pic>
    </p:spTree>
    <p:extLst>
      <p:ext uri="{BB962C8B-B14F-4D97-AF65-F5344CB8AC3E}">
        <p14:creationId xmlns:p14="http://schemas.microsoft.com/office/powerpoint/2010/main" val="138710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Contents</a:t>
            </a:r>
            <a:endParaRPr lang="en-IN" dirty="0"/>
          </a:p>
        </p:txBody>
      </p:sp>
      <p:sp>
        <p:nvSpPr>
          <p:cNvPr id="3" name="Content Placeholder 2"/>
          <p:cNvSpPr>
            <a:spLocks noGrp="1"/>
          </p:cNvSpPr>
          <p:nvPr>
            <p:ph idx="1"/>
          </p:nvPr>
        </p:nvSpPr>
        <p:spPr/>
        <p:txBody>
          <a:bodyPr/>
          <a:lstStyle/>
          <a:p>
            <a:r>
              <a:rPr lang="en-US" dirty="0" smtClean="0"/>
              <a:t>Introduction</a:t>
            </a:r>
          </a:p>
          <a:p>
            <a:r>
              <a:rPr lang="en-US" dirty="0" smtClean="0"/>
              <a:t>Required Components</a:t>
            </a:r>
          </a:p>
          <a:p>
            <a:r>
              <a:rPr lang="en-US" dirty="0" smtClean="0"/>
              <a:t>Implementation</a:t>
            </a:r>
          </a:p>
          <a:p>
            <a:r>
              <a:rPr lang="en-US" dirty="0" smtClean="0"/>
              <a:t>Source Code </a:t>
            </a:r>
          </a:p>
          <a:p>
            <a:r>
              <a:rPr lang="en-US" dirty="0"/>
              <a:t>O</a:t>
            </a:r>
            <a:r>
              <a:rPr lang="en-US" dirty="0" smtClean="0"/>
              <a:t>utput</a:t>
            </a:r>
            <a:endParaRPr lang="en-IN" dirty="0"/>
          </a:p>
        </p:txBody>
      </p:sp>
    </p:spTree>
    <p:extLst>
      <p:ext uri="{BB962C8B-B14F-4D97-AF65-F5344CB8AC3E}">
        <p14:creationId xmlns:p14="http://schemas.microsoft.com/office/powerpoint/2010/main" val="245845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lstStyle/>
          <a:p>
            <a:r>
              <a:rPr lang="en-US" dirty="0"/>
              <a:t>Home automation now becomes an essential part of </a:t>
            </a:r>
            <a:r>
              <a:rPr lang="en-US" dirty="0" err="1"/>
              <a:t>IoT</a:t>
            </a:r>
            <a:r>
              <a:rPr lang="en-US" dirty="0"/>
              <a:t> applications and people use their smartphone to control home appliances from anywhere over internet. There are various ways to control AC appliances with </a:t>
            </a:r>
            <a:r>
              <a:rPr lang="en-US" dirty="0" smtClean="0"/>
              <a:t>smartphone.</a:t>
            </a:r>
          </a:p>
          <a:p>
            <a:r>
              <a:rPr lang="en-US" dirty="0"/>
              <a:t> In this </a:t>
            </a:r>
            <a:r>
              <a:rPr lang="en-US" dirty="0" err="1"/>
              <a:t>IoT</a:t>
            </a:r>
            <a:r>
              <a:rPr lang="en-US" dirty="0"/>
              <a:t> project we will </a:t>
            </a:r>
            <a:r>
              <a:rPr lang="en-US" b="1" dirty="0"/>
              <a:t>control an AC lamp with a text message from Telegram application using </a:t>
            </a:r>
            <a:r>
              <a:rPr lang="en-US" b="1" dirty="0" err="1"/>
              <a:t>NodeMCU</a:t>
            </a:r>
            <a:r>
              <a:rPr lang="en-US" b="1" dirty="0"/>
              <a:t>.</a:t>
            </a:r>
            <a:endParaRPr lang="en-IN" dirty="0"/>
          </a:p>
        </p:txBody>
      </p:sp>
    </p:spTree>
    <p:extLst>
      <p:ext uri="{BB962C8B-B14F-4D97-AF65-F5344CB8AC3E}">
        <p14:creationId xmlns:p14="http://schemas.microsoft.com/office/powerpoint/2010/main" val="193263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49" y="627755"/>
            <a:ext cx="9905998" cy="1478570"/>
          </a:xfrm>
        </p:spPr>
        <p:txBody>
          <a:bodyPr/>
          <a:lstStyle/>
          <a:p>
            <a:r>
              <a:rPr lang="en-US" dirty="0" smtClean="0"/>
              <a:t>Components required</a:t>
            </a:r>
            <a:endParaRPr lang="en-IN" dirty="0"/>
          </a:p>
        </p:txBody>
      </p:sp>
      <p:sp>
        <p:nvSpPr>
          <p:cNvPr id="3" name="Content Placeholder 2"/>
          <p:cNvSpPr>
            <a:spLocks noGrp="1"/>
          </p:cNvSpPr>
          <p:nvPr>
            <p:ph idx="1"/>
          </p:nvPr>
        </p:nvSpPr>
        <p:spPr>
          <a:xfrm>
            <a:off x="1191491" y="2258724"/>
            <a:ext cx="10641011" cy="4169786"/>
          </a:xfrm>
        </p:spPr>
        <p:txBody>
          <a:bodyPr>
            <a:normAutofit fontScale="77500" lnSpcReduction="20000"/>
          </a:bodyPr>
          <a:lstStyle/>
          <a:p>
            <a:pPr marL="0" indent="0">
              <a:buNone/>
            </a:pPr>
            <a:r>
              <a:rPr lang="en-IN" b="1" dirty="0"/>
              <a:t>Hardware:</a:t>
            </a:r>
            <a:endParaRPr lang="en-IN" dirty="0"/>
          </a:p>
          <a:p>
            <a:pPr lvl="0"/>
            <a:r>
              <a:rPr lang="en-IN" dirty="0"/>
              <a:t>ESP8266 </a:t>
            </a:r>
            <a:r>
              <a:rPr lang="en-IN" dirty="0" err="1"/>
              <a:t>NodeMCU</a:t>
            </a:r>
            <a:endParaRPr lang="en-IN" dirty="0"/>
          </a:p>
          <a:p>
            <a:pPr lvl="0"/>
            <a:r>
              <a:rPr lang="en-IN" dirty="0"/>
              <a:t>Lamp</a:t>
            </a:r>
          </a:p>
          <a:p>
            <a:pPr lvl="0"/>
            <a:r>
              <a:rPr lang="en-IN" dirty="0"/>
              <a:t>Jumper wires</a:t>
            </a:r>
          </a:p>
          <a:p>
            <a:pPr lvl="0"/>
            <a:r>
              <a:rPr lang="en-IN" dirty="0"/>
              <a:t>Breadboard</a:t>
            </a:r>
          </a:p>
          <a:p>
            <a:pPr lvl="0"/>
            <a:r>
              <a:rPr lang="en-IN" dirty="0"/>
              <a:t>Relay module</a:t>
            </a:r>
          </a:p>
          <a:p>
            <a:pPr lvl="0"/>
            <a:r>
              <a:rPr lang="en-IN" dirty="0"/>
              <a:t>Battery / Power Supply</a:t>
            </a:r>
          </a:p>
          <a:p>
            <a:pPr marL="0" indent="0">
              <a:buNone/>
            </a:pPr>
            <a:r>
              <a:rPr lang="en-IN" b="1" dirty="0"/>
              <a:t>Software:</a:t>
            </a:r>
            <a:endParaRPr lang="en-IN" dirty="0"/>
          </a:p>
          <a:p>
            <a:pPr lvl="0"/>
            <a:r>
              <a:rPr lang="en-IN" dirty="0" err="1"/>
              <a:t>Arduino</a:t>
            </a:r>
            <a:r>
              <a:rPr lang="en-IN" dirty="0"/>
              <a:t> IDE (v1.6 or above)</a:t>
            </a:r>
          </a:p>
          <a:p>
            <a:pPr lvl="0"/>
            <a:r>
              <a:rPr lang="en-IN" dirty="0"/>
              <a:t>Telegram Bot</a:t>
            </a:r>
          </a:p>
        </p:txBody>
      </p:sp>
    </p:spTree>
    <p:extLst>
      <p:ext uri="{BB962C8B-B14F-4D97-AF65-F5344CB8AC3E}">
        <p14:creationId xmlns:p14="http://schemas.microsoft.com/office/powerpoint/2010/main" val="243443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Nodemcu</a:t>
            </a:r>
            <a:endParaRPr lang="en-IN" dirty="0"/>
          </a:p>
        </p:txBody>
      </p:sp>
      <p:sp>
        <p:nvSpPr>
          <p:cNvPr id="3" name="Content Placeholder 2"/>
          <p:cNvSpPr>
            <a:spLocks noGrp="1"/>
          </p:cNvSpPr>
          <p:nvPr>
            <p:ph idx="1"/>
          </p:nvPr>
        </p:nvSpPr>
        <p:spPr>
          <a:xfrm>
            <a:off x="1141411" y="1745672"/>
            <a:ext cx="10884333" cy="5112327"/>
          </a:xfrm>
        </p:spPr>
        <p:txBody>
          <a:bodyPr>
            <a:normAutofit/>
          </a:bodyPr>
          <a:lstStyle/>
          <a:p>
            <a:pPr algn="just"/>
            <a:r>
              <a:rPr lang="en-IN" sz="2000" dirty="0" err="1"/>
              <a:t>NodeMCU</a:t>
            </a:r>
            <a:r>
              <a:rPr lang="en-IN" sz="2000" dirty="0"/>
              <a:t> is a low-cost open source </a:t>
            </a:r>
            <a:r>
              <a:rPr lang="en-IN" sz="2000" dirty="0" err="1"/>
              <a:t>IoT</a:t>
            </a:r>
            <a:r>
              <a:rPr lang="en-IN" sz="2000" dirty="0"/>
              <a:t> platform. It initially included firmware which runs on the ESP8266 Wi-Fi </a:t>
            </a:r>
            <a:r>
              <a:rPr lang="en-IN" sz="2000" dirty="0" err="1"/>
              <a:t>SoC</a:t>
            </a:r>
            <a:r>
              <a:rPr lang="en-IN" sz="2000" dirty="0"/>
              <a:t> from </a:t>
            </a:r>
            <a:r>
              <a:rPr lang="en-IN" sz="2000" dirty="0" err="1"/>
              <a:t>Espressif</a:t>
            </a:r>
            <a:r>
              <a:rPr lang="en-IN" sz="2000" dirty="0"/>
              <a:t> Systems, and hardware which was based on the ESP-12 module. Later, support for the ESP32 32-bit MCU was added</a:t>
            </a:r>
            <a:r>
              <a:rPr lang="en-IN" sz="2000" dirty="0" smtClean="0"/>
              <a:t>.</a:t>
            </a:r>
          </a:p>
          <a:p>
            <a:pPr algn="just"/>
            <a:r>
              <a:rPr lang="en-IN" sz="2000" dirty="0" err="1"/>
              <a:t>NodeMCU</a:t>
            </a:r>
            <a:r>
              <a:rPr lang="en-IN" sz="2000" dirty="0"/>
              <a:t> is an open source firmware for which open source prototyping board designs are available. The name "</a:t>
            </a:r>
            <a:r>
              <a:rPr lang="en-IN" sz="2000" dirty="0" err="1"/>
              <a:t>NodeMCU</a:t>
            </a:r>
            <a:r>
              <a:rPr lang="en-IN" sz="2000" dirty="0"/>
              <a:t>" combines "node" and "MCU" (micro-controller unit).[8] The term "</a:t>
            </a:r>
            <a:r>
              <a:rPr lang="en-IN" sz="2000" dirty="0" err="1"/>
              <a:t>NodeMCU</a:t>
            </a:r>
            <a:r>
              <a:rPr lang="en-IN" sz="2000" dirty="0"/>
              <a:t>" strictly speaking refers to the firmware rather than the associated development kits</a:t>
            </a:r>
            <a:r>
              <a:rPr lang="en-IN" sz="2000" dirty="0" smtClean="0"/>
              <a:t>.</a:t>
            </a:r>
          </a:p>
          <a:p>
            <a:pPr algn="just"/>
            <a:endParaRPr lang="en-IN" dirty="0" smtClean="0"/>
          </a:p>
          <a:p>
            <a:endParaRPr lang="en-IN" dirty="0" smtClean="0"/>
          </a:p>
          <a:p>
            <a:endParaRPr lang="en-US" dirty="0"/>
          </a:p>
          <a:p>
            <a:endParaRPr lang="en-IN" dirty="0"/>
          </a:p>
        </p:txBody>
      </p:sp>
      <p:pic>
        <p:nvPicPr>
          <p:cNvPr id="4" name="Picture 3" descr="https://iotdesignpro.com/sites/default/files/inline-images/ESP8266-NodeMCU.jpg"/>
          <p:cNvPicPr/>
          <p:nvPr/>
        </p:nvPicPr>
        <p:blipFill>
          <a:blip r:embed="rId2">
            <a:extLst>
              <a:ext uri="{28A0092B-C50C-407E-A947-70E740481C1C}">
                <a14:useLocalDpi xmlns:a14="http://schemas.microsoft.com/office/drawing/2010/main" val="0"/>
              </a:ext>
            </a:extLst>
          </a:blip>
          <a:srcRect/>
          <a:stretch>
            <a:fillRect/>
          </a:stretch>
        </p:blipFill>
        <p:spPr bwMode="auto">
          <a:xfrm>
            <a:off x="4334626" y="4405746"/>
            <a:ext cx="2860502" cy="2123296"/>
          </a:xfrm>
          <a:prstGeom prst="rect">
            <a:avLst/>
          </a:prstGeom>
          <a:noFill/>
          <a:ln>
            <a:noFill/>
          </a:ln>
        </p:spPr>
      </p:pic>
    </p:spTree>
    <p:extLst>
      <p:ext uri="{BB962C8B-B14F-4D97-AF65-F5344CB8AC3E}">
        <p14:creationId xmlns:p14="http://schemas.microsoft.com/office/powerpoint/2010/main" val="61633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module</a:t>
            </a:r>
            <a:endParaRPr lang="en-IN" dirty="0"/>
          </a:p>
        </p:txBody>
      </p:sp>
      <p:sp>
        <p:nvSpPr>
          <p:cNvPr id="3" name="Content Placeholder 2"/>
          <p:cNvSpPr>
            <a:spLocks noGrp="1"/>
          </p:cNvSpPr>
          <p:nvPr>
            <p:ph idx="1"/>
          </p:nvPr>
        </p:nvSpPr>
        <p:spPr/>
        <p:txBody>
          <a:bodyPr>
            <a:normAutofit fontScale="85000" lnSpcReduction="10000"/>
          </a:bodyPr>
          <a:lstStyle/>
          <a:p>
            <a:r>
              <a:rPr lang="en-IN" dirty="0"/>
              <a:t>The relay is the device that open or closes the contacts to cause the operation of the other electric control. It detects the undesirable condition with an assigned area and gives the commands to the circuit breaker to disconnect the affected area through ON or OFF.</a:t>
            </a:r>
          </a:p>
          <a:p>
            <a:r>
              <a:rPr lang="en-IN" dirty="0"/>
              <a:t>Every electromechanical relay consists of</a:t>
            </a:r>
          </a:p>
          <a:p>
            <a:r>
              <a:rPr lang="en-IN" dirty="0"/>
              <a:t>1. Electromagnet</a:t>
            </a:r>
          </a:p>
          <a:p>
            <a:r>
              <a:rPr lang="en-IN" dirty="0"/>
              <a:t>3. Mechanically movable contact</a:t>
            </a:r>
          </a:p>
          <a:p>
            <a:r>
              <a:rPr lang="en-IN" dirty="0"/>
              <a:t>3. Switching points and</a:t>
            </a:r>
          </a:p>
          <a:p>
            <a:r>
              <a:rPr lang="en-IN" dirty="0"/>
              <a:t>4. Spring.</a:t>
            </a:r>
          </a:p>
          <a:p>
            <a:endParaRPr lang="en-IN" dirty="0"/>
          </a:p>
        </p:txBody>
      </p:sp>
      <p:pic>
        <p:nvPicPr>
          <p:cNvPr id="4" name="Picture 3" descr="https://www.androiderode.com/wp-content/uploads/2018/09/Relay-Module.jpg"/>
          <p:cNvPicPr/>
          <p:nvPr/>
        </p:nvPicPr>
        <p:blipFill>
          <a:blip r:embed="rId2">
            <a:extLst>
              <a:ext uri="{28A0092B-C50C-407E-A947-70E740481C1C}">
                <a14:useLocalDpi xmlns:a14="http://schemas.microsoft.com/office/drawing/2010/main" val="0"/>
              </a:ext>
            </a:extLst>
          </a:blip>
          <a:srcRect/>
          <a:stretch>
            <a:fillRect/>
          </a:stretch>
        </p:blipFill>
        <p:spPr bwMode="auto">
          <a:xfrm>
            <a:off x="7022091" y="3639126"/>
            <a:ext cx="2971656" cy="2826327"/>
          </a:xfrm>
          <a:prstGeom prst="rect">
            <a:avLst/>
          </a:prstGeom>
          <a:noFill/>
          <a:ln>
            <a:noFill/>
          </a:ln>
        </p:spPr>
      </p:pic>
    </p:spTree>
    <p:extLst>
      <p:ext uri="{BB962C8B-B14F-4D97-AF65-F5344CB8AC3E}">
        <p14:creationId xmlns:p14="http://schemas.microsoft.com/office/powerpoint/2010/main" val="345691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Circuit Diagram</a:t>
            </a:r>
            <a:br>
              <a:rPr lang="en-IN" b="1" dirty="0"/>
            </a:br>
            <a:r>
              <a:rPr lang="en-IN" dirty="0"/>
              <a:t/>
            </a:r>
            <a:br>
              <a:rPr lang="en-IN" dirty="0"/>
            </a:br>
            <a:endParaRPr lang="en-IN" dirty="0"/>
          </a:p>
        </p:txBody>
      </p:sp>
      <p:pic>
        <p:nvPicPr>
          <p:cNvPr id="1026" name="Picture 2" descr="Circuit Diagram for Telegram Controlled Home Automation using NodeMCU ESP826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4514" y="1812349"/>
            <a:ext cx="5212468" cy="397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25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3890"/>
            <a:ext cx="9905998" cy="1505961"/>
          </a:xfrm>
        </p:spPr>
        <p:txBody>
          <a:bodyPr/>
          <a:lstStyle/>
          <a:p>
            <a:r>
              <a:rPr lang="en-US" dirty="0" smtClean="0"/>
              <a:t>implementation</a:t>
            </a:r>
            <a:endParaRPr lang="en-IN" dirty="0"/>
          </a:p>
        </p:txBody>
      </p:sp>
      <p:sp>
        <p:nvSpPr>
          <p:cNvPr id="3" name="Content Placeholder 2"/>
          <p:cNvSpPr>
            <a:spLocks noGrp="1"/>
          </p:cNvSpPr>
          <p:nvPr>
            <p:ph idx="1"/>
          </p:nvPr>
        </p:nvSpPr>
        <p:spPr>
          <a:xfrm>
            <a:off x="572655" y="1376218"/>
            <a:ext cx="10852727" cy="5015346"/>
          </a:xfrm>
        </p:spPr>
        <p:txBody>
          <a:bodyPr>
            <a:normAutofit fontScale="92500" lnSpcReduction="20000"/>
          </a:bodyPr>
          <a:lstStyle/>
          <a:p>
            <a:r>
              <a:rPr lang="en-IN" dirty="0"/>
              <a:t>Here 1</a:t>
            </a:r>
            <a:r>
              <a:rPr lang="en-IN" baseline="30000" dirty="0"/>
              <a:t>st</a:t>
            </a:r>
            <a:r>
              <a:rPr lang="en-IN" dirty="0"/>
              <a:t> we need to load the code into </a:t>
            </a:r>
            <a:r>
              <a:rPr lang="en-IN" dirty="0" err="1"/>
              <a:t>NodeMCU</a:t>
            </a:r>
            <a:r>
              <a:rPr lang="en-IN" dirty="0"/>
              <a:t> and then we need to </a:t>
            </a:r>
            <a:r>
              <a:rPr lang="en-IN" dirty="0" err="1"/>
              <a:t>connet</a:t>
            </a:r>
            <a:r>
              <a:rPr lang="en-IN" dirty="0"/>
              <a:t> the </a:t>
            </a:r>
            <a:r>
              <a:rPr lang="en-IN" dirty="0" err="1"/>
              <a:t>NodeMCU</a:t>
            </a:r>
            <a:r>
              <a:rPr lang="en-IN" dirty="0"/>
              <a:t> with power and WIFI connection so that it works fine.</a:t>
            </a:r>
          </a:p>
          <a:p>
            <a:r>
              <a:rPr lang="en-IN" dirty="0"/>
              <a:t> After the code gets compiled successfully we need to open the telegram bot.</a:t>
            </a:r>
          </a:p>
          <a:p>
            <a:r>
              <a:rPr lang="en-IN" dirty="0"/>
              <a:t>	After opening the Telegram Bot we need to click on START. Now the bot starts replying the user. Bot keeps the commands which the user can use. The user needs to click on the command so that the command will work.</a:t>
            </a:r>
          </a:p>
          <a:p>
            <a:r>
              <a:rPr lang="en-IN" dirty="0"/>
              <a:t>	If it is Light On then the light which we connected will ON.</a:t>
            </a:r>
          </a:p>
          <a:p>
            <a:r>
              <a:rPr lang="en-IN" dirty="0"/>
              <a:t>	If it is Light Off then the light which we connected will go OFF.</a:t>
            </a:r>
          </a:p>
          <a:p>
            <a:r>
              <a:rPr lang="en-IN" dirty="0"/>
              <a:t>	If it is </a:t>
            </a:r>
            <a:r>
              <a:rPr lang="en-IN" dirty="0" err="1"/>
              <a:t>Byee</a:t>
            </a:r>
            <a:r>
              <a:rPr lang="en-IN" dirty="0"/>
              <a:t> then it Sends off the user with a message.</a:t>
            </a:r>
          </a:p>
          <a:p>
            <a:r>
              <a:rPr lang="en-IN" dirty="0"/>
              <a:t>	If it is Help me the loop will be continued.</a:t>
            </a:r>
          </a:p>
          <a:p>
            <a:r>
              <a:rPr lang="en-IN" dirty="0"/>
              <a:t> </a:t>
            </a:r>
          </a:p>
        </p:txBody>
      </p:sp>
    </p:spTree>
    <p:extLst>
      <p:ext uri="{BB962C8B-B14F-4D97-AF65-F5344CB8AC3E}">
        <p14:creationId xmlns:p14="http://schemas.microsoft.com/office/powerpoint/2010/main" val="392536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395" y="0"/>
            <a:ext cx="9905998" cy="1478570"/>
          </a:xfrm>
        </p:spPr>
        <p:txBody>
          <a:bodyPr/>
          <a:lstStyle/>
          <a:p>
            <a:pPr algn="ctr"/>
            <a:r>
              <a:rPr lang="en-US" dirty="0" smtClean="0"/>
              <a:t>algorithm</a:t>
            </a:r>
            <a:endParaRPr lang="en-IN" dirty="0"/>
          </a:p>
        </p:txBody>
      </p:sp>
      <p:sp>
        <p:nvSpPr>
          <p:cNvPr id="3" name="Content Placeholder 2"/>
          <p:cNvSpPr>
            <a:spLocks noGrp="1"/>
          </p:cNvSpPr>
          <p:nvPr>
            <p:ph idx="1"/>
          </p:nvPr>
        </p:nvSpPr>
        <p:spPr>
          <a:xfrm>
            <a:off x="572656" y="1136073"/>
            <a:ext cx="13189526" cy="5892799"/>
          </a:xfrm>
        </p:spPr>
        <p:txBody>
          <a:bodyPr>
            <a:normAutofit fontScale="55000" lnSpcReduction="20000"/>
          </a:bodyPr>
          <a:lstStyle/>
          <a:p>
            <a:r>
              <a:rPr lang="en-IN" b="1" dirty="0"/>
              <a:t>Step 1: </a:t>
            </a:r>
            <a:r>
              <a:rPr lang="en-IN" dirty="0"/>
              <a:t>Start</a:t>
            </a:r>
          </a:p>
          <a:p>
            <a:r>
              <a:rPr lang="en-IN" dirty="0"/>
              <a:t>	</a:t>
            </a:r>
            <a:r>
              <a:rPr lang="en-IN" b="1" dirty="0"/>
              <a:t>Step 2:</a:t>
            </a:r>
            <a:r>
              <a:rPr lang="en-IN" dirty="0"/>
              <a:t> Check whether WIFI is connected to NODEMCU , if WIFI connected </a:t>
            </a:r>
            <a:r>
              <a:rPr lang="en-IN" dirty="0" err="1"/>
              <a:t>goto</a:t>
            </a:r>
            <a:r>
              <a:rPr lang="en-IN" dirty="0"/>
              <a:t> Step3. Else </a:t>
            </a:r>
            <a:r>
              <a:rPr lang="en-IN" dirty="0" err="1"/>
              <a:t>goto</a:t>
            </a:r>
            <a:r>
              <a:rPr lang="en-IN" dirty="0"/>
              <a:t> Step 9.</a:t>
            </a:r>
          </a:p>
          <a:p>
            <a:r>
              <a:rPr lang="en-IN" dirty="0"/>
              <a:t>	</a:t>
            </a:r>
            <a:r>
              <a:rPr lang="en-IN" b="1" dirty="0"/>
              <a:t>Step 3:</a:t>
            </a:r>
            <a:r>
              <a:rPr lang="en-IN" dirty="0"/>
              <a:t> Code in </a:t>
            </a:r>
            <a:r>
              <a:rPr lang="en-IN" dirty="0" err="1"/>
              <a:t>NodeMCU</a:t>
            </a:r>
            <a:r>
              <a:rPr lang="en-IN" dirty="0"/>
              <a:t> is processed and now telegram bot will be active.</a:t>
            </a:r>
          </a:p>
          <a:p>
            <a:r>
              <a:rPr lang="en-IN" dirty="0"/>
              <a:t>	</a:t>
            </a:r>
            <a:r>
              <a:rPr lang="en-IN" b="1" dirty="0"/>
              <a:t>Step 4:</a:t>
            </a:r>
            <a:r>
              <a:rPr lang="en-IN" dirty="0"/>
              <a:t> If the Telegram access token is true then </a:t>
            </a:r>
            <a:r>
              <a:rPr lang="en-IN" dirty="0" err="1"/>
              <a:t>goto</a:t>
            </a:r>
            <a:r>
              <a:rPr lang="en-IN" dirty="0"/>
              <a:t> Step 5.Else </a:t>
            </a:r>
            <a:r>
              <a:rPr lang="en-IN" dirty="0" err="1"/>
              <a:t>goto</a:t>
            </a:r>
            <a:r>
              <a:rPr lang="en-IN" dirty="0"/>
              <a:t> Step 9.</a:t>
            </a:r>
          </a:p>
          <a:p>
            <a:r>
              <a:rPr lang="en-IN" dirty="0"/>
              <a:t>	</a:t>
            </a:r>
            <a:r>
              <a:rPr lang="en-IN" b="1" dirty="0"/>
              <a:t>Step 5:</a:t>
            </a:r>
            <a:r>
              <a:rPr lang="en-IN" dirty="0"/>
              <a:t> /start</a:t>
            </a:r>
          </a:p>
          <a:p>
            <a:r>
              <a:rPr lang="en-IN" dirty="0"/>
              <a:t>	</a:t>
            </a:r>
            <a:r>
              <a:rPr lang="en-IN" b="1" dirty="0"/>
              <a:t>Step 6:</a:t>
            </a:r>
            <a:r>
              <a:rPr lang="en-IN" dirty="0"/>
              <a:t> /</a:t>
            </a:r>
            <a:r>
              <a:rPr lang="en-IN" dirty="0" err="1"/>
              <a:t>helpme</a:t>
            </a:r>
            <a:endParaRPr lang="en-IN" dirty="0"/>
          </a:p>
          <a:p>
            <a:r>
              <a:rPr lang="en-IN" dirty="0"/>
              <a:t>	</a:t>
            </a:r>
            <a:r>
              <a:rPr lang="en-IN" b="1" dirty="0"/>
              <a:t>Step 7:</a:t>
            </a:r>
            <a:r>
              <a:rPr lang="en-IN" dirty="0"/>
              <a:t> Now 4 commands will be displayed. /LIGHT_ON,/LIGHT_OFF,/</a:t>
            </a:r>
            <a:r>
              <a:rPr lang="en-IN" dirty="0" err="1"/>
              <a:t>helpme</a:t>
            </a:r>
            <a:r>
              <a:rPr lang="en-IN" dirty="0"/>
              <a:t>,/bye</a:t>
            </a:r>
          </a:p>
          <a:p>
            <a:r>
              <a:rPr lang="en-IN" dirty="0"/>
              <a:t>	</a:t>
            </a:r>
            <a:r>
              <a:rPr lang="en-IN" b="1" dirty="0"/>
              <a:t>Step 8:</a:t>
            </a:r>
            <a:r>
              <a:rPr lang="en-IN" dirty="0"/>
              <a:t> If /LIGHT_ON:</a:t>
            </a:r>
          </a:p>
          <a:p>
            <a:r>
              <a:rPr lang="en-IN" dirty="0"/>
              <a:t>			Light will on and bot replies as LIGHT will be ON.</a:t>
            </a:r>
          </a:p>
          <a:p>
            <a:r>
              <a:rPr lang="en-IN" dirty="0"/>
              <a:t>		Else If /LIGHT_OFF:</a:t>
            </a:r>
          </a:p>
          <a:p>
            <a:r>
              <a:rPr lang="en-IN" dirty="0"/>
              <a:t>			Light off and bot replies ad LIGHT will OFF.</a:t>
            </a:r>
          </a:p>
          <a:p>
            <a:r>
              <a:rPr lang="en-IN" dirty="0"/>
              <a:t>		Else If /</a:t>
            </a:r>
            <a:r>
              <a:rPr lang="en-IN" dirty="0" err="1"/>
              <a:t>helpme</a:t>
            </a:r>
            <a:r>
              <a:rPr lang="en-IN" dirty="0"/>
              <a:t> :</a:t>
            </a:r>
          </a:p>
          <a:p>
            <a:r>
              <a:rPr lang="en-IN" dirty="0"/>
              <a:t>			</a:t>
            </a:r>
            <a:r>
              <a:rPr lang="en-IN" dirty="0" err="1"/>
              <a:t>Goto</a:t>
            </a:r>
            <a:r>
              <a:rPr lang="en-IN" dirty="0"/>
              <a:t> Step 6.</a:t>
            </a:r>
          </a:p>
          <a:p>
            <a:r>
              <a:rPr lang="en-IN" dirty="0"/>
              <a:t>		Else If /bye:</a:t>
            </a:r>
          </a:p>
          <a:p>
            <a:r>
              <a:rPr lang="en-IN" dirty="0"/>
              <a:t>			Nothing happens and bot replies as </a:t>
            </a:r>
            <a:r>
              <a:rPr lang="en-IN" dirty="0" err="1"/>
              <a:t>Byee</a:t>
            </a:r>
            <a:r>
              <a:rPr lang="en-IN" dirty="0"/>
              <a:t> See you soon.</a:t>
            </a:r>
          </a:p>
          <a:p>
            <a:r>
              <a:rPr lang="en-IN" dirty="0"/>
              <a:t>		Else:</a:t>
            </a:r>
          </a:p>
          <a:p>
            <a:r>
              <a:rPr lang="en-IN" dirty="0"/>
              <a:t>			</a:t>
            </a:r>
            <a:r>
              <a:rPr lang="en-IN" dirty="0" err="1"/>
              <a:t>Goto</a:t>
            </a:r>
            <a:r>
              <a:rPr lang="en-IN" dirty="0"/>
              <a:t> Step 4.</a:t>
            </a:r>
          </a:p>
          <a:p>
            <a:r>
              <a:rPr lang="en-IN" dirty="0"/>
              <a:t>	</a:t>
            </a:r>
            <a:r>
              <a:rPr lang="en-IN" b="1" dirty="0"/>
              <a:t>Step 9:</a:t>
            </a:r>
            <a:r>
              <a:rPr lang="en-IN" dirty="0"/>
              <a:t> End. </a:t>
            </a:r>
          </a:p>
          <a:p>
            <a:endParaRPr lang="en-IN" dirty="0"/>
          </a:p>
        </p:txBody>
      </p:sp>
    </p:spTree>
    <p:extLst>
      <p:ext uri="{BB962C8B-B14F-4D97-AF65-F5344CB8AC3E}">
        <p14:creationId xmlns:p14="http://schemas.microsoft.com/office/powerpoint/2010/main" val="2048619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TotalTime>
  <Words>446</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Trebuchet MS</vt:lpstr>
      <vt:lpstr>Tw Cen MT</vt:lpstr>
      <vt:lpstr>Circuit</vt:lpstr>
      <vt:lpstr>TELEGRAM CONTROLLED HOME AUTOMATION USING NODEMCU ESP8266</vt:lpstr>
      <vt:lpstr>Contents</vt:lpstr>
      <vt:lpstr>Introduction</vt:lpstr>
      <vt:lpstr>Components required</vt:lpstr>
      <vt:lpstr>Nodemcu</vt:lpstr>
      <vt:lpstr>Relay module</vt:lpstr>
      <vt:lpstr>Circuit Diagram  </vt:lpstr>
      <vt:lpstr>implementation</vt:lpstr>
      <vt:lpstr>algorithm</vt:lpstr>
      <vt:lpstr>Source code</vt:lpstr>
      <vt:lpstr>Source code</vt:lpstr>
      <vt:lpstr>Source code</vt:lpstr>
      <vt:lpstr>Source code</vt:lpstr>
      <vt:lpstr>Output</vt:lpstr>
      <vt:lpstr>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TELEGRAM CONTROLLED HOME AUTOMATION USING NODEMCU ESP8266</dc:title>
  <dc:creator>Dantu Varsha</dc:creator>
  <cp:lastModifiedBy>Dantu Varsha</cp:lastModifiedBy>
  <cp:revision>6</cp:revision>
  <dcterms:created xsi:type="dcterms:W3CDTF">2022-06-11T03:43:33Z</dcterms:created>
  <dcterms:modified xsi:type="dcterms:W3CDTF">2022-06-11T04:39:39Z</dcterms:modified>
</cp:coreProperties>
</file>