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e42979686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e4297968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e42979686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e4297968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e4297968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e4297968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e42979686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e42979686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e42979686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e4297968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e42979686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e4297968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e42979686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e4297968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e42979686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e4297968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ce4297968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ce4297968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e429796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e429796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e42979686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e4297968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e42979686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e4297968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ce4297968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ce4297968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e4297968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ce4297968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e42979686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e4297968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e4297968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ce4297968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e42979686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e4297968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www.statlearning.com/" TargetMode="External"/><Relationship Id="rId3" Type="http://schemas.openxmlformats.org/officeDocument/2006/relationships/hyperlink" Target="https://doi.org/10.1016/j.jbusres.2018.10.012" TargetMode="External"/><Relationship Id="rId7" Type="http://schemas.openxmlformats.org/officeDocument/2006/relationships/hyperlink" Target="https://doi.org/10.1177/0008125619864925"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doi.org/10.1007/978-3-319-10247-4" TargetMode="External"/><Relationship Id="rId5" Type="http://schemas.openxmlformats.org/officeDocument/2006/relationships/hyperlink" Target="https://xgboost.ai/" TargetMode="External"/><Relationship Id="rId10" Type="http://schemas.openxmlformats.org/officeDocument/2006/relationships/hyperlink" Target="https://www.r-project.org/" TargetMode="External"/><Relationship Id="rId4" Type="http://schemas.openxmlformats.org/officeDocument/2006/relationships/hyperlink" Target="https://doi.org/10.1016/j.eswa.2008.05.043" TargetMode="External"/><Relationship Id="rId9" Type="http://schemas.openxmlformats.org/officeDocument/2006/relationships/hyperlink" Target="https://scikit-learn.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0" y="559580"/>
            <a:ext cx="8520600" cy="3695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900" dirty="0"/>
              <a:t>Customer Churn Prediction Project</a:t>
            </a:r>
            <a:endParaRPr sz="3900" dirty="0"/>
          </a:p>
          <a:p>
            <a:pPr marL="0" lvl="0" indent="0" algn="r" rtl="0">
              <a:spcBef>
                <a:spcPts val="0"/>
              </a:spcBef>
              <a:spcAft>
                <a:spcPts val="0"/>
              </a:spcAft>
              <a:buNone/>
            </a:pPr>
            <a:r>
              <a:rPr lang="en" sz="1722" dirty="0"/>
              <a:t>(Enhancing Retention Strategies through Data Analysis)</a:t>
            </a:r>
            <a:endParaRPr sz="1722" dirty="0"/>
          </a:p>
          <a:p>
            <a:pPr>
              <a:lnSpc>
                <a:spcPct val="106000"/>
              </a:lnSpc>
              <a:spcAft>
                <a:spcPts val="800"/>
              </a:spcAft>
            </a:pPr>
            <a:r>
              <a:rPr lang="en-IN" dirty="0"/>
              <a:t>                                </a:t>
            </a:r>
            <a:br>
              <a:rPr lang="en-IN" dirty="0"/>
            </a:br>
            <a:r>
              <a:rPr lang="en-IN" dirty="0"/>
              <a:t>                                   </a:t>
            </a:r>
            <a:r>
              <a:rPr lang="en-IN" sz="1300" dirty="0">
                <a:latin typeface="Times New Roman" panose="02020603050405020304" pitchFamily="18" charset="0"/>
                <a:cs typeface="Times New Roman" panose="02020603050405020304" pitchFamily="18" charset="0"/>
              </a:rPr>
              <a:t>Team:</a:t>
            </a:r>
            <a:br>
              <a:rPr lang="en-IN" sz="1300" dirty="0">
                <a:latin typeface="Times New Roman" panose="02020603050405020304" pitchFamily="18" charset="0"/>
                <a:cs typeface="Times New Roman" panose="02020603050405020304" pitchFamily="18" charset="0"/>
              </a:rPr>
            </a:br>
            <a:r>
              <a:rPr lang="en-IN" sz="1300" dirty="0">
                <a:latin typeface="Times New Roman" panose="02020603050405020304" pitchFamily="18" charset="0"/>
                <a:cs typeface="Times New Roman" panose="02020603050405020304" pitchFamily="18" charset="0"/>
              </a:rPr>
              <a:t>                                                                                                           1.Raghavendra Reddy Pemmireddy(U01073510)</a:t>
            </a:r>
            <a:br>
              <a:rPr lang="en-IN" sz="1300" dirty="0">
                <a:latin typeface="Times New Roman" panose="02020603050405020304" pitchFamily="18" charset="0"/>
                <a:cs typeface="Times New Roman" panose="02020603050405020304" pitchFamily="18" charset="0"/>
              </a:rPr>
            </a:br>
            <a:r>
              <a:rPr lang="en-IN" sz="1300" dirty="0">
                <a:latin typeface="Times New Roman" panose="02020603050405020304" pitchFamily="18" charset="0"/>
                <a:cs typeface="Times New Roman" panose="02020603050405020304" pitchFamily="18" charset="0"/>
              </a:rPr>
              <a:t>                                                                                                           2.Varsha Kaipa(U01099158)</a:t>
            </a:r>
            <a:br>
              <a:rPr lang="en-IN" sz="1300" dirty="0">
                <a:latin typeface="Times New Roman" panose="02020603050405020304" pitchFamily="18" charset="0"/>
                <a:cs typeface="Times New Roman" panose="02020603050405020304" pitchFamily="18" charset="0"/>
              </a:rPr>
            </a:br>
            <a:r>
              <a:rPr lang="en-IN" sz="1300" dirty="0">
                <a:latin typeface="Times New Roman" panose="02020603050405020304" pitchFamily="18" charset="0"/>
                <a:cs typeface="Times New Roman" panose="02020603050405020304" pitchFamily="18" charset="0"/>
              </a:rPr>
              <a:t>                                                                                                           3.Rajeswari Yanamaddi(U01103527)</a:t>
            </a:r>
            <a:br>
              <a:rPr lang="en-IN" sz="13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7532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0">
                <a:solidFill>
                  <a:schemeClr val="accent1"/>
                </a:solidFill>
                <a:latin typeface="Lato"/>
                <a:ea typeface="Lato"/>
                <a:cs typeface="Lato"/>
                <a:sym typeface="Lato"/>
              </a:rPr>
              <a:t>Investigating Variable Relationships Using Scatter Plots</a:t>
            </a:r>
            <a:endParaRPr sz="2000" b="0">
              <a:solidFill>
                <a:schemeClr val="accent1"/>
              </a:solidFill>
              <a:latin typeface="Lato"/>
              <a:ea typeface="Lato"/>
              <a:cs typeface="Lato"/>
              <a:sym typeface="Lato"/>
            </a:endParaRPr>
          </a:p>
          <a:p>
            <a:pPr marL="0" lvl="0" indent="0" algn="l" rtl="0">
              <a:spcBef>
                <a:spcPts val="1200"/>
              </a:spcBef>
              <a:spcAft>
                <a:spcPts val="0"/>
              </a:spcAft>
              <a:buNone/>
            </a:pPr>
            <a:endParaRPr sz="2000" b="0">
              <a:solidFill>
                <a:schemeClr val="accent1"/>
              </a:solidFill>
              <a:latin typeface="Lato"/>
              <a:ea typeface="Lato"/>
              <a:cs typeface="Lato"/>
              <a:sym typeface="Lato"/>
            </a:endParaRPr>
          </a:p>
        </p:txBody>
      </p:sp>
      <p:sp>
        <p:nvSpPr>
          <p:cNvPr id="145" name="Google Shape;145;p22"/>
          <p:cNvSpPr txBox="1">
            <a:spLocks noGrp="1"/>
          </p:cNvSpPr>
          <p:nvPr>
            <p:ph type="body" idx="1"/>
          </p:nvPr>
        </p:nvSpPr>
        <p:spPr>
          <a:xfrm>
            <a:off x="729450" y="1339425"/>
            <a:ext cx="7688700" cy="35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Key Visuals:</a:t>
            </a:r>
            <a:endParaRPr sz="1200"/>
          </a:p>
          <a:p>
            <a:pPr marL="0" lvl="0" indent="0" algn="l" rtl="0">
              <a:spcBef>
                <a:spcPts val="1200"/>
              </a:spcBef>
              <a:spcAft>
                <a:spcPts val="0"/>
              </a:spcAft>
              <a:buNone/>
            </a:pPr>
            <a:r>
              <a:rPr lang="en" sz="1200"/>
              <a:t>  - Scatter plot comparing `Age` and `Balance` with churn indicated </a:t>
            </a:r>
            <a:endParaRPr sz="1200"/>
          </a:p>
          <a:p>
            <a:pPr marL="0" lvl="0" indent="0" algn="l" rtl="0">
              <a:spcBef>
                <a:spcPts val="1200"/>
              </a:spcBef>
              <a:spcAft>
                <a:spcPts val="0"/>
              </a:spcAft>
              <a:buNone/>
            </a:pPr>
            <a:r>
              <a:rPr lang="en" sz="1200"/>
              <a:t>(e.g., different colors for churned vs. non-churned customers).</a:t>
            </a: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r>
              <a:rPr lang="en" sz="1200"/>
              <a:t>- Insights:  - The scatter plot reveals that older customers with higher balances tend to churn less frequently, which might indicate that more established customers feel more satisfied with or loyal to the bank.</a:t>
            </a:r>
            <a:endParaRPr sz="1200"/>
          </a:p>
          <a:p>
            <a:pPr marL="0" lvl="0" indent="0" algn="l" rtl="0">
              <a:spcBef>
                <a:spcPts val="1200"/>
              </a:spcBef>
              <a:spcAft>
                <a:spcPts val="0"/>
              </a:spcAft>
              <a:buNone/>
            </a:pPr>
            <a:r>
              <a:rPr lang="en" sz="1200"/>
              <a:t>  - There is a noticeable cluster of younger customers with lower balances who have churned, suggesting that this demographic might be at a higher risk of leaving and could potentially benefit from targeted retention strategies.</a:t>
            </a:r>
            <a:endParaRPr sz="1200"/>
          </a:p>
          <a:p>
            <a:pPr marL="0" lvl="0" indent="0" algn="l" rtl="0">
              <a:spcBef>
                <a:spcPts val="1200"/>
              </a:spcBef>
              <a:spcAft>
                <a:spcPts val="1200"/>
              </a:spcAft>
              <a:buNone/>
            </a:pPr>
            <a:r>
              <a:rPr lang="en" sz="1200"/>
              <a:t>  - No clear linear relationship between `Age` and `Balance` in terms of churn, indicating the complexity of factors influencing the churn decision.</a:t>
            </a:r>
            <a:endParaRPr sz="1200"/>
          </a:p>
        </p:txBody>
      </p:sp>
      <p:pic>
        <p:nvPicPr>
          <p:cNvPr id="146" name="Google Shape;146;p22"/>
          <p:cNvPicPr preferRelativeResize="0"/>
          <p:nvPr/>
        </p:nvPicPr>
        <p:blipFill>
          <a:blip r:embed="rId3">
            <a:alphaModFix/>
          </a:blip>
          <a:stretch>
            <a:fillRect/>
          </a:stretch>
        </p:blipFill>
        <p:spPr>
          <a:xfrm>
            <a:off x="5308800" y="1187775"/>
            <a:ext cx="3392826" cy="202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75320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Analyzing Customer Segments with Pie Charts</a:t>
            </a:r>
            <a:endParaRPr sz="2000"/>
          </a:p>
        </p:txBody>
      </p:sp>
      <p:sp>
        <p:nvSpPr>
          <p:cNvPr id="152" name="Google Shape;152;p23"/>
          <p:cNvSpPr txBox="1">
            <a:spLocks noGrp="1"/>
          </p:cNvSpPr>
          <p:nvPr>
            <p:ph type="body" idx="1"/>
          </p:nvPr>
        </p:nvSpPr>
        <p:spPr>
          <a:xfrm>
            <a:off x="729450" y="1382925"/>
            <a:ext cx="7688700" cy="36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Key Visuals:</a:t>
            </a:r>
            <a:endParaRPr sz="1200"/>
          </a:p>
          <a:p>
            <a:pPr marL="0" lvl="0" indent="0" algn="l" rtl="0">
              <a:spcBef>
                <a:spcPts val="1200"/>
              </a:spcBef>
              <a:spcAft>
                <a:spcPts val="0"/>
              </a:spcAft>
              <a:buNone/>
            </a:pPr>
            <a:r>
              <a:rPr lang="en" sz="1200"/>
              <a:t>  - Pie chart displaying the proportion of  </a:t>
            </a:r>
            <a:endParaRPr sz="1200"/>
          </a:p>
          <a:p>
            <a:pPr marL="0" lvl="0" indent="0" algn="l" rtl="0">
              <a:spcBef>
                <a:spcPts val="1200"/>
              </a:spcBef>
              <a:spcAft>
                <a:spcPts val="0"/>
              </a:spcAft>
              <a:buNone/>
            </a:pPr>
            <a:r>
              <a:rPr lang="en" sz="1200"/>
              <a:t>churned vs. non-churned customers.</a:t>
            </a: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r>
              <a:rPr lang="en" sz="1200"/>
              <a:t>  - Additional pie chart(s) might include the breakdown of customers by gender or geography if these categories are relevant to churn.</a:t>
            </a:r>
            <a:endParaRPr sz="1200"/>
          </a:p>
          <a:p>
            <a:pPr marL="0" lvl="0" indent="0" algn="l" rtl="0">
              <a:spcBef>
                <a:spcPts val="1200"/>
              </a:spcBef>
              <a:spcAft>
                <a:spcPts val="0"/>
              </a:spcAft>
              <a:buNone/>
            </a:pPr>
            <a:r>
              <a:rPr lang="en" sz="1200"/>
              <a:t>- Insights:</a:t>
            </a:r>
            <a:endParaRPr sz="1200"/>
          </a:p>
          <a:p>
            <a:pPr marL="0" lvl="0" indent="0" algn="l" rtl="0">
              <a:spcBef>
                <a:spcPts val="1200"/>
              </a:spcBef>
              <a:spcAft>
                <a:spcPts val="0"/>
              </a:spcAft>
              <a:buNone/>
            </a:pPr>
            <a:r>
              <a:rPr lang="en" sz="1200"/>
              <a:t>  - The first pie chart shows that a significant portion of the bank’s customer base has churned, highlighting the importance of implementing effective retention strategies.</a:t>
            </a:r>
            <a:endParaRPr sz="1200"/>
          </a:p>
          <a:p>
            <a:pPr marL="0" lvl="0" indent="0" algn="l" rtl="0">
              <a:spcBef>
                <a:spcPts val="1200"/>
              </a:spcBef>
              <a:spcAft>
                <a:spcPts val="1200"/>
              </a:spcAft>
              <a:buNone/>
            </a:pPr>
            <a:r>
              <a:rPr lang="en" sz="1200"/>
              <a:t>  </a:t>
            </a:r>
            <a:endParaRPr sz="1200"/>
          </a:p>
        </p:txBody>
      </p:sp>
      <p:pic>
        <p:nvPicPr>
          <p:cNvPr id="153" name="Google Shape;153;p23"/>
          <p:cNvPicPr preferRelativeResize="0"/>
          <p:nvPr/>
        </p:nvPicPr>
        <p:blipFill>
          <a:blip r:embed="rId3">
            <a:alphaModFix/>
          </a:blip>
          <a:stretch>
            <a:fillRect/>
          </a:stretch>
        </p:blipFill>
        <p:spPr>
          <a:xfrm>
            <a:off x="5352275" y="1491300"/>
            <a:ext cx="2642450" cy="216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27650" y="764075"/>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Advanced Data Distribution Analysis</a:t>
            </a:r>
            <a:endParaRPr sz="2000"/>
          </a:p>
        </p:txBody>
      </p:sp>
      <p:sp>
        <p:nvSpPr>
          <p:cNvPr id="159" name="Google Shape;159;p24"/>
          <p:cNvSpPr txBox="1">
            <a:spLocks noGrp="1"/>
          </p:cNvSpPr>
          <p:nvPr>
            <p:ph type="body" idx="1"/>
          </p:nvPr>
        </p:nvSpPr>
        <p:spPr>
          <a:xfrm>
            <a:off x="727650" y="1393800"/>
            <a:ext cx="7688700" cy="3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Pair Plots</a:t>
            </a: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r>
              <a:rPr lang="en" sz="1200"/>
              <a:t>  - Visual: A matrix of scatter plots for multiple variable pairs</a:t>
            </a:r>
            <a:endParaRPr sz="1200"/>
          </a:p>
          <a:p>
            <a:pPr marL="0" lvl="0" indent="0" algn="l" rtl="0">
              <a:spcBef>
                <a:spcPts val="1200"/>
              </a:spcBef>
              <a:spcAft>
                <a:spcPts val="0"/>
              </a:spcAft>
              <a:buNone/>
            </a:pPr>
            <a:r>
              <a:rPr lang="en" sz="1200"/>
              <a:t> like Age, Balance, CreditScore, etc., with points colored by churn status.</a:t>
            </a:r>
            <a:endParaRPr sz="1200"/>
          </a:p>
          <a:p>
            <a:pPr marL="0" lvl="0" indent="0" algn="l" rtl="0">
              <a:spcBef>
                <a:spcPts val="1200"/>
              </a:spcBef>
              <a:spcAft>
                <a:spcPts val="0"/>
              </a:spcAft>
              <a:buNone/>
            </a:pPr>
            <a:r>
              <a:rPr lang="en" sz="1200"/>
              <a:t>  - Insights:</a:t>
            </a:r>
            <a:endParaRPr sz="1200"/>
          </a:p>
          <a:p>
            <a:pPr marL="0" lvl="0" indent="0" algn="l" rtl="0">
              <a:spcBef>
                <a:spcPts val="1200"/>
              </a:spcBef>
              <a:spcAft>
                <a:spcPts val="0"/>
              </a:spcAft>
              <a:buNone/>
            </a:pPr>
            <a:r>
              <a:rPr lang="en" sz="1200"/>
              <a:t>    - Clear clustering can be observed, which may indicate distinct customer segments defined by similar characteristics.</a:t>
            </a:r>
            <a:endParaRPr sz="1200"/>
          </a:p>
          <a:p>
            <a:pPr marL="0" lvl="0" indent="0" algn="l" rtl="0">
              <a:spcBef>
                <a:spcPts val="1200"/>
              </a:spcBef>
              <a:spcAft>
                <a:spcPts val="1200"/>
              </a:spcAft>
              <a:buNone/>
            </a:pPr>
            <a:r>
              <a:rPr lang="en" sz="1200"/>
              <a:t> </a:t>
            </a:r>
            <a:endParaRPr sz="1200"/>
          </a:p>
        </p:txBody>
      </p:sp>
      <p:pic>
        <p:nvPicPr>
          <p:cNvPr id="160" name="Google Shape;160;p24"/>
          <p:cNvPicPr preferRelativeResize="0"/>
          <p:nvPr/>
        </p:nvPicPr>
        <p:blipFill>
          <a:blip r:embed="rId3">
            <a:alphaModFix/>
          </a:blip>
          <a:stretch>
            <a:fillRect/>
          </a:stretch>
        </p:blipFill>
        <p:spPr>
          <a:xfrm>
            <a:off x="5632425" y="1124400"/>
            <a:ext cx="3232225" cy="276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729450" y="7314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Strategic Insights and Actionable Recommendations</a:t>
            </a:r>
            <a:endParaRPr sz="2000"/>
          </a:p>
        </p:txBody>
      </p:sp>
      <p:sp>
        <p:nvSpPr>
          <p:cNvPr id="166" name="Google Shape;166;p25"/>
          <p:cNvSpPr txBox="1">
            <a:spLocks noGrp="1"/>
          </p:cNvSpPr>
          <p:nvPr>
            <p:ph type="body" idx="1"/>
          </p:nvPr>
        </p:nvSpPr>
        <p:spPr>
          <a:xfrm>
            <a:off x="729450" y="1374500"/>
            <a:ext cx="7688700" cy="35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Key Insights:</a:t>
            </a:r>
            <a:endParaRPr sz="1200"/>
          </a:p>
          <a:p>
            <a:pPr marL="0" lvl="0" indent="0" algn="l" rtl="0">
              <a:spcBef>
                <a:spcPts val="1200"/>
              </a:spcBef>
              <a:spcAft>
                <a:spcPts val="0"/>
              </a:spcAft>
              <a:buNone/>
            </a:pPr>
            <a:r>
              <a:rPr lang="en" sz="1200"/>
              <a:t>  - Model Performance: The ensemble models, particularly XGBoost, have shown superior performance in predicting customer churn. These models are robust against various types of data and complex relationships.</a:t>
            </a:r>
            <a:endParaRPr sz="1200"/>
          </a:p>
          <a:p>
            <a:pPr marL="0" lvl="0" indent="0" algn="l" rtl="0">
              <a:spcBef>
                <a:spcPts val="1200"/>
              </a:spcBef>
              <a:spcAft>
                <a:spcPts val="0"/>
              </a:spcAft>
              <a:buNone/>
            </a:pPr>
            <a:r>
              <a:rPr lang="en" sz="1200"/>
              <a:t>  - Customer Segmentation: Analysis has identified key segments more prone to churn, such as younger customers with lower balances and customers from specific regions (e.g., Germany).</a:t>
            </a:r>
            <a:endParaRPr sz="1200"/>
          </a:p>
          <a:p>
            <a:pPr marL="0" lvl="0" indent="0" algn="l" rtl="0">
              <a:spcBef>
                <a:spcPts val="1200"/>
              </a:spcBef>
              <a:spcAft>
                <a:spcPts val="0"/>
              </a:spcAft>
              <a:buNone/>
            </a:pPr>
            <a:r>
              <a:rPr lang="en" sz="1200"/>
              <a:t>  - Feature Importance: Certain features like `NumOfProducts`, `Balance`, and regional indicators have been pivotal in predicting churn, suggesting targeted areas for intervention.</a:t>
            </a:r>
            <a:endParaRPr sz="1200"/>
          </a:p>
          <a:p>
            <a:pPr marL="0" lvl="0" indent="0" algn="l" rtl="0">
              <a:spcBef>
                <a:spcPts val="1200"/>
              </a:spcBef>
              <a:spcAft>
                <a:spcPts val="0"/>
              </a:spcAft>
              <a:buNone/>
            </a:pPr>
            <a:r>
              <a:rPr lang="en" sz="1200"/>
              <a:t>- Recommendations:</a:t>
            </a:r>
            <a:endParaRPr sz="1200"/>
          </a:p>
          <a:p>
            <a:pPr marL="0" lvl="0" indent="0" algn="l" rtl="0">
              <a:spcBef>
                <a:spcPts val="1200"/>
              </a:spcBef>
              <a:spcAft>
                <a:spcPts val="0"/>
              </a:spcAft>
              <a:buNone/>
            </a:pPr>
            <a:r>
              <a:rPr lang="en" sz="1200"/>
              <a:t>  - Enhance Customer Engagement:</a:t>
            </a:r>
            <a:endParaRPr sz="1200"/>
          </a:p>
          <a:p>
            <a:pPr marL="0" lvl="0" indent="0" algn="l" rtl="0">
              <a:spcBef>
                <a:spcPts val="1200"/>
              </a:spcBef>
              <a:spcAft>
                <a:spcPts val="0"/>
              </a:spcAft>
              <a:buNone/>
            </a:pPr>
            <a:r>
              <a:rPr lang="en" sz="1200"/>
              <a:t>    - Develop customized engagement plans for high-risk segments identified through the analysis. For example, introducing loyalty programs or tailored financial advice for younger customers with fewer products.</a:t>
            </a:r>
            <a:endParaRPr sz="1200"/>
          </a:p>
          <a:p>
            <a:pPr marL="0" lvl="0" indent="0" algn="l" rtl="0">
              <a:spcBef>
                <a:spcPts val="1200"/>
              </a:spcBef>
              <a:spcAft>
                <a:spcPts val="1200"/>
              </a:spcAft>
              <a:buNone/>
            </a:pP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body" idx="1"/>
          </p:nvPr>
        </p:nvSpPr>
        <p:spPr>
          <a:xfrm>
            <a:off x="727650" y="1317675"/>
            <a:ext cx="7688700" cy="300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 Regional Focus:</a:t>
            </a:r>
            <a:endParaRPr sz="1200"/>
          </a:p>
          <a:p>
            <a:pPr marL="0" lvl="0" indent="0" algn="l" rtl="0">
              <a:spcBef>
                <a:spcPts val="1200"/>
              </a:spcBef>
              <a:spcAft>
                <a:spcPts val="0"/>
              </a:spcAft>
              <a:buNone/>
            </a:pPr>
            <a:r>
              <a:rPr lang="en" sz="1200"/>
              <a:t>    - Implement region-specific strategies to improve customer satisfaction and retention, especially in high-churn areas like Germany.</a:t>
            </a:r>
            <a:endParaRPr sz="1200"/>
          </a:p>
          <a:p>
            <a:pPr marL="0" lvl="0" indent="0" algn="l" rtl="0">
              <a:spcBef>
                <a:spcPts val="1200"/>
              </a:spcBef>
              <a:spcAft>
                <a:spcPts val="0"/>
              </a:spcAft>
              <a:buNone/>
            </a:pPr>
            <a:r>
              <a:rPr lang="en" sz="1200"/>
              <a:t>  - Optimize Marketing Spend:</a:t>
            </a:r>
            <a:endParaRPr sz="1200"/>
          </a:p>
          <a:p>
            <a:pPr marL="0" lvl="0" indent="0" algn="l" rtl="0">
              <a:spcBef>
                <a:spcPts val="1200"/>
              </a:spcBef>
              <a:spcAft>
                <a:spcPts val="0"/>
              </a:spcAft>
              <a:buNone/>
            </a:pPr>
            <a:r>
              <a:rPr lang="en" sz="1200"/>
              <a:t>    - Use insights from feature importance to optimize marketing efforts, focusing more on retaining customers likely to churn rather than blanket campaigns.</a:t>
            </a:r>
            <a:endParaRPr sz="1200"/>
          </a:p>
          <a:p>
            <a:pPr marL="0" lvl="0" indent="0" algn="l" rtl="0">
              <a:spcBef>
                <a:spcPts val="1200"/>
              </a:spcBef>
              <a:spcAft>
                <a:spcPts val="0"/>
              </a:spcAft>
              <a:buNone/>
            </a:pPr>
            <a:r>
              <a:rPr lang="en" sz="1200"/>
              <a:t>  - Continuous Model Tuning:</a:t>
            </a:r>
            <a:endParaRPr sz="1200"/>
          </a:p>
          <a:p>
            <a:pPr marL="0" lvl="0" indent="0" algn="l" rtl="0">
              <a:spcBef>
                <a:spcPts val="1200"/>
              </a:spcBef>
              <a:spcAft>
                <a:spcPts val="0"/>
              </a:spcAft>
              <a:buNone/>
            </a:pPr>
            <a:r>
              <a:rPr lang="en" sz="1200"/>
              <a:t>    - Regularly update and tune the churn prediction models to adapt to changing customer behaviors and market conditions. Incorporate new data and feedback loops into the modeling process to refine predictions.</a:t>
            </a: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1200"/>
              </a:spcAft>
              <a:buNone/>
            </a:pP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body" idx="1"/>
          </p:nvPr>
        </p:nvSpPr>
        <p:spPr>
          <a:xfrm>
            <a:off x="727650" y="1274175"/>
            <a:ext cx="7688700" cy="372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Future Directions:</a:t>
            </a:r>
            <a:endParaRPr sz="1200"/>
          </a:p>
          <a:p>
            <a:pPr marL="0" lvl="0" indent="0" algn="l" rtl="0">
              <a:spcBef>
                <a:spcPts val="1200"/>
              </a:spcBef>
              <a:spcAft>
                <a:spcPts val="0"/>
              </a:spcAft>
              <a:buNone/>
            </a:pPr>
            <a:r>
              <a:rPr lang="en" sz="1200"/>
              <a:t>  - Integration with Real-time Data:</a:t>
            </a:r>
            <a:endParaRPr sz="1200"/>
          </a:p>
          <a:p>
            <a:pPr marL="0" lvl="0" indent="0" algn="l" rtl="0">
              <a:spcBef>
                <a:spcPts val="1200"/>
              </a:spcBef>
              <a:spcAft>
                <a:spcPts val="0"/>
              </a:spcAft>
              <a:buNone/>
            </a:pPr>
            <a:r>
              <a:rPr lang="en" sz="1200"/>
              <a:t>    - Explore opportunities to integrate the churn prediction model with real-time customer data streams for dynamic risk assessment.</a:t>
            </a:r>
            <a:endParaRPr sz="1200"/>
          </a:p>
          <a:p>
            <a:pPr marL="0" lvl="0" indent="0" algn="l" rtl="0">
              <a:spcBef>
                <a:spcPts val="1200"/>
              </a:spcBef>
              <a:spcAft>
                <a:spcPts val="0"/>
              </a:spcAft>
              <a:buNone/>
            </a:pPr>
            <a:r>
              <a:rPr lang="en" sz="1200"/>
              <a:t>  - Expand Data Collection:</a:t>
            </a:r>
            <a:endParaRPr sz="1200"/>
          </a:p>
          <a:p>
            <a:pPr marL="0" lvl="0" indent="0" algn="l" rtl="0">
              <a:spcBef>
                <a:spcPts val="1200"/>
              </a:spcBef>
              <a:spcAft>
                <a:spcPts val="0"/>
              </a:spcAft>
              <a:buNone/>
            </a:pPr>
            <a:r>
              <a:rPr lang="en" sz="1200"/>
              <a:t>    - Consider incorporating additional data points such as customer service interactions or social media activity to enrich the analysis and improve model accuracy.</a:t>
            </a:r>
            <a:endParaRPr sz="1200"/>
          </a:p>
          <a:p>
            <a:pPr marL="0" lvl="0" indent="0" algn="l" rtl="0">
              <a:spcBef>
                <a:spcPts val="1200"/>
              </a:spcBef>
              <a:spcAft>
                <a:spcPts val="0"/>
              </a:spcAft>
              <a:buNone/>
            </a:pPr>
            <a:endParaRPr sz="1200"/>
          </a:p>
          <a:p>
            <a:pPr marL="0" lvl="0" indent="0" algn="l" rtl="0">
              <a:spcBef>
                <a:spcPts val="1200"/>
              </a:spcBef>
              <a:spcAft>
                <a:spcPts val="1200"/>
              </a:spcAft>
              <a:buNone/>
            </a:pP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27650" y="753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82" name="Google Shape;182;p28"/>
          <p:cNvSpPr txBox="1">
            <a:spLocks noGrp="1"/>
          </p:cNvSpPr>
          <p:nvPr>
            <p:ph type="body" idx="1"/>
          </p:nvPr>
        </p:nvSpPr>
        <p:spPr>
          <a:xfrm>
            <a:off x="727650" y="13503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Through rigorous analysis and application of machine learning models such as Logistic Regression, Random Forest, XGBoost, Gradient Boosting, and SVM, this project successfully achieved its goal of identifying potential churners with high accuracy and provided comprehensive insights into the drivers of customer churn. Among these, XGBoost and Gradient Boosting were standout performers, demonstrating superior ability to handle complex datasets with robust accuracy and F1-scores. Furthermore, critical factors such as geographical location, number of bank products used, and credit scores were identified as significant predictors of churn. These insights offer actionable intelligence for targeted customer retention strategies, particularly in high-churn regions like Germany where specific interventions could include enhanced customer support and tailored financial products.</a:t>
            </a: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1200"/>
              </a:spcAft>
              <a:buNone/>
            </a:pP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body" idx="1"/>
          </p:nvPr>
        </p:nvSpPr>
        <p:spPr>
          <a:xfrm>
            <a:off x="727650" y="14412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t>Looking forward, it is recommended that continuous refinement and testing of predictive models be carried out to adapt to evolving customer behaviors and market conditions. Integrating real-time data analytics into these models could also provide more dynamic insights, allowing for immediate remedial actions to enhance customer satisfaction and retention. Additionally, expanding the data set to include variables such as social media activity and more detailed demographic information could further refine the models' accuracy. By advancing these strategies, businesses can not only decrease churn rates but also significantly improve overall operational efficiency and profitability, thereby maintaining a competitive edge in the highly volatile banking sector.</a:t>
            </a:r>
            <a:endParaRPr/>
          </a:p>
        </p:txBody>
      </p:sp>
      <p:sp>
        <p:nvSpPr>
          <p:cNvPr id="188" name="Google Shape;188;p29"/>
          <p:cNvSpPr txBox="1">
            <a:spLocks noGrp="1"/>
          </p:cNvSpPr>
          <p:nvPr>
            <p:ph type="title"/>
          </p:nvPr>
        </p:nvSpPr>
        <p:spPr>
          <a:xfrm>
            <a:off x="727650" y="753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9450" y="591965"/>
            <a:ext cx="7688700" cy="535200"/>
          </a:xfrm>
          <a:prstGeom prst="rect">
            <a:avLst/>
          </a:prstGeom>
        </p:spPr>
        <p:txBody>
          <a:bodyPr spcFirstLastPara="1" wrap="square" lIns="91425" tIns="91425" rIns="91425" bIns="91425" anchor="t" anchorCtr="0">
            <a:normAutofit fontScale="90000"/>
          </a:bodyPr>
          <a:lstStyle/>
          <a:p>
            <a:pPr marL="0" lvl="0" indent="0" algn="just" rtl="0">
              <a:lnSpc>
                <a:spcPct val="115000"/>
              </a:lnSpc>
              <a:spcBef>
                <a:spcPts val="1800"/>
              </a:spcBef>
              <a:spcAft>
                <a:spcPts val="600"/>
              </a:spcAft>
              <a:buNone/>
            </a:pPr>
            <a:r>
              <a:rPr lang="en" sz="2000" b="0" dirty="0">
                <a:solidFill>
                  <a:srgbClr val="000000"/>
                </a:solidFill>
                <a:latin typeface="Arial"/>
                <a:ea typeface="Arial"/>
                <a:cs typeface="Arial"/>
                <a:sym typeface="Arial"/>
              </a:rPr>
              <a:t>References</a:t>
            </a:r>
            <a:endParaRPr sz="2000" dirty="0"/>
          </a:p>
        </p:txBody>
      </p:sp>
      <p:sp>
        <p:nvSpPr>
          <p:cNvPr id="194" name="Google Shape;194;p30"/>
          <p:cNvSpPr txBox="1">
            <a:spLocks noGrp="1"/>
          </p:cNvSpPr>
          <p:nvPr>
            <p:ph type="body" idx="1"/>
          </p:nvPr>
        </p:nvSpPr>
        <p:spPr>
          <a:xfrm>
            <a:off x="729450" y="1339425"/>
            <a:ext cx="7688700" cy="33627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Amin, A., Anwar, S., Adnan, A., Nawaz, M., Howard, N., Qader, I., Hawalah, A., &amp; Hussain, A. (2019). Customer churn prediction in the telecommunication industry using data certainty. Journal of Business Research, 94, 290-301.</a:t>
            </a:r>
            <a:r>
              <a:rPr lang="en" sz="805"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 https://doi.org/10.1016/j.jbusres.2018.10.012</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Burez, J., &amp; Van den Poel, D. (2009). Handling class imbalance in customer churn prediction. Expert Systems with Applications, 36(3), 4626-4636. </a:t>
            </a:r>
            <a:r>
              <a:rPr lang="en" sz="805"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https://doi.org/10.1016/j.eswa.2008.05.043</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Chen, T., &amp; Guestrin, C. (2016). XGBoost: A Scalable Tree Boosting System. Retrieved April 21, 2024, from </a:t>
            </a:r>
            <a:r>
              <a:rPr lang="en" sz="805" u="sng">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https://xgboost.ai/</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Friedman, J., Hastie, T., &amp; Tibshirani, R. (2001). The elements of statistical learning. New York: Springer series in statistics.</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Garcia, S., Luengo, J., &amp; Herrera, F. (2015). Data Preprocessing in Data Mining. Springer International Publishing. </a:t>
            </a:r>
            <a:r>
              <a:rPr lang="en" sz="805" u="sng">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https://doi.org/10.1007/978-3-319-10247-4</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Haenlein, M., &amp; Kaplan, A. (2019). A brief history of artificial intelligence: On the past, present, and future of artificial intelligence. California Management Review, 61(4), 5-14. </a:t>
            </a:r>
            <a:r>
              <a:rPr lang="en" sz="805" u="sng">
                <a:solidFill>
                  <a:srgbClr val="1155CC"/>
                </a:solidFill>
                <a:latin typeface="Arial"/>
                <a:ea typeface="Arial"/>
                <a:cs typeface="Arial"/>
                <a:sym typeface="Arial"/>
                <a:hlinkClick r:id="rId7">
                  <a:extLst>
                    <a:ext uri="{A12FA001-AC4F-418D-AE19-62706E023703}">
                      <ahyp:hlinkClr xmlns:ahyp="http://schemas.microsoft.com/office/drawing/2018/hyperlinkcolor" val="tx"/>
                    </a:ext>
                  </a:extLst>
                </a:hlinkClick>
              </a:rPr>
              <a:t>https://doi.org/10.1177/0008125619864925</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James, G., Witten, D., Hastie, T., &amp; Tibshirani, R. (2021). An Introduction to Statistical Learning: with Applications in R (2nd ed.). Springer. </a:t>
            </a:r>
            <a:r>
              <a:rPr lang="en" sz="805" u="sng">
                <a:solidFill>
                  <a:srgbClr val="1155CC"/>
                </a:solidFill>
                <a:latin typeface="Arial"/>
                <a:ea typeface="Arial"/>
                <a:cs typeface="Arial"/>
                <a:sym typeface="Arial"/>
                <a:hlinkClick r:id="rId8">
                  <a:extLst>
                    <a:ext uri="{A12FA001-AC4F-418D-AE19-62706E023703}">
                      <ahyp:hlinkClr xmlns:ahyp="http://schemas.microsoft.com/office/drawing/2018/hyperlinkcolor" val="tx"/>
                    </a:ext>
                  </a:extLst>
                </a:hlinkClick>
              </a:rPr>
              <a:t>https://www.statlearning.com/</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Kuhn, M., &amp; Johnson, K. (2013). Applied Predictive Modeling. Springer.</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Pedregosa, F., Varoquaux, G., Gramfort, A., Michel, V., Thirion, B., Grisel, O., ... &amp; Duchesnay, E. (2011). Scikit-learn: Machine learning in Python. Retrieved April 21, 2024, from </a:t>
            </a:r>
            <a:r>
              <a:rPr lang="en" sz="805" u="sng">
                <a:solidFill>
                  <a:srgbClr val="1155CC"/>
                </a:solidFill>
                <a:latin typeface="Arial"/>
                <a:ea typeface="Arial"/>
                <a:cs typeface="Arial"/>
                <a:sym typeface="Arial"/>
                <a:hlinkClick r:id="rId9">
                  <a:extLst>
                    <a:ext uri="{A12FA001-AC4F-418D-AE19-62706E023703}">
                      <ahyp:hlinkClr xmlns:ahyp="http://schemas.microsoft.com/office/drawing/2018/hyperlinkcolor" val="tx"/>
                    </a:ext>
                  </a:extLst>
                </a:hlinkClick>
              </a:rPr>
              <a:t>https://scikit-learn.org</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Provost, F., &amp; Fawcett, T. (2013). Data Science for Business: What you need to know about data mining and data-analytic thinking. O'Reilly Media, Inc.</a:t>
            </a: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endParaRPr sz="805">
              <a:solidFill>
                <a:srgbClr val="000000"/>
              </a:solidFill>
              <a:latin typeface="Arial"/>
              <a:ea typeface="Arial"/>
              <a:cs typeface="Arial"/>
              <a:sym typeface="Arial"/>
            </a:endParaRPr>
          </a:p>
          <a:p>
            <a:pPr marL="0" lvl="0" indent="0" algn="ctr" rtl="0">
              <a:lnSpc>
                <a:spcPct val="95000"/>
              </a:lnSpc>
              <a:spcBef>
                <a:spcPts val="0"/>
              </a:spcBef>
              <a:spcAft>
                <a:spcPts val="0"/>
              </a:spcAft>
              <a:buSzPts val="605"/>
              <a:buNone/>
            </a:pPr>
            <a:r>
              <a:rPr lang="en" sz="805">
                <a:solidFill>
                  <a:srgbClr val="000000"/>
                </a:solidFill>
                <a:latin typeface="Arial"/>
                <a:ea typeface="Arial"/>
                <a:cs typeface="Arial"/>
                <a:sym typeface="Arial"/>
              </a:rPr>
              <a:t>- R Core Team. (2023). R: A language and environment for statistical computing. R Foundation for Statistical Computing, Vienna, Austria. URL </a:t>
            </a:r>
            <a:r>
              <a:rPr lang="en" sz="805" u="sng">
                <a:solidFill>
                  <a:srgbClr val="1155CC"/>
                </a:solidFill>
                <a:latin typeface="Arial"/>
                <a:ea typeface="Arial"/>
                <a:cs typeface="Arial"/>
                <a:sym typeface="Arial"/>
                <a:hlinkClick r:id="rId10">
                  <a:extLst>
                    <a:ext uri="{A12FA001-AC4F-418D-AE19-62706E023703}">
                      <ahyp:hlinkClr xmlns:ahyp="http://schemas.microsoft.com/office/drawing/2018/hyperlinkcolor" val="tx"/>
                    </a:ext>
                  </a:extLst>
                </a:hlinkClick>
              </a:rPr>
              <a:t>https://www.R-project.org/</a:t>
            </a:r>
            <a:r>
              <a:rPr lang="en" sz="805">
                <a:solidFill>
                  <a:srgbClr val="000000"/>
                </a:solidFill>
                <a:latin typeface="Arial"/>
                <a:ea typeface="Arial"/>
                <a:cs typeface="Arial"/>
                <a:sym typeface="Arial"/>
              </a:rPr>
              <a:t>.</a:t>
            </a:r>
            <a:endParaRPr sz="805">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70970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Introduction</a:t>
            </a:r>
            <a:endParaRPr sz="2000"/>
          </a:p>
        </p:txBody>
      </p:sp>
      <p:sp>
        <p:nvSpPr>
          <p:cNvPr id="92" name="Google Shape;92;p14"/>
          <p:cNvSpPr txBox="1">
            <a:spLocks noGrp="1"/>
          </p:cNvSpPr>
          <p:nvPr>
            <p:ph type="body" idx="1"/>
          </p:nvPr>
        </p:nvSpPr>
        <p:spPr>
          <a:xfrm>
            <a:off x="816425" y="1339425"/>
            <a:ext cx="7688700" cy="2668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225"/>
              <a:t>  - Background: "Customer churn significantly impacts revenue; retaining existing customers is more cost-effective than acquiring new ones."</a:t>
            </a:r>
            <a:endParaRPr sz="1225"/>
          </a:p>
          <a:p>
            <a:pPr marL="0" lvl="0" indent="0" algn="l" rtl="0">
              <a:lnSpc>
                <a:spcPct val="95000"/>
              </a:lnSpc>
              <a:spcBef>
                <a:spcPts val="1200"/>
              </a:spcBef>
              <a:spcAft>
                <a:spcPts val="0"/>
              </a:spcAft>
              <a:buSzPts val="275"/>
              <a:buNone/>
            </a:pPr>
            <a:r>
              <a:rPr lang="en" sz="1225"/>
              <a:t>  - Problem Statement: "Churn rates in the banking sector are increasing due to factors like service dissatisfaction and competitive offers."</a:t>
            </a:r>
            <a:endParaRPr sz="1225"/>
          </a:p>
          <a:p>
            <a:pPr marL="0" lvl="0" indent="0" algn="l" rtl="0">
              <a:lnSpc>
                <a:spcPct val="95000"/>
              </a:lnSpc>
              <a:spcBef>
                <a:spcPts val="1200"/>
              </a:spcBef>
              <a:spcAft>
                <a:spcPts val="0"/>
              </a:spcAft>
              <a:buSzPts val="275"/>
              <a:buNone/>
            </a:pPr>
            <a:r>
              <a:rPr lang="en" sz="1225"/>
              <a:t>  - Significance: "Effective churn prediction can save millions in revenue and enhance customer satisfaction."</a:t>
            </a:r>
            <a:endParaRPr sz="1225"/>
          </a:p>
          <a:p>
            <a:pPr marL="0" lvl="0" indent="0" algn="l" rtl="0">
              <a:lnSpc>
                <a:spcPct val="95000"/>
              </a:lnSpc>
              <a:spcBef>
                <a:spcPts val="1200"/>
              </a:spcBef>
              <a:spcAft>
                <a:spcPts val="0"/>
              </a:spcAft>
              <a:buSzPts val="275"/>
              <a:buNone/>
            </a:pPr>
            <a:r>
              <a:rPr lang="en" sz="1225"/>
              <a:t>  - Objectives:</a:t>
            </a:r>
            <a:endParaRPr sz="1225"/>
          </a:p>
          <a:p>
            <a:pPr marL="0" lvl="0" indent="0" algn="l" rtl="0">
              <a:lnSpc>
                <a:spcPct val="95000"/>
              </a:lnSpc>
              <a:spcBef>
                <a:spcPts val="1200"/>
              </a:spcBef>
              <a:spcAft>
                <a:spcPts val="0"/>
              </a:spcAft>
              <a:buSzPts val="275"/>
              <a:buNone/>
            </a:pPr>
            <a:r>
              <a:rPr lang="en" sz="1225"/>
              <a:t>    1. "Develop a predictive model to accurately identify potential churners."</a:t>
            </a:r>
            <a:endParaRPr sz="1225"/>
          </a:p>
          <a:p>
            <a:pPr marL="0" lvl="0" indent="0" algn="l" rtl="0">
              <a:lnSpc>
                <a:spcPct val="95000"/>
              </a:lnSpc>
              <a:spcBef>
                <a:spcPts val="1200"/>
              </a:spcBef>
              <a:spcAft>
                <a:spcPts val="0"/>
              </a:spcAft>
              <a:buSzPts val="275"/>
              <a:buNone/>
            </a:pPr>
            <a:r>
              <a:rPr lang="en" sz="1225"/>
              <a:t>    2. "Compare various machine learning techniques to find the most effective one for churn prediction."</a:t>
            </a:r>
            <a:endParaRPr sz="1225"/>
          </a:p>
          <a:p>
            <a:pPr marL="0" lvl="0" indent="0" algn="l" rtl="0">
              <a:lnSpc>
                <a:spcPct val="95000"/>
              </a:lnSpc>
              <a:spcBef>
                <a:spcPts val="1200"/>
              </a:spcBef>
              <a:spcAft>
                <a:spcPts val="1200"/>
              </a:spcAft>
              <a:buSzPts val="275"/>
              <a:buNone/>
            </a:pPr>
            <a:r>
              <a:rPr lang="en" sz="1225"/>
              <a:t>    3. "Provide insights into the key factors contributing to customer churn."</a:t>
            </a:r>
            <a:endParaRPr sz="122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7650" y="7532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0">
                <a:solidFill>
                  <a:schemeClr val="accent1"/>
                </a:solidFill>
                <a:latin typeface="Lato"/>
                <a:ea typeface="Lato"/>
                <a:cs typeface="Lato"/>
                <a:sym typeface="Lato"/>
              </a:rPr>
              <a:t>Data Description</a:t>
            </a:r>
            <a:endParaRPr sz="2000" b="0">
              <a:solidFill>
                <a:schemeClr val="accent1"/>
              </a:solidFill>
              <a:latin typeface="Lato"/>
              <a:ea typeface="Lato"/>
              <a:cs typeface="Lato"/>
              <a:sym typeface="Lato"/>
            </a:endParaRPr>
          </a:p>
          <a:p>
            <a:pPr marL="0" lvl="0" indent="0" algn="l" rtl="0">
              <a:spcBef>
                <a:spcPts val="1200"/>
              </a:spcBef>
              <a:spcAft>
                <a:spcPts val="0"/>
              </a:spcAft>
              <a:buNone/>
            </a:pPr>
            <a:endParaRPr sz="2000"/>
          </a:p>
        </p:txBody>
      </p:sp>
      <p:sp>
        <p:nvSpPr>
          <p:cNvPr id="98" name="Google Shape;98;p15"/>
          <p:cNvSpPr txBox="1">
            <a:spLocks noGrp="1"/>
          </p:cNvSpPr>
          <p:nvPr>
            <p:ph type="body" idx="1"/>
          </p:nvPr>
        </p:nvSpPr>
        <p:spPr>
          <a:xfrm>
            <a:off x="727650" y="1288400"/>
            <a:ext cx="7688700" cy="334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225"/>
              <a:t>- Overview: "Analyzing data from 10,000 bank customers to predict churn."</a:t>
            </a:r>
            <a:endParaRPr sz="1225"/>
          </a:p>
          <a:p>
            <a:pPr marL="0" lvl="0" indent="0" algn="l" rtl="0">
              <a:lnSpc>
                <a:spcPct val="95000"/>
              </a:lnSpc>
              <a:spcBef>
                <a:spcPts val="1200"/>
              </a:spcBef>
              <a:spcAft>
                <a:spcPts val="0"/>
              </a:spcAft>
              <a:buSzPts val="275"/>
              <a:buNone/>
            </a:pPr>
            <a:r>
              <a:rPr lang="en" sz="1225"/>
              <a:t>- Key Features Include:</a:t>
            </a:r>
            <a:endParaRPr sz="1225"/>
          </a:p>
          <a:p>
            <a:pPr marL="0" lvl="0" indent="0" algn="l" rtl="0">
              <a:lnSpc>
                <a:spcPct val="95000"/>
              </a:lnSpc>
              <a:spcBef>
                <a:spcPts val="1200"/>
              </a:spcBef>
              <a:spcAft>
                <a:spcPts val="0"/>
              </a:spcAft>
              <a:buSzPts val="275"/>
              <a:buNone/>
            </a:pPr>
            <a:r>
              <a:rPr lang="en" sz="1225"/>
              <a:t>    - Identifiers: "CustomerId, Surname (removed in preprocessing)"</a:t>
            </a:r>
            <a:endParaRPr sz="1225"/>
          </a:p>
          <a:p>
            <a:pPr marL="0" lvl="0" indent="0" algn="l" rtl="0">
              <a:lnSpc>
                <a:spcPct val="95000"/>
              </a:lnSpc>
              <a:spcBef>
                <a:spcPts val="1200"/>
              </a:spcBef>
              <a:spcAft>
                <a:spcPts val="0"/>
              </a:spcAft>
              <a:buSzPts val="275"/>
              <a:buNone/>
            </a:pPr>
            <a:r>
              <a:rPr lang="en" sz="1225"/>
              <a:t>    - Customer Attributes:</a:t>
            </a:r>
            <a:endParaRPr sz="1225"/>
          </a:p>
          <a:p>
            <a:pPr marL="0" lvl="0" indent="0" algn="l" rtl="0">
              <a:lnSpc>
                <a:spcPct val="95000"/>
              </a:lnSpc>
              <a:spcBef>
                <a:spcPts val="1200"/>
              </a:spcBef>
              <a:spcAft>
                <a:spcPts val="0"/>
              </a:spcAft>
              <a:buSzPts val="275"/>
              <a:buNone/>
            </a:pPr>
            <a:r>
              <a:rPr lang="en" sz="1225"/>
              <a:t>        - "CreditScore: Customer's credit score"</a:t>
            </a:r>
            <a:endParaRPr sz="1225"/>
          </a:p>
          <a:p>
            <a:pPr marL="0" lvl="0" indent="0" algn="l" rtl="0">
              <a:lnSpc>
                <a:spcPct val="95000"/>
              </a:lnSpc>
              <a:spcBef>
                <a:spcPts val="1200"/>
              </a:spcBef>
              <a:spcAft>
                <a:spcPts val="0"/>
              </a:spcAft>
              <a:buSzPts val="275"/>
              <a:buNone/>
            </a:pPr>
            <a:r>
              <a:rPr lang="en" sz="1225"/>
              <a:t>        - "Geography: Customer's location"</a:t>
            </a:r>
            <a:endParaRPr sz="1225"/>
          </a:p>
          <a:p>
            <a:pPr marL="0" lvl="0" indent="0" algn="l" rtl="0">
              <a:lnSpc>
                <a:spcPct val="95000"/>
              </a:lnSpc>
              <a:spcBef>
                <a:spcPts val="1200"/>
              </a:spcBef>
              <a:spcAft>
                <a:spcPts val="0"/>
              </a:spcAft>
              <a:buSzPts val="275"/>
              <a:buNone/>
            </a:pPr>
            <a:r>
              <a:rPr lang="en" sz="1225"/>
              <a:t>        - "Gender: Customer's gender"</a:t>
            </a:r>
            <a:endParaRPr sz="1225"/>
          </a:p>
          <a:p>
            <a:pPr marL="0" lvl="0" indent="0" algn="l" rtl="0">
              <a:lnSpc>
                <a:spcPct val="95000"/>
              </a:lnSpc>
              <a:spcBef>
                <a:spcPts val="1200"/>
              </a:spcBef>
              <a:spcAft>
                <a:spcPts val="0"/>
              </a:spcAft>
              <a:buSzPts val="275"/>
              <a:buNone/>
            </a:pPr>
            <a:r>
              <a:rPr lang="en" sz="1225"/>
              <a:t>        - "Age: Customer's age"</a:t>
            </a:r>
            <a:endParaRPr sz="1225"/>
          </a:p>
          <a:p>
            <a:pPr marL="0" lvl="0" indent="0" algn="l" rtl="0">
              <a:lnSpc>
                <a:spcPct val="95000"/>
              </a:lnSpc>
              <a:spcBef>
                <a:spcPts val="1200"/>
              </a:spcBef>
              <a:spcAft>
                <a:spcPts val="0"/>
              </a:spcAft>
              <a:buSzPts val="275"/>
              <a:buNone/>
            </a:pPr>
            <a:r>
              <a:rPr lang="en" sz="1225"/>
              <a:t>        - "Tenure: Number of years the customer has been with the bank"</a:t>
            </a:r>
            <a:endParaRPr sz="1225"/>
          </a:p>
          <a:p>
            <a:pPr marL="0" lvl="0" indent="0" algn="l" rtl="0">
              <a:lnSpc>
                <a:spcPct val="95000"/>
              </a:lnSpc>
              <a:spcBef>
                <a:spcPts val="1200"/>
              </a:spcBef>
              <a:spcAft>
                <a:spcPts val="0"/>
              </a:spcAft>
              <a:buSzPts val="275"/>
              <a:buNone/>
            </a:pPr>
            <a:r>
              <a:rPr lang="en" sz="1225"/>
              <a:t>        - "Balance: Customer's account balance"</a:t>
            </a:r>
            <a:endParaRPr sz="1225"/>
          </a:p>
          <a:p>
            <a:pPr marL="0" lvl="0" indent="0" algn="l" rtl="0">
              <a:lnSpc>
                <a:spcPct val="95000"/>
              </a:lnSpc>
              <a:spcBef>
                <a:spcPts val="1200"/>
              </a:spcBef>
              <a:spcAft>
                <a:spcPts val="1200"/>
              </a:spcAft>
              <a:buSzPts val="275"/>
              <a:buNone/>
            </a:pPr>
            <a:r>
              <a:rPr lang="en" sz="1225"/>
              <a:t>        </a:t>
            </a:r>
            <a:endParaRPr sz="12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7650" y="7532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0">
                <a:solidFill>
                  <a:schemeClr val="accent1"/>
                </a:solidFill>
                <a:latin typeface="Lato"/>
                <a:ea typeface="Lato"/>
                <a:cs typeface="Lato"/>
                <a:sym typeface="Lato"/>
              </a:rPr>
              <a:t>Data Description</a:t>
            </a:r>
            <a:endParaRPr sz="2000" b="0">
              <a:solidFill>
                <a:schemeClr val="accent1"/>
              </a:solidFill>
              <a:latin typeface="Lato"/>
              <a:ea typeface="Lato"/>
              <a:cs typeface="Lato"/>
              <a:sym typeface="Lato"/>
            </a:endParaRPr>
          </a:p>
          <a:p>
            <a:pPr marL="0" lvl="0" indent="0" algn="l" rtl="0">
              <a:spcBef>
                <a:spcPts val="1200"/>
              </a:spcBef>
              <a:spcAft>
                <a:spcPts val="0"/>
              </a:spcAft>
              <a:buNone/>
            </a:pPr>
            <a:endParaRPr sz="2000"/>
          </a:p>
        </p:txBody>
      </p:sp>
      <p:sp>
        <p:nvSpPr>
          <p:cNvPr id="104" name="Google Shape;104;p16"/>
          <p:cNvSpPr txBox="1">
            <a:spLocks noGrp="1"/>
          </p:cNvSpPr>
          <p:nvPr>
            <p:ph type="body" idx="1"/>
          </p:nvPr>
        </p:nvSpPr>
        <p:spPr>
          <a:xfrm>
            <a:off x="727650" y="1288400"/>
            <a:ext cx="7688700" cy="334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endParaRPr sz="1225"/>
          </a:p>
          <a:p>
            <a:pPr marL="0" lvl="0" indent="0" algn="l" rtl="0">
              <a:lnSpc>
                <a:spcPct val="95000"/>
              </a:lnSpc>
              <a:spcBef>
                <a:spcPts val="1200"/>
              </a:spcBef>
              <a:spcAft>
                <a:spcPts val="0"/>
              </a:spcAft>
              <a:buSzPts val="275"/>
              <a:buNone/>
            </a:pPr>
            <a:r>
              <a:rPr lang="en" sz="1225"/>
              <a:t>        - "NumOfProducts: Number of bank products used by the customer"</a:t>
            </a:r>
            <a:endParaRPr sz="1225"/>
          </a:p>
          <a:p>
            <a:pPr marL="0" lvl="0" indent="0" algn="l" rtl="0">
              <a:lnSpc>
                <a:spcPct val="95000"/>
              </a:lnSpc>
              <a:spcBef>
                <a:spcPts val="1200"/>
              </a:spcBef>
              <a:spcAft>
                <a:spcPts val="0"/>
              </a:spcAft>
              <a:buSzPts val="275"/>
              <a:buNone/>
            </a:pPr>
            <a:r>
              <a:rPr lang="en" sz="1225"/>
              <a:t>        - "HasCrCard: Whether the customer has a credit card (Yes/No)"</a:t>
            </a:r>
            <a:endParaRPr sz="1225"/>
          </a:p>
          <a:p>
            <a:pPr marL="0" lvl="0" indent="0" algn="l" rtl="0">
              <a:lnSpc>
                <a:spcPct val="95000"/>
              </a:lnSpc>
              <a:spcBef>
                <a:spcPts val="1200"/>
              </a:spcBef>
              <a:spcAft>
                <a:spcPts val="0"/>
              </a:spcAft>
              <a:buSzPts val="275"/>
              <a:buNone/>
            </a:pPr>
            <a:r>
              <a:rPr lang="en" sz="1225"/>
              <a:t>        - "IsActiveMember: Whether the customer is an active member (Yes/No)"</a:t>
            </a:r>
            <a:endParaRPr sz="1225"/>
          </a:p>
          <a:p>
            <a:pPr marL="0" lvl="0" indent="0" algn="l" rtl="0">
              <a:lnSpc>
                <a:spcPct val="95000"/>
              </a:lnSpc>
              <a:spcBef>
                <a:spcPts val="1200"/>
              </a:spcBef>
              <a:spcAft>
                <a:spcPts val="0"/>
              </a:spcAft>
              <a:buSzPts val="275"/>
              <a:buNone/>
            </a:pPr>
            <a:r>
              <a:rPr lang="en" sz="1225"/>
              <a:t>        - "EstimatedSalary: Customer's estimated salary"</a:t>
            </a:r>
            <a:endParaRPr sz="1225"/>
          </a:p>
          <a:p>
            <a:pPr marL="0" lvl="0" indent="0" algn="l" rtl="0">
              <a:lnSpc>
                <a:spcPct val="95000"/>
              </a:lnSpc>
              <a:spcBef>
                <a:spcPts val="1200"/>
              </a:spcBef>
              <a:spcAft>
                <a:spcPts val="0"/>
              </a:spcAft>
              <a:buSzPts val="275"/>
              <a:buNone/>
            </a:pPr>
            <a:r>
              <a:rPr lang="en" sz="1225"/>
              <a:t>    - Target Variable:</a:t>
            </a:r>
            <a:endParaRPr sz="1225"/>
          </a:p>
          <a:p>
            <a:pPr marL="0" lvl="0" indent="0" algn="l" rtl="0">
              <a:lnSpc>
                <a:spcPct val="95000"/>
              </a:lnSpc>
              <a:spcBef>
                <a:spcPts val="1200"/>
              </a:spcBef>
              <a:spcAft>
                <a:spcPts val="1200"/>
              </a:spcAft>
              <a:buSzPts val="275"/>
              <a:buNone/>
            </a:pPr>
            <a:r>
              <a:rPr lang="en" sz="1225"/>
              <a:t>        - "Exited: Whether the customer left the bank (Churned) or not (1/0)"</a:t>
            </a:r>
            <a:endParaRPr sz="12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75320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Data Preprocessing</a:t>
            </a:r>
            <a:endParaRPr sz="2000"/>
          </a:p>
        </p:txBody>
      </p:sp>
      <p:sp>
        <p:nvSpPr>
          <p:cNvPr id="110" name="Google Shape;110;p17"/>
          <p:cNvSpPr txBox="1">
            <a:spLocks noGrp="1"/>
          </p:cNvSpPr>
          <p:nvPr>
            <p:ph type="body" idx="1"/>
          </p:nvPr>
        </p:nvSpPr>
        <p:spPr>
          <a:xfrm>
            <a:off x="729450" y="1361175"/>
            <a:ext cx="7688700" cy="32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Introduction: "Critical steps taken to clean and prepare data for modeling:"</a:t>
            </a:r>
            <a:endParaRPr sz="1200"/>
          </a:p>
          <a:p>
            <a:pPr marL="0" lvl="0" indent="0" algn="l" rtl="0">
              <a:spcBef>
                <a:spcPts val="1200"/>
              </a:spcBef>
              <a:spcAft>
                <a:spcPts val="0"/>
              </a:spcAft>
              <a:buNone/>
            </a:pPr>
            <a:r>
              <a:rPr lang="en" sz="1200"/>
              <a:t>- Data Cleaning:</a:t>
            </a:r>
            <a:endParaRPr sz="1200"/>
          </a:p>
          <a:p>
            <a:pPr marL="0" lvl="0" indent="0" algn="l" rtl="0">
              <a:spcBef>
                <a:spcPts val="1200"/>
              </a:spcBef>
              <a:spcAft>
                <a:spcPts val="0"/>
              </a:spcAft>
              <a:buNone/>
            </a:pPr>
            <a:r>
              <a:rPr lang="en" sz="1200"/>
              <a:t>    - "Handled missing values by replacing them with the median (continuous variables) or mode (categorical variables)."</a:t>
            </a:r>
            <a:endParaRPr sz="1200"/>
          </a:p>
          <a:p>
            <a:pPr marL="0" lvl="0" indent="0" algn="l" rtl="0">
              <a:spcBef>
                <a:spcPts val="1200"/>
              </a:spcBef>
              <a:spcAft>
                <a:spcPts val="0"/>
              </a:spcAft>
              <a:buNone/>
            </a:pPr>
            <a:r>
              <a:rPr lang="en" sz="1200"/>
              <a:t>    - "Removed non-predictive identifiers such as CustomerId and Surname."</a:t>
            </a:r>
            <a:endParaRPr sz="1200"/>
          </a:p>
          <a:p>
            <a:pPr marL="0" lvl="0" indent="0" algn="l" rtl="0">
              <a:spcBef>
                <a:spcPts val="1200"/>
              </a:spcBef>
              <a:spcAft>
                <a:spcPts val="0"/>
              </a:spcAft>
              <a:buNone/>
            </a:pPr>
            <a:r>
              <a:rPr lang="en" sz="1200"/>
              <a:t>- Feature Engineering:</a:t>
            </a:r>
            <a:endParaRPr sz="1200"/>
          </a:p>
          <a:p>
            <a:pPr marL="0" lvl="0" indent="0" algn="l" rtl="0">
              <a:spcBef>
                <a:spcPts val="1200"/>
              </a:spcBef>
              <a:spcAft>
                <a:spcPts val="0"/>
              </a:spcAft>
              <a:buNone/>
            </a:pPr>
            <a:r>
              <a:rPr lang="en" sz="1200"/>
              <a:t>    - "Transformed features like Credit Score and Balance using logarithmic scaling to normalize distribution."</a:t>
            </a:r>
            <a:endParaRPr sz="1200"/>
          </a:p>
          <a:p>
            <a:pPr marL="0" lvl="0" indent="0" algn="l" rtl="0">
              <a:spcBef>
                <a:spcPts val="1200"/>
              </a:spcBef>
              <a:spcAft>
                <a:spcPts val="0"/>
              </a:spcAft>
              <a:buNone/>
            </a:pPr>
            <a:r>
              <a:rPr lang="en" sz="1200"/>
              <a:t>    - "Created new features, such as a binary indicator for above-average balance and total products used, to enhance model inputs."</a:t>
            </a:r>
            <a:endParaRPr sz="1200"/>
          </a:p>
          <a:p>
            <a:pPr marL="0" lvl="0" indent="0" algn="l" rtl="0">
              <a:spcBef>
                <a:spcPts val="1200"/>
              </a:spcBef>
              <a:spcAft>
                <a:spcPts val="120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75320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Data Preprocessing</a:t>
            </a:r>
            <a:endParaRPr sz="2000"/>
          </a:p>
        </p:txBody>
      </p:sp>
      <p:sp>
        <p:nvSpPr>
          <p:cNvPr id="116" name="Google Shape;116;p18"/>
          <p:cNvSpPr txBox="1">
            <a:spLocks noGrp="1"/>
          </p:cNvSpPr>
          <p:nvPr>
            <p:ph type="body" idx="1"/>
          </p:nvPr>
        </p:nvSpPr>
        <p:spPr>
          <a:xfrm>
            <a:off x="729450" y="1361175"/>
            <a:ext cx="7688700" cy="34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Feature Encoding:</a:t>
            </a:r>
            <a:endParaRPr sz="1200"/>
          </a:p>
          <a:p>
            <a:pPr marL="0" lvl="0" indent="0" algn="l" rtl="0">
              <a:spcBef>
                <a:spcPts val="1200"/>
              </a:spcBef>
              <a:spcAft>
                <a:spcPts val="0"/>
              </a:spcAft>
              <a:buNone/>
            </a:pPr>
            <a:r>
              <a:rPr lang="en" sz="1200"/>
              <a:t>    - "Applied One-Hot Encoding to categorical variables like Geography and Gender to convert them into a machine-readable form."</a:t>
            </a:r>
            <a:endParaRPr sz="1200"/>
          </a:p>
          <a:p>
            <a:pPr marL="0" lvl="0" indent="0" algn="l" rtl="0">
              <a:spcBef>
                <a:spcPts val="1200"/>
              </a:spcBef>
              <a:spcAft>
                <a:spcPts val="0"/>
              </a:spcAft>
              <a:buNone/>
            </a:pPr>
            <a:r>
              <a:rPr lang="en" sz="1200"/>
              <a:t>    - "Used Label Encoding for ordinal data where appropriate."</a:t>
            </a:r>
            <a:endParaRPr sz="1200"/>
          </a:p>
          <a:p>
            <a:pPr marL="0" lvl="0" indent="0" algn="l" rtl="0">
              <a:spcBef>
                <a:spcPts val="1200"/>
              </a:spcBef>
              <a:spcAft>
                <a:spcPts val="0"/>
              </a:spcAft>
              <a:buNone/>
            </a:pPr>
            <a:r>
              <a:rPr lang="en" sz="1200"/>
              <a:t>- Feature Scaling:</a:t>
            </a:r>
            <a:endParaRPr sz="1200"/>
          </a:p>
          <a:p>
            <a:pPr marL="0" lvl="0" indent="0" algn="l" rtl="0">
              <a:spcBef>
                <a:spcPts val="1200"/>
              </a:spcBef>
              <a:spcAft>
                <a:spcPts val="0"/>
              </a:spcAft>
              <a:buNone/>
            </a:pPr>
            <a:r>
              <a:rPr lang="en" sz="1200"/>
              <a:t>    - "Standardized all numeric features to have zero mean and unit variance using StandardScaler."</a:t>
            </a:r>
            <a:endParaRPr sz="1200"/>
          </a:p>
          <a:p>
            <a:pPr marL="0" lvl="0" indent="0" algn="l" rtl="0">
              <a:spcBef>
                <a:spcPts val="1200"/>
              </a:spcBef>
              <a:spcAft>
                <a:spcPts val="0"/>
              </a:spcAft>
              <a:buNone/>
            </a:pPr>
            <a:r>
              <a:rPr lang="en" sz="1200"/>
              <a:t>    - "This standardization helps in removing bias due to differing scales of data measurements."</a:t>
            </a:r>
            <a:endParaRPr sz="1200"/>
          </a:p>
          <a:p>
            <a:pPr marL="0" lvl="0" indent="0" algn="l" rtl="0">
              <a:spcBef>
                <a:spcPts val="1200"/>
              </a:spcBef>
              <a:spcAft>
                <a:spcPts val="0"/>
              </a:spcAft>
              <a:buNone/>
            </a:pPr>
            <a:r>
              <a:rPr lang="en" sz="1200"/>
              <a:t>- Dataset Splitting:</a:t>
            </a:r>
            <a:endParaRPr sz="1200"/>
          </a:p>
          <a:p>
            <a:pPr marL="0" lvl="0" indent="0" algn="l" rtl="0">
              <a:spcBef>
                <a:spcPts val="1200"/>
              </a:spcBef>
              <a:spcAft>
                <a:spcPts val="0"/>
              </a:spcAft>
              <a:buNone/>
            </a:pPr>
            <a:r>
              <a:rPr lang="en" sz="1200"/>
              <a:t>    - "Split the data into training (80%) and testing (20%) sets to validate model performance on unseen data."</a:t>
            </a:r>
            <a:endParaRPr sz="1200"/>
          </a:p>
          <a:p>
            <a:pPr marL="0" lvl="0" indent="0" algn="l" rtl="0">
              <a:spcBef>
                <a:spcPts val="1200"/>
              </a:spcBef>
              <a:spcAft>
                <a:spcPts val="1200"/>
              </a:spcAft>
              <a:buNone/>
            </a:pPr>
            <a:r>
              <a:rPr lang="en" sz="1200"/>
              <a:t>    - "Randomized split to ensure the distribution is consistent across both datasets."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720625"/>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Distribution Analysis Using Histograms</a:t>
            </a:r>
            <a:endParaRPr sz="2000"/>
          </a:p>
        </p:txBody>
      </p:sp>
      <p:sp>
        <p:nvSpPr>
          <p:cNvPr id="122" name="Google Shape;122;p19"/>
          <p:cNvSpPr txBox="1">
            <a:spLocks noGrp="1"/>
          </p:cNvSpPr>
          <p:nvPr>
            <p:ph type="body" idx="1"/>
          </p:nvPr>
        </p:nvSpPr>
        <p:spPr>
          <a:xfrm>
            <a:off x="729450" y="1441200"/>
            <a:ext cx="7688700" cy="31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 Key Visuals:</a:t>
            </a:r>
            <a:endParaRPr sz="1100"/>
          </a:p>
          <a:p>
            <a:pPr marL="0" lvl="0" indent="0" algn="l" rtl="0">
              <a:spcBef>
                <a:spcPts val="1200"/>
              </a:spcBef>
              <a:spcAft>
                <a:spcPts val="0"/>
              </a:spcAft>
              <a:buNone/>
            </a:pPr>
            <a:r>
              <a:rPr lang="en" sz="1100"/>
              <a:t>  - Histogram for `Age`</a:t>
            </a:r>
            <a:endParaRPr sz="1100"/>
          </a:p>
          <a:p>
            <a:pPr marL="0" lvl="0" indent="0" algn="l" rtl="0">
              <a:spcBef>
                <a:spcPts val="1200"/>
              </a:spcBef>
              <a:spcAft>
                <a:spcPts val="0"/>
              </a:spcAft>
              <a:buNone/>
            </a:pPr>
            <a:r>
              <a:rPr lang="en" sz="1100"/>
              <a:t>  - Histogram for `CreditScore`</a:t>
            </a:r>
            <a:endParaRPr sz="1100"/>
          </a:p>
          <a:p>
            <a:pPr marL="0" lvl="0" indent="0" algn="l" rtl="0">
              <a:spcBef>
                <a:spcPts val="1200"/>
              </a:spcBef>
              <a:spcAft>
                <a:spcPts val="0"/>
              </a:spcAft>
              <a:buNone/>
            </a:pPr>
            <a:r>
              <a:rPr lang="en" sz="1100"/>
              <a:t>- Insights:</a:t>
            </a:r>
            <a:endParaRPr sz="1100"/>
          </a:p>
          <a:p>
            <a:pPr marL="0" lvl="0" indent="0" algn="l" rtl="0">
              <a:spcBef>
                <a:spcPts val="1200"/>
              </a:spcBef>
              <a:spcAft>
                <a:spcPts val="0"/>
              </a:spcAft>
              <a:buNone/>
            </a:pPr>
            <a:r>
              <a:rPr lang="en" sz="1100"/>
              <a:t>  - Age: The histogram shows that the age distribution is approximately normal, which suggests that no transformation is necessary for this variable in the data preprocessing stage. This normal distribution is ideal for many statistical tests and models that assume normality.</a:t>
            </a:r>
            <a:endParaRPr sz="1100"/>
          </a:p>
          <a:p>
            <a:pPr marL="0" lvl="0" indent="0" algn="l" rtl="0">
              <a:spcBef>
                <a:spcPts val="1200"/>
              </a:spcBef>
              <a:spcAft>
                <a:spcPts val="0"/>
              </a:spcAft>
              <a:buNone/>
            </a:pPr>
            <a:r>
              <a:rPr lang="en" sz="1100"/>
              <a:t>  - Credit Score: The distribution exhibits a slight right skew. To address this and potentially improve model performance, a logarithmic transformation of the `CreditScore` could be considered. Normalizing the distribution can help in reducing the influence of extreme values and make the data more symmetrical which is particularly useful for models that assume normality in feature distributions.</a:t>
            </a:r>
            <a:endParaRPr sz="1100"/>
          </a:p>
          <a:p>
            <a:pPr marL="0" lvl="0" indent="0" algn="l" rtl="0">
              <a:spcBef>
                <a:spcPts val="1200"/>
              </a:spcBef>
              <a:spcAft>
                <a:spcPts val="0"/>
              </a:spcAft>
              <a:buNone/>
            </a:pPr>
            <a:endParaRPr sz="1100"/>
          </a:p>
          <a:p>
            <a:pPr marL="0" lvl="0" indent="0" algn="l" rtl="0">
              <a:spcBef>
                <a:spcPts val="1200"/>
              </a:spcBef>
              <a:spcAft>
                <a:spcPts val="1200"/>
              </a:spcAft>
              <a:buNone/>
            </a:pPr>
            <a:endParaRPr sz="1100"/>
          </a:p>
        </p:txBody>
      </p:sp>
      <p:pic>
        <p:nvPicPr>
          <p:cNvPr id="123" name="Google Shape;123;p19"/>
          <p:cNvPicPr preferRelativeResize="0"/>
          <p:nvPr/>
        </p:nvPicPr>
        <p:blipFill>
          <a:blip r:embed="rId3">
            <a:alphaModFix/>
          </a:blip>
          <a:stretch>
            <a:fillRect/>
          </a:stretch>
        </p:blipFill>
        <p:spPr>
          <a:xfrm>
            <a:off x="3854250" y="1320350"/>
            <a:ext cx="2389725" cy="1567600"/>
          </a:xfrm>
          <a:prstGeom prst="rect">
            <a:avLst/>
          </a:prstGeom>
          <a:noFill/>
          <a:ln>
            <a:noFill/>
          </a:ln>
        </p:spPr>
      </p:pic>
      <p:pic>
        <p:nvPicPr>
          <p:cNvPr id="124" name="Google Shape;124;p19"/>
          <p:cNvPicPr preferRelativeResize="0"/>
          <p:nvPr/>
        </p:nvPicPr>
        <p:blipFill>
          <a:blip r:embed="rId4">
            <a:alphaModFix/>
          </a:blip>
          <a:stretch>
            <a:fillRect/>
          </a:stretch>
        </p:blipFill>
        <p:spPr>
          <a:xfrm>
            <a:off x="6243975" y="1353550"/>
            <a:ext cx="2174175" cy="153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7650" y="7749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Understanding Categorical Data with Bar Charts</a:t>
            </a:r>
            <a:endParaRPr sz="2000"/>
          </a:p>
        </p:txBody>
      </p:sp>
      <p:sp>
        <p:nvSpPr>
          <p:cNvPr id="130" name="Google Shape;130;p20"/>
          <p:cNvSpPr txBox="1">
            <a:spLocks noGrp="1"/>
          </p:cNvSpPr>
          <p:nvPr>
            <p:ph type="body" idx="1"/>
          </p:nvPr>
        </p:nvSpPr>
        <p:spPr>
          <a:xfrm>
            <a:off x="727650" y="1310150"/>
            <a:ext cx="7688700" cy="37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 Key Visuals:</a:t>
            </a:r>
            <a:endParaRPr sz="1100"/>
          </a:p>
          <a:p>
            <a:pPr marL="0" lvl="0" indent="0" algn="l" rtl="0">
              <a:spcBef>
                <a:spcPts val="1200"/>
              </a:spcBef>
              <a:spcAft>
                <a:spcPts val="0"/>
              </a:spcAft>
              <a:buNone/>
            </a:pPr>
            <a:r>
              <a:rPr lang="en" sz="1100"/>
              <a:t>  - Bar chart for `Geography`</a:t>
            </a:r>
            <a:endParaRPr sz="1100"/>
          </a:p>
          <a:p>
            <a:pPr marL="0" lvl="0" indent="0" algn="l" rtl="0">
              <a:spcBef>
                <a:spcPts val="1200"/>
              </a:spcBef>
              <a:spcAft>
                <a:spcPts val="0"/>
              </a:spcAft>
              <a:buNone/>
            </a:pPr>
            <a:r>
              <a:rPr lang="en" sz="1100"/>
              <a:t>  - Bar chart for `Gender`</a:t>
            </a:r>
            <a:endParaRPr sz="1100"/>
          </a:p>
          <a:p>
            <a:pPr marL="0" lvl="0" indent="0" algn="l" rtl="0">
              <a:spcBef>
                <a:spcPts val="1200"/>
              </a:spcBef>
              <a:spcAft>
                <a:spcPts val="0"/>
              </a:spcAft>
              <a:buNone/>
            </a:pPr>
            <a:r>
              <a:rPr lang="en" sz="1100"/>
              <a:t>- Insights:</a:t>
            </a:r>
            <a:endParaRPr sz="1100"/>
          </a:p>
          <a:p>
            <a:pPr marL="0" lvl="0" indent="0" algn="l" rtl="0">
              <a:spcBef>
                <a:spcPts val="1200"/>
              </a:spcBef>
              <a:spcAft>
                <a:spcPts val="0"/>
              </a:spcAft>
              <a:buNone/>
            </a:pPr>
            <a:r>
              <a:rPr lang="en" sz="1100"/>
              <a:t>  - Geography:</a:t>
            </a:r>
            <a:endParaRPr sz="1100"/>
          </a:p>
          <a:p>
            <a:pPr marL="0" lvl="0" indent="0" algn="l" rtl="0">
              <a:spcBef>
                <a:spcPts val="1200"/>
              </a:spcBef>
              <a:spcAft>
                <a:spcPts val="0"/>
              </a:spcAft>
              <a:buNone/>
            </a:pPr>
            <a:r>
              <a:rPr lang="en" sz="1100"/>
              <a:t>    - The bar chart reveals significant regional differences in churn rates. Notably, customers from Germany have a higher churn rate compared to those from France and Spain. This insight could suggest a regional variability in service satisfaction or market competition.</a:t>
            </a:r>
            <a:endParaRPr sz="1100"/>
          </a:p>
          <a:p>
            <a:pPr marL="0" lvl="0" indent="0" algn="l" rtl="0">
              <a:spcBef>
                <a:spcPts val="1200"/>
              </a:spcBef>
              <a:spcAft>
                <a:spcPts val="0"/>
              </a:spcAft>
              <a:buNone/>
            </a:pPr>
            <a:r>
              <a:rPr lang="en" sz="1100"/>
              <a:t>  - Gender:</a:t>
            </a:r>
            <a:endParaRPr sz="1100"/>
          </a:p>
          <a:p>
            <a:pPr marL="0" lvl="0" indent="0" algn="l" rtl="0">
              <a:spcBef>
                <a:spcPts val="1200"/>
              </a:spcBef>
              <a:spcAft>
                <a:spcPts val="1200"/>
              </a:spcAft>
              <a:buNone/>
            </a:pPr>
            <a:r>
              <a:rPr lang="en" sz="1100"/>
              <a:t>- The churn rate among genders shows slight variations, with females showing a marginally higher churn rate than males. This difference points to possible gender-specific factors affecting customer satisfaction or expectations that could be addressed in targeted marketing strategies.</a:t>
            </a:r>
            <a:endParaRPr sz="1100"/>
          </a:p>
        </p:txBody>
      </p:sp>
      <p:pic>
        <p:nvPicPr>
          <p:cNvPr id="131" name="Google Shape;131;p20"/>
          <p:cNvPicPr preferRelativeResize="0"/>
          <p:nvPr/>
        </p:nvPicPr>
        <p:blipFill>
          <a:blip r:embed="rId3">
            <a:alphaModFix/>
          </a:blip>
          <a:stretch>
            <a:fillRect/>
          </a:stretch>
        </p:blipFill>
        <p:spPr>
          <a:xfrm>
            <a:off x="2755800" y="1310149"/>
            <a:ext cx="3183524" cy="1861200"/>
          </a:xfrm>
          <a:prstGeom prst="rect">
            <a:avLst/>
          </a:prstGeom>
          <a:noFill/>
          <a:ln>
            <a:noFill/>
          </a:ln>
        </p:spPr>
      </p:pic>
      <p:pic>
        <p:nvPicPr>
          <p:cNvPr id="132" name="Google Shape;132;p20"/>
          <p:cNvPicPr preferRelativeResize="0"/>
          <p:nvPr/>
        </p:nvPicPr>
        <p:blipFill>
          <a:blip r:embed="rId4">
            <a:alphaModFix/>
          </a:blip>
          <a:stretch>
            <a:fillRect/>
          </a:stretch>
        </p:blipFill>
        <p:spPr>
          <a:xfrm>
            <a:off x="6090975" y="1310150"/>
            <a:ext cx="2900625" cy="186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729450" y="6879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000" b="0">
                <a:solidFill>
                  <a:schemeClr val="accent1"/>
                </a:solidFill>
                <a:latin typeface="Lato"/>
                <a:ea typeface="Lato"/>
                <a:cs typeface="Lato"/>
                <a:sym typeface="Lato"/>
              </a:rPr>
              <a:t>Exploring Data Relationships with a Correlation Heatmap</a:t>
            </a:r>
            <a:endParaRPr sz="2000"/>
          </a:p>
        </p:txBody>
      </p:sp>
      <p:sp>
        <p:nvSpPr>
          <p:cNvPr id="138" name="Google Shape;138;p21"/>
          <p:cNvSpPr txBox="1">
            <a:spLocks noGrp="1"/>
          </p:cNvSpPr>
          <p:nvPr>
            <p:ph type="body" idx="1"/>
          </p:nvPr>
        </p:nvSpPr>
        <p:spPr>
          <a:xfrm>
            <a:off x="729450" y="1288400"/>
            <a:ext cx="7688700" cy="368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 Key Visual:</a:t>
            </a:r>
            <a:endParaRPr sz="1100"/>
          </a:p>
          <a:p>
            <a:pPr marL="0" lvl="0" indent="0" algn="l" rtl="0">
              <a:spcBef>
                <a:spcPts val="1200"/>
              </a:spcBef>
              <a:spcAft>
                <a:spcPts val="0"/>
              </a:spcAft>
              <a:buNone/>
            </a:pPr>
            <a:r>
              <a:rPr lang="en" sz="1100"/>
              <a:t>  - Correlation heatmap of all numerical features in the dataset.</a:t>
            </a:r>
            <a:endParaRPr sz="1100"/>
          </a:p>
          <a:p>
            <a:pPr marL="0" lvl="0" indent="0" algn="l" rtl="0">
              <a:spcBef>
                <a:spcPts val="1200"/>
              </a:spcBef>
              <a:spcAft>
                <a:spcPts val="0"/>
              </a:spcAft>
              <a:buNone/>
            </a:pPr>
            <a:r>
              <a:rPr lang="en" sz="1100"/>
              <a:t>  - Specific observations include:</a:t>
            </a:r>
            <a:endParaRPr sz="1100"/>
          </a:p>
          <a:p>
            <a:pPr marL="0" lvl="0" indent="0" algn="l" rtl="0">
              <a:spcBef>
                <a:spcPts val="1200"/>
              </a:spcBef>
              <a:spcAft>
                <a:spcPts val="0"/>
              </a:spcAft>
              <a:buNone/>
            </a:pPr>
            <a:r>
              <a:rPr lang="en" sz="1100"/>
              <a:t>    - CreditScore and Age: There is a slightly negative correlation,</a:t>
            </a:r>
            <a:endParaRPr sz="1100"/>
          </a:p>
          <a:p>
            <a:pPr marL="0" lvl="0" indent="0" algn="l" rtl="0">
              <a:spcBef>
                <a:spcPts val="1200"/>
              </a:spcBef>
              <a:spcAft>
                <a:spcPts val="0"/>
              </a:spcAft>
              <a:buNone/>
            </a:pPr>
            <a:r>
              <a:rPr lang="en" sz="1100"/>
              <a:t>    suggesting that younger customers tend to have higher credit scores.</a:t>
            </a:r>
            <a:endParaRPr sz="1100"/>
          </a:p>
          <a:p>
            <a:pPr marL="0" lvl="0" indent="0" algn="l" rtl="0">
              <a:spcBef>
                <a:spcPts val="1200"/>
              </a:spcBef>
              <a:spcAft>
                <a:spcPts val="0"/>
              </a:spcAft>
              <a:buNone/>
            </a:pPr>
            <a:endParaRPr sz="1100"/>
          </a:p>
          <a:p>
            <a:pPr marL="0" lvl="0" indent="0" algn="l" rtl="0">
              <a:spcBef>
                <a:spcPts val="1200"/>
              </a:spcBef>
              <a:spcAft>
                <a:spcPts val="0"/>
              </a:spcAft>
              <a:buNone/>
            </a:pPr>
            <a:endParaRPr sz="1100"/>
          </a:p>
          <a:p>
            <a:pPr marL="0" lvl="0" indent="0" algn="l" rtl="0">
              <a:spcBef>
                <a:spcPts val="1200"/>
              </a:spcBef>
              <a:spcAft>
                <a:spcPts val="0"/>
              </a:spcAft>
              <a:buNone/>
            </a:pPr>
            <a:r>
              <a:rPr lang="en" sz="1100"/>
              <a:t>    - Balance and NumOfProducts: There is a minor negative correlation indicating that customers with higher balances tend to use fewer bank products, which might suggest different service usage patterns among wealthier customers.</a:t>
            </a:r>
            <a:endParaRPr sz="1100"/>
          </a:p>
          <a:p>
            <a:pPr marL="0" lvl="0" indent="0" algn="l" rtl="0">
              <a:spcBef>
                <a:spcPts val="1200"/>
              </a:spcBef>
              <a:spcAft>
                <a:spcPts val="0"/>
              </a:spcAft>
              <a:buNone/>
            </a:pPr>
            <a:r>
              <a:rPr lang="en" sz="1100"/>
              <a:t>    - Geography (encoded as dummy variables): Shows varying degrees of correlation with product usage and balance, potentially highlighting regional differences in banking behavior.</a:t>
            </a:r>
            <a:endParaRPr sz="1100"/>
          </a:p>
          <a:p>
            <a:pPr marL="0" lvl="0" indent="0" algn="l" rtl="0">
              <a:spcBef>
                <a:spcPts val="1200"/>
              </a:spcBef>
              <a:spcAft>
                <a:spcPts val="1200"/>
              </a:spcAft>
              <a:buNone/>
            </a:pPr>
            <a:r>
              <a:rPr lang="en" sz="1100"/>
              <a:t> </a:t>
            </a:r>
            <a:endParaRPr sz="1100"/>
          </a:p>
        </p:txBody>
      </p:sp>
      <p:pic>
        <p:nvPicPr>
          <p:cNvPr id="139" name="Google Shape;139;p21"/>
          <p:cNvPicPr preferRelativeResize="0"/>
          <p:nvPr/>
        </p:nvPicPr>
        <p:blipFill>
          <a:blip r:embed="rId3">
            <a:alphaModFix/>
          </a:blip>
          <a:stretch>
            <a:fillRect/>
          </a:stretch>
        </p:blipFill>
        <p:spPr>
          <a:xfrm>
            <a:off x="5207200" y="1100525"/>
            <a:ext cx="3210950" cy="258262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2232</Words>
  <Application>Microsoft Office PowerPoint</Application>
  <PresentationFormat>On-screen Show (16:9)</PresentationFormat>
  <Paragraphs>154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Raleway</vt:lpstr>
      <vt:lpstr>Arial</vt:lpstr>
      <vt:lpstr>Lato</vt:lpstr>
      <vt:lpstr>Times New Roman</vt:lpstr>
      <vt:lpstr>Streamline</vt:lpstr>
      <vt:lpstr>Customer Churn Prediction Project (Enhancing Retention Strategies through Data Analysis)                                                                     Team:                                                                                                            1.Raghavendra Reddy Pemmireddy(U01073510)                                                                                                            2.Varsha Kaipa(U01099158)                                                                                                            3.Rajeswari Yanamaddi(U01103527)   </vt:lpstr>
      <vt:lpstr>Introduction</vt:lpstr>
      <vt:lpstr>Data Description </vt:lpstr>
      <vt:lpstr>Data Description </vt:lpstr>
      <vt:lpstr>Data Preprocessing</vt:lpstr>
      <vt:lpstr>Data Preprocessing</vt:lpstr>
      <vt:lpstr>Distribution Analysis Using Histograms</vt:lpstr>
      <vt:lpstr>Understanding Categorical Data with Bar Charts</vt:lpstr>
      <vt:lpstr>Exploring Data Relationships with a Correlation Heatmap</vt:lpstr>
      <vt:lpstr>Investigating Variable Relationships Using Scatter Plots </vt:lpstr>
      <vt:lpstr>Analyzing Customer Segments with Pie Charts</vt:lpstr>
      <vt:lpstr>Advanced Data Distribution Analysis</vt:lpstr>
      <vt:lpstr>Strategic Insights and Actionable Recommendations</vt:lpstr>
      <vt:lpstr>PowerPoint Presentation</vt:lpstr>
      <vt:lpstr>PowerPoint Presentation</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Churn Prediction Project (Enhancing Retention Strategies through Data Analysis)                                                                     Team:                                                                                                            1.Raghavendra Reddy Pemmireddy(U01073510)                                                                                                            2.Varsha Kaipa(U01099158)                                                                                                            3.Rajeswari Yanamaddi(U01103527)   </dc:title>
  <cp:lastModifiedBy>Sri Harsha</cp:lastModifiedBy>
  <cp:revision>3</cp:revision>
  <dcterms:modified xsi:type="dcterms:W3CDTF">2024-04-22T02:47:49Z</dcterms:modified>
</cp:coreProperties>
</file>