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[EEE.xlsx]Sheet3!PivotTable3</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Sheet3!$B$3:$B$4</c:f>
              <c:strCache>
                <c:ptCount val="1"/>
                <c:pt idx="0">
                  <c:v>Exceeds</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Sheet3!$C$3:$C$4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Sheet3!$D$3:$D$4</c:f>
              <c:strCache>
                <c:ptCount val="1"/>
                <c:pt idx="0">
                  <c:v>Needs Improvement</c:v>
                </c:pt>
              </c:strCache>
            </c:strRef>
          </c:tx>
          <c:spPr>
            <a:solidFill>
              <a:schemeClr val="accent3"/>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Sheet3!$E$3:$E$4</c:f>
              <c:strCache>
                <c:ptCount val="1"/>
                <c:pt idx="0">
                  <c:v>PIP</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dLbls>
          <c:showLegendKey val="0"/>
          <c:showVal val="0"/>
          <c:showCatName val="0"/>
          <c:showSerName val="0"/>
          <c:showPercent val="0"/>
          <c:showBubbleSize val="0"/>
        </c:dLbls>
        <c:gapWidth val="219"/>
        <c:overlap val="-27"/>
        <c:axId val="329170136"/>
        <c:axId val="329170528"/>
      </c:barChart>
      <c:catAx>
        <c:axId val="329170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170528"/>
        <c:crosses val="autoZero"/>
        <c:auto val="1"/>
        <c:lblAlgn val="ctr"/>
        <c:lblOffset val="100"/>
        <c:noMultiLvlLbl val="0"/>
      </c:catAx>
      <c:valAx>
        <c:axId val="329170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170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114424" y="2910898"/>
            <a:ext cx="10010775" cy="1938992"/>
          </a:xfrm>
          <a:prstGeom prst="rect">
            <a:avLst/>
          </a:prstGeom>
          <a:noFill/>
        </p:spPr>
        <p:txBody>
          <a:bodyPr wrap="square" rtlCol="0">
            <a:spAutoFit/>
          </a:bodyPr>
          <a:lstStyle/>
          <a:p>
            <a:r>
              <a:rPr lang="en-US" sz="2400" dirty="0"/>
              <a:t>STUDENT </a:t>
            </a:r>
            <a:r>
              <a:rPr lang="en-US" sz="2400" dirty="0" smtClean="0"/>
              <a:t>NAME: </a:t>
            </a:r>
            <a:r>
              <a:rPr lang="en-US" sz="2400" dirty="0" err="1" smtClean="0"/>
              <a:t>G.K.Varsha</a:t>
            </a:r>
            <a:endParaRPr lang="en-US" sz="2400" dirty="0"/>
          </a:p>
          <a:p>
            <a:r>
              <a:rPr lang="en-US" sz="2400" dirty="0"/>
              <a:t>REGISTER </a:t>
            </a:r>
            <a:r>
              <a:rPr lang="en-US" sz="2400" dirty="0" smtClean="0"/>
              <a:t>NO: 312209371(</a:t>
            </a:r>
            <a:r>
              <a:rPr lang="en-US" sz="2400" dirty="0" err="1" smtClean="0"/>
              <a:t>Naanmudalvan</a:t>
            </a:r>
            <a:r>
              <a:rPr lang="en-US" sz="2400" dirty="0"/>
              <a:t> </a:t>
            </a:r>
            <a:r>
              <a:rPr lang="en-US" sz="2400" dirty="0" smtClean="0"/>
              <a:t>ID:asunm1353312209371)</a:t>
            </a:r>
            <a:endParaRPr lang="en-US" sz="2400" dirty="0"/>
          </a:p>
          <a:p>
            <a:r>
              <a:rPr lang="en-US" sz="2400" dirty="0" smtClean="0"/>
              <a:t>DEPARTMENT: </a:t>
            </a:r>
            <a:r>
              <a:rPr lang="en-US" sz="2400" dirty="0" err="1" smtClean="0"/>
              <a:t>Bcom</a:t>
            </a:r>
            <a:r>
              <a:rPr lang="en-US" sz="2400" dirty="0" smtClean="0"/>
              <a:t>(General)-Commerce</a:t>
            </a:r>
            <a:endParaRPr lang="en-US" sz="2400" dirty="0"/>
          </a:p>
          <a:p>
            <a:r>
              <a:rPr lang="en-US" sz="2400" dirty="0" smtClean="0"/>
              <a:t>COLLEGE: Anna </a:t>
            </a:r>
            <a:r>
              <a:rPr lang="en-US" sz="2400" dirty="0" err="1" smtClean="0"/>
              <a:t>Adarsh</a:t>
            </a:r>
            <a:r>
              <a:rPr lang="en-US" sz="2400" dirty="0" smtClean="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381000" y="1219200"/>
            <a:ext cx="11506200" cy="5878532"/>
          </a:xfrm>
          <a:prstGeom prst="rect">
            <a:avLst/>
          </a:prstGeom>
          <a:noFill/>
        </p:spPr>
        <p:txBody>
          <a:bodyPr wrap="square" rtlCol="0">
            <a:spAutoFit/>
          </a:bodyPr>
          <a:lstStyle/>
          <a:p>
            <a:r>
              <a:rPr lang="en-GB" sz="4000" dirty="0" smtClean="0"/>
              <a:t>STEPS:</a:t>
            </a:r>
          </a:p>
          <a:p>
            <a:pPr marL="742950" indent="-742950">
              <a:buFont typeface="+mj-lt"/>
              <a:buAutoNum type="arabicPeriod"/>
            </a:pPr>
            <a:r>
              <a:rPr lang="en-GB" sz="2800" dirty="0" smtClean="0"/>
              <a:t>Collected </a:t>
            </a:r>
            <a:r>
              <a:rPr lang="en-GB" sz="2800" dirty="0" err="1" smtClean="0"/>
              <a:t>Emplyee</a:t>
            </a:r>
            <a:r>
              <a:rPr lang="en-GB" sz="2800" dirty="0" smtClean="0"/>
              <a:t> dataset from </a:t>
            </a:r>
            <a:r>
              <a:rPr lang="en-GB" sz="2800" dirty="0" err="1" smtClean="0"/>
              <a:t>edunet</a:t>
            </a:r>
            <a:r>
              <a:rPr lang="en-GB" sz="2800" dirty="0" smtClean="0"/>
              <a:t> </a:t>
            </a:r>
            <a:r>
              <a:rPr lang="en-GB" sz="2800" dirty="0" err="1" smtClean="0"/>
              <a:t>skillsbuild</a:t>
            </a:r>
            <a:r>
              <a:rPr lang="en-GB" sz="2800" dirty="0" smtClean="0"/>
              <a:t>.</a:t>
            </a:r>
          </a:p>
          <a:p>
            <a:pPr marL="742950" indent="-742950">
              <a:buFont typeface="+mj-lt"/>
              <a:buAutoNum type="arabicPeriod"/>
            </a:pPr>
            <a:r>
              <a:rPr lang="en-GB" sz="2800" dirty="0" smtClean="0"/>
              <a:t>Considered the required 9 data out of 24 data by </a:t>
            </a:r>
            <a:r>
              <a:rPr lang="en-GB" sz="2800" dirty="0" err="1" smtClean="0"/>
              <a:t>coloring</a:t>
            </a:r>
            <a:r>
              <a:rPr lang="en-GB" sz="2800" dirty="0" smtClean="0"/>
              <a:t> the rows.</a:t>
            </a:r>
          </a:p>
          <a:p>
            <a:pPr marL="742950" indent="-742950">
              <a:buFont typeface="+mj-lt"/>
              <a:buAutoNum type="arabicPeriod"/>
            </a:pPr>
            <a:r>
              <a:rPr lang="en-GB" sz="2800" dirty="0" smtClean="0"/>
              <a:t>Using conditional formatting for missing information and eliminated.</a:t>
            </a:r>
          </a:p>
          <a:p>
            <a:pPr marL="742950" indent="-742950">
              <a:buFont typeface="+mj-lt"/>
              <a:buAutoNum type="arabicPeriod"/>
            </a:pPr>
            <a:r>
              <a:rPr lang="en-GB" sz="2800" dirty="0" smtClean="0"/>
              <a:t>Created new pivot table.</a:t>
            </a:r>
          </a:p>
          <a:p>
            <a:pPr marL="742950" indent="-742950">
              <a:buFont typeface="+mj-lt"/>
              <a:buAutoNum type="arabicPeriod"/>
            </a:pPr>
            <a:r>
              <a:rPr lang="en-GB" sz="2800" dirty="0" smtClean="0"/>
              <a:t>Under pivot field marked business unit under rows, marked performance score under columns, marked first name under values and at the final marked gender code under filters.</a:t>
            </a:r>
          </a:p>
          <a:p>
            <a:pPr marL="742950" indent="-742950">
              <a:buFont typeface="+mj-lt"/>
              <a:buAutoNum type="arabicPeriod"/>
            </a:pPr>
            <a:r>
              <a:rPr lang="en-GB" sz="2800" dirty="0" smtClean="0"/>
              <a:t>Eliminated blank in gender</a:t>
            </a:r>
          </a:p>
          <a:p>
            <a:pPr marL="742950" indent="-742950">
              <a:buFont typeface="+mj-lt"/>
              <a:buAutoNum type="arabicPeriod"/>
            </a:pPr>
            <a:r>
              <a:rPr lang="en-GB" sz="2800" dirty="0" smtClean="0"/>
              <a:t>Created chart using recommended charts and changed the colour.</a:t>
            </a:r>
          </a:p>
          <a:p>
            <a:pPr marL="742950" indent="-742950">
              <a:buFont typeface="+mj-lt"/>
              <a:buAutoNum type="arabicPeriod"/>
            </a:pPr>
            <a:r>
              <a:rPr lang="en-GB" sz="2800" dirty="0" smtClean="0"/>
              <a:t>Saved the file.</a:t>
            </a:r>
          </a:p>
          <a:p>
            <a:pPr marL="742950" indent="-742950">
              <a:buFont typeface="+mj-lt"/>
              <a:buAutoNum type="arabicPeriod"/>
            </a:pPr>
            <a:endParaRPr lang="en-GB" sz="2800" dirty="0" smtClean="0"/>
          </a:p>
          <a:p>
            <a:pPr marL="742950" indent="-742950">
              <a:buFont typeface="+mj-lt"/>
              <a:buAutoNum type="arabicPeriod"/>
            </a:pP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585268122"/>
              </p:ext>
            </p:extLst>
          </p:nvPr>
        </p:nvGraphicFramePr>
        <p:xfrm>
          <a:off x="2286000" y="1371600"/>
          <a:ext cx="69342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57200" y="1600200"/>
            <a:ext cx="10979467" cy="1938992"/>
          </a:xfrm>
          <a:prstGeom prst="rect">
            <a:avLst/>
          </a:prstGeom>
          <a:noFill/>
        </p:spPr>
        <p:txBody>
          <a:bodyPr wrap="square" rtlCol="0">
            <a:spAutoFit/>
          </a:bodyPr>
          <a:lstStyle/>
          <a:p>
            <a:r>
              <a:rPr lang="en-GB" sz="2400" dirty="0" smtClean="0">
                <a:solidFill>
                  <a:srgbClr val="00B050"/>
                </a:solidFill>
              </a:rPr>
              <a:t>Employee Data Analysis is the summary of all the collection, organisation, and analysis of data of the employees in the organisation stating the important features such as gender, employee id, designation, work field, experience. As a conclusion there must be an improvement in the status of the employee of their working nature in the organisation which helps to the development and growth of the organisation.</a:t>
            </a:r>
            <a:endParaRPr lang="en-IN" sz="2400" dirty="0">
              <a:solidFill>
                <a:srgbClr val="00B050"/>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Sitka Heading" panose="02000505000000020004" pitchFamily="2" charset="0"/>
                <a:cs typeface="Times New Roman" panose="02020603050405020304" pitchFamily="18" charset="0"/>
              </a:rPr>
              <a:t>Employee Performance Analysis using Excel</a:t>
            </a:r>
            <a:endParaRPr lang="en-IN" sz="2800" dirty="0">
              <a:solidFill>
                <a:srgbClr val="7030A0"/>
              </a:solidFill>
              <a:latin typeface="Sitka Heading" panose="02000505000000020004" pitchFamily="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515600" y="235424"/>
            <a:ext cx="1304925" cy="17907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457201" y="2019300"/>
            <a:ext cx="8991598" cy="3416320"/>
          </a:xfrm>
          <a:prstGeom prst="rect">
            <a:avLst/>
          </a:prstGeom>
          <a:noFill/>
        </p:spPr>
        <p:txBody>
          <a:bodyPr wrap="square" rtlCol="0">
            <a:spAutoFit/>
          </a:bodyPr>
          <a:lstStyle/>
          <a:p>
            <a:r>
              <a:rPr lang="en-GB" sz="3600" dirty="0" smtClean="0">
                <a:solidFill>
                  <a:srgbClr val="FF0000"/>
                </a:solidFill>
              </a:rPr>
              <a:t>Employee data analysis helps to identify the workforce trends. This helps to spot positive and negative workforce in an organisation. This ensures designing and maintaining data systems and databases and this includes fixing coding errors and other data related problems. </a:t>
            </a:r>
            <a:endParaRPr lang="en-IN" sz="36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34804" y="304800"/>
            <a:ext cx="1905000" cy="21526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76275" y="2133600"/>
            <a:ext cx="8086725" cy="2677656"/>
          </a:xfrm>
          <a:prstGeom prst="rect">
            <a:avLst/>
          </a:prstGeom>
          <a:noFill/>
        </p:spPr>
        <p:txBody>
          <a:bodyPr wrap="square" rtlCol="0">
            <a:spAutoFit/>
          </a:bodyPr>
          <a:lstStyle/>
          <a:p>
            <a:r>
              <a:rPr lang="en-GB" sz="2800" dirty="0" smtClean="0">
                <a:solidFill>
                  <a:srgbClr val="FF0000"/>
                </a:solidFill>
              </a:rPr>
              <a:t>Employment data analysis is the data which shows the detailed information about the </a:t>
            </a:r>
            <a:r>
              <a:rPr lang="en-GB" sz="2800" dirty="0" err="1" smtClean="0">
                <a:solidFill>
                  <a:srgbClr val="FF0000"/>
                </a:solidFill>
              </a:rPr>
              <a:t>empolyees</a:t>
            </a:r>
            <a:r>
              <a:rPr lang="en-GB" sz="2800" dirty="0" smtClean="0">
                <a:solidFill>
                  <a:srgbClr val="FF0000"/>
                </a:solidFill>
              </a:rPr>
              <a:t> working in an organisation using their relevant information such as gender, age, experience, designation, work field. This ensures to analyse the trends and patterns of different employees working in an organisation. </a:t>
            </a:r>
            <a:endParaRPr lang="en-IN" sz="28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5679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066800" y="1864264"/>
            <a:ext cx="2743200" cy="2308324"/>
          </a:xfrm>
          <a:prstGeom prst="rect">
            <a:avLst/>
          </a:prstGeom>
          <a:noFill/>
        </p:spPr>
        <p:txBody>
          <a:bodyPr wrap="square" rtlCol="0">
            <a:spAutoFit/>
          </a:bodyPr>
          <a:lstStyle/>
          <a:p>
            <a:pPr marL="342900" indent="-342900">
              <a:buFont typeface="+mj-lt"/>
              <a:buAutoNum type="arabicPeriod"/>
            </a:pPr>
            <a:r>
              <a:rPr lang="en-GB" sz="2400" dirty="0" smtClean="0">
                <a:solidFill>
                  <a:srgbClr val="7030A0"/>
                </a:solidFill>
              </a:rPr>
              <a:t>Employees</a:t>
            </a:r>
          </a:p>
          <a:p>
            <a:pPr marL="342900" indent="-342900">
              <a:buFont typeface="+mj-lt"/>
              <a:buAutoNum type="arabicPeriod"/>
            </a:pPr>
            <a:r>
              <a:rPr lang="en-GB" sz="2400" dirty="0" smtClean="0">
                <a:solidFill>
                  <a:srgbClr val="7030A0"/>
                </a:solidFill>
              </a:rPr>
              <a:t>Investors</a:t>
            </a:r>
          </a:p>
          <a:p>
            <a:pPr marL="342900" indent="-342900">
              <a:buFont typeface="+mj-lt"/>
              <a:buAutoNum type="arabicPeriod"/>
            </a:pPr>
            <a:r>
              <a:rPr lang="en-GB" sz="2400" dirty="0" smtClean="0">
                <a:solidFill>
                  <a:srgbClr val="7030A0"/>
                </a:solidFill>
              </a:rPr>
              <a:t>Managers</a:t>
            </a:r>
          </a:p>
          <a:p>
            <a:pPr marL="342900" indent="-342900">
              <a:buFont typeface="+mj-lt"/>
              <a:buAutoNum type="arabicPeriod"/>
            </a:pPr>
            <a:r>
              <a:rPr lang="en-GB" sz="2400" dirty="0" smtClean="0">
                <a:solidFill>
                  <a:srgbClr val="7030A0"/>
                </a:solidFill>
              </a:rPr>
              <a:t>Creditors</a:t>
            </a:r>
          </a:p>
          <a:p>
            <a:pPr marL="342900" indent="-342900">
              <a:buFont typeface="+mj-lt"/>
              <a:buAutoNum type="arabicPeriod"/>
            </a:pPr>
            <a:r>
              <a:rPr lang="en-GB" sz="2400" dirty="0" smtClean="0">
                <a:solidFill>
                  <a:srgbClr val="7030A0"/>
                </a:solidFill>
              </a:rPr>
              <a:t>General Public</a:t>
            </a:r>
          </a:p>
          <a:p>
            <a:pPr marL="342900" indent="-342900">
              <a:buFont typeface="+mj-lt"/>
              <a:buAutoNum type="arabicPeriod"/>
            </a:pPr>
            <a:endParaRPr lang="en-GB" sz="2400" dirty="0" smtClean="0">
              <a:solidFill>
                <a:srgbClr val="7030A0"/>
              </a:solidFill>
            </a:endParaRPr>
          </a:p>
        </p:txBody>
      </p:sp>
      <p:pic>
        <p:nvPicPr>
          <p:cNvPr id="10" name="Picture 9"/>
          <p:cNvPicPr>
            <a:picLocks noChangeAspect="1"/>
          </p:cNvPicPr>
          <p:nvPr/>
        </p:nvPicPr>
        <p:blipFill>
          <a:blip r:embed="rId3"/>
          <a:stretch>
            <a:fillRect/>
          </a:stretch>
        </p:blipFill>
        <p:spPr>
          <a:xfrm>
            <a:off x="4846438" y="2191789"/>
            <a:ext cx="6506980" cy="40042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9300"/>
            <a:ext cx="1371600" cy="1800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133600" y="2209800"/>
            <a:ext cx="7543800" cy="2308324"/>
          </a:xfrm>
          <a:prstGeom prst="rect">
            <a:avLst/>
          </a:prstGeom>
          <a:noFill/>
        </p:spPr>
        <p:txBody>
          <a:bodyPr wrap="square" rtlCol="0">
            <a:spAutoFit/>
          </a:bodyPr>
          <a:lstStyle/>
          <a:p>
            <a:pPr marL="342900" indent="-342900">
              <a:buFont typeface="+mj-lt"/>
              <a:buAutoNum type="arabicPeriod"/>
            </a:pPr>
            <a:r>
              <a:rPr lang="en-GB" sz="3600" dirty="0" smtClean="0">
                <a:solidFill>
                  <a:srgbClr val="7030A0"/>
                </a:solidFill>
              </a:rPr>
              <a:t>Conditional Formatting for missing</a:t>
            </a:r>
          </a:p>
          <a:p>
            <a:pPr marL="342900" indent="-342900">
              <a:buFont typeface="+mj-lt"/>
              <a:buAutoNum type="arabicPeriod"/>
            </a:pPr>
            <a:r>
              <a:rPr lang="en-GB" sz="3600" dirty="0" smtClean="0">
                <a:solidFill>
                  <a:srgbClr val="7030A0"/>
                </a:solidFill>
              </a:rPr>
              <a:t>Filtering for removing</a:t>
            </a:r>
          </a:p>
          <a:p>
            <a:pPr marL="342900" indent="-342900">
              <a:buFont typeface="+mj-lt"/>
              <a:buAutoNum type="arabicPeriod"/>
            </a:pPr>
            <a:r>
              <a:rPr lang="en-GB" sz="3600" dirty="0" smtClean="0">
                <a:solidFill>
                  <a:srgbClr val="7030A0"/>
                </a:solidFill>
              </a:rPr>
              <a:t>Pivot Table for Summary</a:t>
            </a:r>
          </a:p>
          <a:p>
            <a:pPr marL="342900" indent="-342900">
              <a:buFont typeface="+mj-lt"/>
              <a:buAutoNum type="arabicPeriod"/>
            </a:pPr>
            <a:r>
              <a:rPr lang="en-GB" sz="3600" dirty="0" smtClean="0">
                <a:solidFill>
                  <a:srgbClr val="7030A0"/>
                </a:solidFill>
              </a:rPr>
              <a:t>Graph for Data verification</a:t>
            </a:r>
            <a:endParaRPr lang="en-IN" sz="3600" dirty="0">
              <a:solidFill>
                <a:srgbClr val="7030A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676400"/>
            <a:ext cx="10369868" cy="3170099"/>
          </a:xfrm>
          <a:prstGeom prst="rect">
            <a:avLst/>
          </a:prstGeom>
          <a:noFill/>
        </p:spPr>
        <p:txBody>
          <a:bodyPr wrap="square" rtlCol="0">
            <a:spAutoFit/>
          </a:bodyPr>
          <a:lstStyle/>
          <a:p>
            <a:r>
              <a:rPr lang="en-GB" sz="2000" dirty="0" smtClean="0"/>
              <a:t>1.Employee Dataset=  </a:t>
            </a:r>
            <a:r>
              <a:rPr lang="en-GB" sz="2000" dirty="0" err="1" smtClean="0"/>
              <a:t>Skillsbuild</a:t>
            </a:r>
            <a:endParaRPr lang="en-GB" sz="2000" dirty="0" smtClean="0"/>
          </a:p>
          <a:p>
            <a:r>
              <a:rPr lang="en-GB" sz="2000" dirty="0" smtClean="0"/>
              <a:t>2.Features=26</a:t>
            </a:r>
          </a:p>
          <a:p>
            <a:r>
              <a:rPr lang="en-GB" sz="2000" dirty="0" smtClean="0"/>
              <a:t>3.Considered 9 Features:</a:t>
            </a:r>
          </a:p>
          <a:p>
            <a:r>
              <a:rPr lang="en-GB" sz="2000" dirty="0"/>
              <a:t> </a:t>
            </a:r>
            <a:r>
              <a:rPr lang="en-GB" sz="2000" dirty="0" smtClean="0"/>
              <a:t>                       1.Employee ID: Number</a:t>
            </a:r>
          </a:p>
          <a:p>
            <a:r>
              <a:rPr lang="en-GB" sz="2000" dirty="0"/>
              <a:t> </a:t>
            </a:r>
            <a:r>
              <a:rPr lang="en-GB" sz="2000" dirty="0" smtClean="0"/>
              <a:t>                       2.Name: Text</a:t>
            </a:r>
          </a:p>
          <a:p>
            <a:r>
              <a:rPr lang="en-GB" sz="2000" dirty="0"/>
              <a:t> </a:t>
            </a:r>
            <a:r>
              <a:rPr lang="en-GB" sz="2000" dirty="0" smtClean="0"/>
              <a:t>                       3.Emplyee Type</a:t>
            </a:r>
          </a:p>
          <a:p>
            <a:r>
              <a:rPr lang="en-GB" sz="2000" dirty="0"/>
              <a:t> </a:t>
            </a:r>
            <a:r>
              <a:rPr lang="en-GB" sz="2000" dirty="0" smtClean="0"/>
              <a:t>                       4.Performance Level</a:t>
            </a:r>
          </a:p>
          <a:p>
            <a:r>
              <a:rPr lang="en-GB" sz="2000" dirty="0"/>
              <a:t> </a:t>
            </a:r>
            <a:r>
              <a:rPr lang="en-GB" sz="2000" dirty="0" smtClean="0"/>
              <a:t>                       5.Gender Code: Male, Female</a:t>
            </a:r>
          </a:p>
          <a:p>
            <a:r>
              <a:rPr lang="en-GB" sz="2000" dirty="0"/>
              <a:t> </a:t>
            </a:r>
            <a:r>
              <a:rPr lang="en-GB" sz="2000" dirty="0" smtClean="0"/>
              <a:t>                       6.Current Employee Rating: Number                   </a:t>
            </a:r>
          </a:p>
          <a:p>
            <a:endParaRPr lang="en-GB" sz="2000" dirty="0" smtClean="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533650" y="2133600"/>
            <a:ext cx="8210550" cy="461665"/>
          </a:xfrm>
          <a:prstGeom prst="rect">
            <a:avLst/>
          </a:prstGeom>
          <a:noFill/>
        </p:spPr>
        <p:txBody>
          <a:bodyPr wrap="square" rtlCol="0">
            <a:spAutoFit/>
          </a:bodyPr>
          <a:lstStyle/>
          <a:p>
            <a:r>
              <a:rPr lang="en-GB" sz="2400" dirty="0" smtClean="0">
                <a:solidFill>
                  <a:srgbClr val="FF0000"/>
                </a:solidFill>
              </a:rPr>
              <a:t>Using PIVOT Table is the wow in our solution.</a:t>
            </a:r>
            <a:endParaRPr lang="en-IN" sz="2400"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270</TotalTime>
  <Words>421</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Sitka Heading</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acer</cp:lastModifiedBy>
  <cp:revision>22</cp:revision>
  <dcterms:created xsi:type="dcterms:W3CDTF">2024-03-29T15:07:22Z</dcterms:created>
  <dcterms:modified xsi:type="dcterms:W3CDTF">2024-08-30T16:19:43Z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