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8" r:id="rId2"/>
    <p:sldId id="259" r:id="rId3"/>
    <p:sldId id="260" r:id="rId4"/>
    <p:sldId id="261" r:id="rId5"/>
    <p:sldId id="262" r:id="rId6"/>
    <p:sldId id="263" r:id="rId7"/>
    <p:sldId id="275" r:id="rId8"/>
    <p:sldId id="264" r:id="rId9"/>
    <p:sldId id="267" r:id="rId10"/>
    <p:sldId id="266" r:id="rId11"/>
    <p:sldId id="271" r:id="rId12"/>
    <p:sldId id="272"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BF2E40-CA14-4147-AA22-34B67F05403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386082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2E40-CA14-4147-AA22-34B67F05403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252033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2E40-CA14-4147-AA22-34B67F05403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352294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2E40-CA14-4147-AA22-34B67F05403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45150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F2E40-CA14-4147-AA22-34B67F05403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82595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BF2E40-CA14-4147-AA22-34B67F05403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2728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BF2E40-CA14-4147-AA22-34B67F054035}"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1867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BF2E40-CA14-4147-AA22-34B67F054035}"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200231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F2E40-CA14-4147-AA22-34B67F054035}"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64457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2E40-CA14-4147-AA22-34B67F05403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15793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2E40-CA14-4147-AA22-34B67F05403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BA735-7EFD-45DC-86E2-A818EF1A0645}" type="slidenum">
              <a:rPr lang="en-US" smtClean="0"/>
              <a:t>‹#›</a:t>
            </a:fld>
            <a:endParaRPr lang="en-US"/>
          </a:p>
        </p:txBody>
      </p:sp>
    </p:spTree>
    <p:extLst>
      <p:ext uri="{BB962C8B-B14F-4D97-AF65-F5344CB8AC3E}">
        <p14:creationId xmlns:p14="http://schemas.microsoft.com/office/powerpoint/2010/main" val="300635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F2E40-CA14-4147-AA22-34B67F054035}" type="datetimeFigureOut">
              <a:rPr lang="en-US" smtClean="0"/>
              <a:t>3/26/2024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BA735-7EFD-45DC-86E2-A818EF1A0645}" type="slidenum">
              <a:rPr lang="en-US" smtClean="0"/>
              <a:t>‹#›</a:t>
            </a:fld>
            <a:endParaRPr lang="en-US"/>
          </a:p>
        </p:txBody>
      </p:sp>
    </p:spTree>
    <p:extLst>
      <p:ext uri="{BB962C8B-B14F-4D97-AF65-F5344CB8AC3E}">
        <p14:creationId xmlns:p14="http://schemas.microsoft.com/office/powerpoint/2010/main" val="29878982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F455-F631-89A4-1A0C-D6D33840E26F}"/>
              </a:ext>
            </a:extLst>
          </p:cNvPr>
          <p:cNvSpPr>
            <a:spLocks noGrp="1"/>
          </p:cNvSpPr>
          <p:nvPr>
            <p:ph type="title"/>
          </p:nvPr>
        </p:nvSpPr>
        <p:spPr>
          <a:xfrm>
            <a:off x="1828799" y="365125"/>
            <a:ext cx="7659757" cy="2682875"/>
          </a:xfrm>
        </p:spPr>
        <p:txBody>
          <a:bodyPr/>
          <a:lstStyle/>
          <a:p>
            <a:br>
              <a:rPr lang="en-US" sz="1800" b="0" i="0" u="none" strike="noStrike" baseline="0" dirty="0">
                <a:solidFill>
                  <a:srgbClr val="000000"/>
                </a:solidFill>
                <a:latin typeface="Roboto" panose="02000000000000000000" pitchFamily="2" charset="0"/>
              </a:rPr>
            </a:br>
            <a:r>
              <a:rPr lang="en-US" sz="4000" b="1" i="0" u="none" strike="noStrike" baseline="0" dirty="0">
                <a:solidFill>
                  <a:srgbClr val="000000"/>
                </a:solidFill>
              </a:rPr>
              <a:t>Project:</a:t>
            </a:r>
            <a:br>
              <a:rPr lang="en-US" sz="4000" b="1" i="0" u="none" strike="noStrike" baseline="0" dirty="0">
                <a:solidFill>
                  <a:srgbClr val="000000"/>
                </a:solidFill>
              </a:rPr>
            </a:br>
            <a:r>
              <a:rPr lang="en-US" sz="4000" b="1" i="0" u="none" strike="noStrike" baseline="0" dirty="0">
                <a:solidFill>
                  <a:srgbClr val="000000"/>
                </a:solidFill>
              </a:rPr>
              <a:t>FDA Analysis Using SQL &amp; Power BI </a:t>
            </a:r>
            <a:endParaRPr lang="en-US" sz="4000" dirty="0"/>
          </a:p>
        </p:txBody>
      </p:sp>
    </p:spTree>
    <p:extLst>
      <p:ext uri="{BB962C8B-B14F-4D97-AF65-F5344CB8AC3E}">
        <p14:creationId xmlns:p14="http://schemas.microsoft.com/office/powerpoint/2010/main" val="291243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B696-0BDF-F30D-DB55-698F50B21135}"/>
              </a:ext>
            </a:extLst>
          </p:cNvPr>
          <p:cNvSpPr>
            <a:spLocks noGrp="1"/>
          </p:cNvSpPr>
          <p:nvPr>
            <p:ph type="title"/>
          </p:nvPr>
        </p:nvSpPr>
        <p:spPr>
          <a:xfrm>
            <a:off x="838200" y="365125"/>
            <a:ext cx="10515600" cy="900457"/>
          </a:xfrm>
        </p:spPr>
        <p:txBody>
          <a:bodyPr>
            <a:normAutofit fontScale="90000"/>
          </a:bodyPr>
          <a:lstStyle/>
          <a:p>
            <a:pPr algn="l"/>
            <a:br>
              <a:rPr lang="en-US" sz="2400" b="1" i="0" u="none" strike="noStrike" baseline="0" dirty="0">
                <a:solidFill>
                  <a:srgbClr val="000000"/>
                </a:solidFill>
              </a:rPr>
            </a:br>
            <a:r>
              <a:rPr lang="en-US" sz="2700" b="1" i="0" u="none" strike="noStrike" baseline="0" dirty="0">
                <a:solidFill>
                  <a:srgbClr val="000000"/>
                </a:solidFill>
              </a:rPr>
              <a:t>3. Visualize the segmentation of products based on Marketing Status </a:t>
            </a:r>
            <a:br>
              <a:rPr lang="en-US" sz="1800" b="0" i="0" u="none" strike="noStrike" baseline="0" dirty="0">
                <a:solidFill>
                  <a:srgbClr val="000000"/>
                </a:solidFill>
              </a:rPr>
            </a:br>
            <a:endParaRPr lang="en-US" sz="2400" b="1" dirty="0"/>
          </a:p>
        </p:txBody>
      </p:sp>
      <p:sp>
        <p:nvSpPr>
          <p:cNvPr id="15" name="Content Placeholder 2">
            <a:extLst>
              <a:ext uri="{FF2B5EF4-FFF2-40B4-BE49-F238E27FC236}">
                <a16:creationId xmlns:a16="http://schemas.microsoft.com/office/drawing/2014/main" id="{33FA8464-B9ED-7039-A7B9-D3147338BE93}"/>
              </a:ext>
            </a:extLst>
          </p:cNvPr>
          <p:cNvSpPr>
            <a:spLocks noGrp="1"/>
          </p:cNvSpPr>
          <p:nvPr>
            <p:ph idx="1"/>
          </p:nvPr>
        </p:nvSpPr>
        <p:spPr>
          <a:xfrm>
            <a:off x="344557" y="1265581"/>
            <a:ext cx="11622155" cy="5373757"/>
          </a:xfrm>
        </p:spPr>
        <p:txBody>
          <a:bodyPr>
            <a:normAutofit/>
          </a:bodyPr>
          <a:lstStyle/>
          <a:p>
            <a:r>
              <a:rPr lang="en-US" sz="1900" b="0" i="0" dirty="0">
                <a:solidFill>
                  <a:srgbClr val="0D0D0D"/>
                </a:solidFill>
                <a:effectLst/>
              </a:rPr>
              <a:t>Segmentation of products based on market status provides valuable insights into the distribution and status of products within the FDA dataset. By visualizing the segmentation, we can observe the following:</a:t>
            </a:r>
          </a:p>
          <a:p>
            <a:r>
              <a:rPr lang="en-US" sz="1900" b="0" i="0" dirty="0">
                <a:solidFill>
                  <a:srgbClr val="0D0D0D"/>
                </a:solidFill>
                <a:effectLst/>
              </a:rPr>
              <a:t>Market status 1 has the maximum number of products, indicating that a significant portion of the product portfolio falls under this category.</a:t>
            </a:r>
          </a:p>
          <a:p>
            <a:r>
              <a:rPr lang="en-US" sz="1900" b="0" i="0" dirty="0">
                <a:solidFill>
                  <a:srgbClr val="0D0D0D"/>
                </a:solidFill>
                <a:effectLst/>
              </a:rPr>
              <a:t>Market status 1 likely represents products that are readily available in the market, approved for sale, and actively marketed to consumers</a:t>
            </a:r>
            <a:r>
              <a:rPr lang="en-US" sz="1900" dirty="0">
                <a:solidFill>
                  <a:srgbClr val="0D0D0D"/>
                </a:solidFill>
              </a:rPr>
              <a:t>.</a:t>
            </a:r>
          </a:p>
          <a:p>
            <a:endParaRPr lang="en-US" sz="1900" b="0" i="0" dirty="0">
              <a:solidFill>
                <a:srgbClr val="0D0D0D"/>
              </a:solidFill>
              <a:effectLst/>
            </a:endParaRPr>
          </a:p>
          <a:p>
            <a:endParaRPr lang="en-US" dirty="0"/>
          </a:p>
        </p:txBody>
      </p:sp>
      <p:pic>
        <p:nvPicPr>
          <p:cNvPr id="4" name="Picture 3">
            <a:extLst>
              <a:ext uri="{FF2B5EF4-FFF2-40B4-BE49-F238E27FC236}">
                <a16:creationId xmlns:a16="http://schemas.microsoft.com/office/drawing/2014/main" id="{621064CC-F3ED-BE4F-6942-4C8A12719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04" y="3180521"/>
            <a:ext cx="6460373" cy="3458817"/>
          </a:xfrm>
          <a:prstGeom prst="rect">
            <a:avLst/>
          </a:prstGeom>
        </p:spPr>
      </p:pic>
    </p:spTree>
    <p:extLst>
      <p:ext uri="{BB962C8B-B14F-4D97-AF65-F5344CB8AC3E}">
        <p14:creationId xmlns:p14="http://schemas.microsoft.com/office/powerpoint/2010/main" val="186874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B8D7-0FE8-88FB-786F-DFD94E9E7F8F}"/>
              </a:ext>
            </a:extLst>
          </p:cNvPr>
          <p:cNvSpPr>
            <a:spLocks noGrp="1"/>
          </p:cNvSpPr>
          <p:nvPr>
            <p:ph type="title"/>
          </p:nvPr>
        </p:nvSpPr>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700" b="1" i="0" u="none" strike="noStrike" baseline="0" dirty="0">
                <a:solidFill>
                  <a:srgbClr val="000000"/>
                </a:solidFill>
              </a:rPr>
              <a:t>4. Show the total number of applications for each MarketingStatus. Enable users to filter by years and MarketingStatus for detailed analysis. </a:t>
            </a:r>
            <a:br>
              <a:rPr lang="en-US" sz="2700" b="0" i="0" u="none" strike="noStrike" baseline="0" dirty="0">
                <a:solidFill>
                  <a:srgbClr val="000000"/>
                </a:solidFill>
              </a:rPr>
            </a:br>
            <a:endParaRPr lang="en-US" sz="2700" dirty="0"/>
          </a:p>
        </p:txBody>
      </p:sp>
      <p:sp>
        <p:nvSpPr>
          <p:cNvPr id="3" name="Content Placeholder 2">
            <a:extLst>
              <a:ext uri="{FF2B5EF4-FFF2-40B4-BE49-F238E27FC236}">
                <a16:creationId xmlns:a16="http://schemas.microsoft.com/office/drawing/2014/main" id="{F257D8FA-917C-C87B-A547-E2B2E37F3CF7}"/>
              </a:ext>
            </a:extLst>
          </p:cNvPr>
          <p:cNvSpPr>
            <a:spLocks noGrp="1"/>
          </p:cNvSpPr>
          <p:nvPr>
            <p:ph idx="1"/>
          </p:nvPr>
        </p:nvSpPr>
        <p:spPr>
          <a:xfrm>
            <a:off x="838200" y="1470991"/>
            <a:ext cx="11022496" cy="5181600"/>
          </a:xfrm>
        </p:spPr>
        <p:txBody>
          <a:bodyPr/>
          <a:lstStyle/>
          <a:p>
            <a:r>
              <a:rPr lang="en-US" sz="1800" b="0" i="0" dirty="0">
                <a:solidFill>
                  <a:srgbClr val="0D0D0D"/>
                </a:solidFill>
                <a:effectLst/>
              </a:rPr>
              <a:t>By analyzing the total number of applications for each MarketingStatus category, we can see the application trends over time.</a:t>
            </a:r>
          </a:p>
          <a:p>
            <a:r>
              <a:rPr lang="en-US" sz="1800" b="0" i="0" dirty="0">
                <a:solidFill>
                  <a:srgbClr val="0D0D0D"/>
                </a:solidFill>
                <a:effectLst/>
              </a:rPr>
              <a:t>It can be identified that Product MarketingStatus category 1 has the highest </a:t>
            </a:r>
            <a:r>
              <a:rPr lang="en-US" sz="1800" dirty="0">
                <a:solidFill>
                  <a:srgbClr val="0D0D0D"/>
                </a:solidFill>
              </a:rPr>
              <a:t>number of applications</a:t>
            </a:r>
          </a:p>
          <a:p>
            <a:r>
              <a:rPr lang="en-US" sz="1800" dirty="0">
                <a:solidFill>
                  <a:srgbClr val="0D0D0D"/>
                </a:solidFill>
              </a:rPr>
              <a:t>Till 1995 </a:t>
            </a:r>
            <a:r>
              <a:rPr lang="en-US" sz="1800" b="0" i="0" dirty="0">
                <a:solidFill>
                  <a:srgbClr val="0D0D0D"/>
                </a:solidFill>
                <a:effectLst/>
              </a:rPr>
              <a:t>Product MKStatus 3 had maximum number of application but afterwards it tends to decline and Product MKStatus 1 shows the increasing trend. </a:t>
            </a:r>
          </a:p>
          <a:p>
            <a:r>
              <a:rPr lang="en-US" sz="1800" dirty="0">
                <a:solidFill>
                  <a:srgbClr val="0D0D0D"/>
                </a:solidFill>
              </a:rPr>
              <a:t>But in 2003 there was a sharp decrease in applications for all the Product MKStatus then from 2004 it started to increase gradually.</a:t>
            </a:r>
            <a:endParaRPr lang="en-US" b="0" i="0" dirty="0">
              <a:solidFill>
                <a:srgbClr val="0D0D0D"/>
              </a:solidFill>
              <a:effectLst/>
              <a:latin typeface="Söhne"/>
            </a:endParaRPr>
          </a:p>
        </p:txBody>
      </p:sp>
      <p:pic>
        <p:nvPicPr>
          <p:cNvPr id="7" name="Picture 6">
            <a:extLst>
              <a:ext uri="{FF2B5EF4-FFF2-40B4-BE49-F238E27FC236}">
                <a16:creationId xmlns:a16="http://schemas.microsoft.com/office/drawing/2014/main" id="{260DDA3D-D1A9-7706-D7C0-3FE058807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6" y="3750365"/>
            <a:ext cx="7619999" cy="2902226"/>
          </a:xfrm>
          <a:prstGeom prst="rect">
            <a:avLst/>
          </a:prstGeom>
        </p:spPr>
      </p:pic>
      <p:pic>
        <p:nvPicPr>
          <p:cNvPr id="5" name="Picture 4">
            <a:extLst>
              <a:ext uri="{FF2B5EF4-FFF2-40B4-BE49-F238E27FC236}">
                <a16:creationId xmlns:a16="http://schemas.microsoft.com/office/drawing/2014/main" id="{24B689AE-F31C-8FDB-02CC-77F597CA3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796" y="3750365"/>
            <a:ext cx="2458004" cy="1636644"/>
          </a:xfrm>
          <a:prstGeom prst="rect">
            <a:avLst/>
          </a:prstGeom>
        </p:spPr>
      </p:pic>
    </p:spTree>
    <p:extLst>
      <p:ext uri="{BB962C8B-B14F-4D97-AF65-F5344CB8AC3E}">
        <p14:creationId xmlns:p14="http://schemas.microsoft.com/office/powerpoint/2010/main" val="420366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9CB0-632D-037A-8FC6-F4C0A5E58403}"/>
              </a:ext>
            </a:extLst>
          </p:cNvPr>
          <p:cNvSpPr>
            <a:spLocks noGrp="1"/>
          </p:cNvSpPr>
          <p:nvPr>
            <p:ph type="title"/>
          </p:nvPr>
        </p:nvSpPr>
        <p:spPr>
          <a:xfrm>
            <a:off x="838200" y="159027"/>
            <a:ext cx="10515600" cy="993912"/>
          </a:xfrm>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700" b="1" i="0" u="none" strike="noStrike" baseline="0" dirty="0">
                <a:solidFill>
                  <a:srgbClr val="000000"/>
                </a:solidFill>
              </a:rPr>
              <a:t>5. Analyze the grouping of drugs by dosage form. Visualize the distribution of approvals across different forms. Identify the most successful dosage form. </a:t>
            </a:r>
            <a:br>
              <a:rPr lang="en-US" sz="2700" b="1" i="0" u="none" strike="noStrike" baseline="0" dirty="0">
                <a:solidFill>
                  <a:srgbClr val="000000"/>
                </a:solidFill>
              </a:rPr>
            </a:br>
            <a:endParaRPr lang="en-US" sz="2700" b="1" dirty="0"/>
          </a:p>
        </p:txBody>
      </p:sp>
      <p:sp>
        <p:nvSpPr>
          <p:cNvPr id="3" name="Content Placeholder 2">
            <a:extLst>
              <a:ext uri="{FF2B5EF4-FFF2-40B4-BE49-F238E27FC236}">
                <a16:creationId xmlns:a16="http://schemas.microsoft.com/office/drawing/2014/main" id="{9BAB5256-0220-E052-9ECC-632D4FF89152}"/>
              </a:ext>
            </a:extLst>
          </p:cNvPr>
          <p:cNvSpPr>
            <a:spLocks noGrp="1"/>
          </p:cNvSpPr>
          <p:nvPr>
            <p:ph idx="1"/>
          </p:nvPr>
        </p:nvSpPr>
        <p:spPr>
          <a:xfrm>
            <a:off x="838200" y="1152939"/>
            <a:ext cx="10515600" cy="5546034"/>
          </a:xfrm>
        </p:spPr>
        <p:txBody>
          <a:bodyPr>
            <a:normAutofit/>
          </a:bodyPr>
          <a:lstStyle/>
          <a:p>
            <a:r>
              <a:rPr lang="en-US" sz="1800" b="0" i="0" dirty="0">
                <a:solidFill>
                  <a:srgbClr val="0D0D0D"/>
                </a:solidFill>
                <a:effectLst/>
              </a:rPr>
              <a:t>The analysis reveals the distribution of drug approvals across different dosage forms.</a:t>
            </a:r>
          </a:p>
          <a:p>
            <a:r>
              <a:rPr lang="en-US" sz="1800" b="0" i="0" dirty="0">
                <a:solidFill>
                  <a:srgbClr val="0D0D0D"/>
                </a:solidFill>
                <a:effectLst/>
              </a:rPr>
              <a:t>Tablet Oral </a:t>
            </a:r>
            <a:r>
              <a:rPr lang="en-US" sz="1800" dirty="0">
                <a:solidFill>
                  <a:srgbClr val="0D0D0D"/>
                </a:solidFill>
              </a:rPr>
              <a:t>followed by </a:t>
            </a:r>
            <a:r>
              <a:rPr lang="en-US" sz="1800" b="0" i="0" dirty="0">
                <a:solidFill>
                  <a:srgbClr val="0D0D0D"/>
                </a:solidFill>
                <a:effectLst/>
              </a:rPr>
              <a:t>Capsule Oral emerge as the most successful dosage forms based on the analysis. These forms likely have the highest number of approvals compared to other dosage forms, indicating their popularity and effectiveness in delivering medications. The popularity of Tablet Oral and Capsule Oral forms may be attributed to factors such as patient preference, ease of administration, and convenience.</a:t>
            </a:r>
          </a:p>
          <a:p>
            <a:r>
              <a:rPr lang="en-US" sz="1800" dirty="0">
                <a:solidFill>
                  <a:srgbClr val="0D0D0D"/>
                </a:solidFill>
              </a:rPr>
              <a:t>Here I tried to showcase the top 10 dosage form.</a:t>
            </a:r>
          </a:p>
          <a:p>
            <a:r>
              <a:rPr lang="en-US" sz="1800" b="0" i="0" dirty="0">
                <a:solidFill>
                  <a:srgbClr val="0D0D0D"/>
                </a:solidFill>
                <a:effectLst/>
              </a:rPr>
              <a:t>The high number of approvals for Tablet Oral and Capsule Oral forms may also reflect prescribing practices among healthcare providers. Physicians often prefer these dosage forms for their patients due to their reliability, dosage accuracy.</a:t>
            </a:r>
          </a:p>
          <a:p>
            <a:endParaRPr lang="en-US" sz="1800" b="0" i="0" dirty="0">
              <a:solidFill>
                <a:srgbClr val="0D0D0D"/>
              </a:solidFill>
              <a:effectLst/>
            </a:endParaRPr>
          </a:p>
          <a:p>
            <a:endParaRPr lang="en-US" sz="1800" b="0" i="0" dirty="0">
              <a:solidFill>
                <a:srgbClr val="0D0D0D"/>
              </a:solidFill>
              <a:effectLst/>
            </a:endParaRPr>
          </a:p>
          <a:p>
            <a:endParaRPr lang="en-US" sz="1800" b="0" i="0" dirty="0">
              <a:solidFill>
                <a:srgbClr val="0D0D0D"/>
              </a:solidFill>
              <a:effectLst/>
            </a:endParaRPr>
          </a:p>
        </p:txBody>
      </p:sp>
      <p:pic>
        <p:nvPicPr>
          <p:cNvPr id="5" name="Picture 4">
            <a:extLst>
              <a:ext uri="{FF2B5EF4-FFF2-40B4-BE49-F238E27FC236}">
                <a16:creationId xmlns:a16="http://schemas.microsoft.com/office/drawing/2014/main" id="{235004C7-DB7D-2D6F-42B7-C5339AFDC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183" y="3776870"/>
            <a:ext cx="7792278" cy="2922102"/>
          </a:xfrm>
          <a:prstGeom prst="rect">
            <a:avLst/>
          </a:prstGeom>
        </p:spPr>
      </p:pic>
    </p:spTree>
    <p:extLst>
      <p:ext uri="{BB962C8B-B14F-4D97-AF65-F5344CB8AC3E}">
        <p14:creationId xmlns:p14="http://schemas.microsoft.com/office/powerpoint/2010/main" val="232228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CC07-4632-472E-2703-CE300A4A1193}"/>
              </a:ext>
            </a:extLst>
          </p:cNvPr>
          <p:cNvSpPr>
            <a:spLocks noGrp="1"/>
          </p:cNvSpPr>
          <p:nvPr>
            <p:ph type="title"/>
          </p:nvPr>
        </p:nvSpPr>
        <p:spPr>
          <a:xfrm>
            <a:off x="838200" y="92766"/>
            <a:ext cx="10515600" cy="1086678"/>
          </a:xfrm>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400" b="1" i="0" u="none" strike="noStrike" baseline="0" dirty="0">
                <a:solidFill>
                  <a:srgbClr val="000000"/>
                </a:solidFill>
              </a:rPr>
              <a:t>6. Visualize drug approvals based on therapeutic classes. Identify classes with the highest number of approvals. </a:t>
            </a:r>
            <a:br>
              <a:rPr lang="en-US" sz="2400" b="1" i="0" u="none" strike="noStrike" baseline="0" dirty="0">
                <a:solidFill>
                  <a:srgbClr val="000000"/>
                </a:solidFill>
              </a:rPr>
            </a:br>
            <a:endParaRPr lang="en-US" sz="2400" b="1" dirty="0"/>
          </a:p>
        </p:txBody>
      </p:sp>
      <p:sp>
        <p:nvSpPr>
          <p:cNvPr id="3" name="Content Placeholder 2">
            <a:extLst>
              <a:ext uri="{FF2B5EF4-FFF2-40B4-BE49-F238E27FC236}">
                <a16:creationId xmlns:a16="http://schemas.microsoft.com/office/drawing/2014/main" id="{FC32A8D4-BEDC-1AAE-2811-AC905DE1F61A}"/>
              </a:ext>
            </a:extLst>
          </p:cNvPr>
          <p:cNvSpPr>
            <a:spLocks noGrp="1"/>
          </p:cNvSpPr>
          <p:nvPr>
            <p:ph idx="1"/>
          </p:nvPr>
        </p:nvSpPr>
        <p:spPr>
          <a:xfrm>
            <a:off x="838200" y="1179444"/>
            <a:ext cx="10515600" cy="5632173"/>
          </a:xfrm>
        </p:spPr>
        <p:txBody>
          <a:bodyPr>
            <a:normAutofit/>
          </a:bodyPr>
          <a:lstStyle/>
          <a:p>
            <a:pPr algn="l">
              <a:buFont typeface="Arial" panose="020B0604020202020204" pitchFamily="34" charset="0"/>
              <a:buChar char="•"/>
            </a:pPr>
            <a:r>
              <a:rPr lang="en-US" sz="1800" b="0" i="0" dirty="0">
                <a:solidFill>
                  <a:srgbClr val="0D0D0D"/>
                </a:solidFill>
                <a:effectLst/>
              </a:rPr>
              <a:t>Therapeutic classes with the highest number of approvals indicate areas of significant pharmaceutical activity and research focus. These classes likely represent diseases or conditions that are prevalent or have high unmet medical needs.</a:t>
            </a:r>
          </a:p>
          <a:p>
            <a:pPr algn="l">
              <a:buFont typeface="Arial" panose="020B0604020202020204" pitchFamily="34" charset="0"/>
              <a:buChar char="•"/>
            </a:pPr>
            <a:r>
              <a:rPr lang="en-US" sz="1800" dirty="0">
                <a:solidFill>
                  <a:srgbClr val="0D0D0D"/>
                </a:solidFill>
              </a:rPr>
              <a:t>Below table shows the top 5 Therapeutic classes which have the highest number of approvals.</a:t>
            </a:r>
          </a:p>
          <a:p>
            <a:pPr algn="l">
              <a:buFont typeface="Arial" panose="020B0604020202020204" pitchFamily="34" charset="0"/>
              <a:buChar char="•"/>
            </a:pPr>
            <a:r>
              <a:rPr lang="en-US" sz="1800" dirty="0">
                <a:solidFill>
                  <a:srgbClr val="0D0D0D"/>
                </a:solidFill>
              </a:rPr>
              <a:t>TE Code ‘AB’ shows the highest number of  drugs approval.</a:t>
            </a:r>
            <a:endParaRPr lang="en-US" sz="1800" b="0" i="0" dirty="0">
              <a:solidFill>
                <a:srgbClr val="0D0D0D"/>
              </a:solidFill>
              <a:effectLst/>
            </a:endParaRPr>
          </a:p>
          <a:p>
            <a:pPr algn="l">
              <a:buFont typeface="Arial" panose="020B0604020202020204" pitchFamily="34" charset="0"/>
              <a:buChar char="•"/>
            </a:pPr>
            <a:r>
              <a:rPr lang="en-US" sz="1800" b="0" i="0" dirty="0">
                <a:solidFill>
                  <a:srgbClr val="0D0D0D"/>
                </a:solidFill>
                <a:effectLst/>
              </a:rPr>
              <a:t>High approval counts in certain therapeutic classes may reflect market demand for medications targeting specific diseases or medical conditions. Pharmaceutical companies may prioritize research and development efforts in these areas to address patient needs and capitalize on market opportunities.</a:t>
            </a:r>
          </a:p>
          <a:p>
            <a:pPr algn="l">
              <a:buFont typeface="Arial" panose="020B0604020202020204" pitchFamily="34" charset="0"/>
              <a:buChar char="•"/>
            </a:pPr>
            <a:endParaRPr lang="en-US" sz="1800" b="0" i="0" dirty="0">
              <a:solidFill>
                <a:srgbClr val="0D0D0D"/>
              </a:solidFill>
              <a:effectLst/>
            </a:endParaRPr>
          </a:p>
          <a:p>
            <a:endParaRPr lang="en-US" sz="1800" dirty="0"/>
          </a:p>
        </p:txBody>
      </p:sp>
      <p:pic>
        <p:nvPicPr>
          <p:cNvPr id="5" name="Picture 4">
            <a:extLst>
              <a:ext uri="{FF2B5EF4-FFF2-40B4-BE49-F238E27FC236}">
                <a16:creationId xmlns:a16="http://schemas.microsoft.com/office/drawing/2014/main" id="{219E149F-32E4-463A-BDDF-5D6B89C4C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97" y="4227443"/>
            <a:ext cx="2181529" cy="1789043"/>
          </a:xfrm>
          <a:prstGeom prst="rect">
            <a:avLst/>
          </a:prstGeom>
        </p:spPr>
      </p:pic>
      <p:pic>
        <p:nvPicPr>
          <p:cNvPr id="7" name="Picture 6">
            <a:extLst>
              <a:ext uri="{FF2B5EF4-FFF2-40B4-BE49-F238E27FC236}">
                <a16:creationId xmlns:a16="http://schemas.microsoft.com/office/drawing/2014/main" id="{DFC61496-C843-D906-2950-CDD7BDF58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190" y="3816626"/>
            <a:ext cx="6586331" cy="2885662"/>
          </a:xfrm>
          <a:prstGeom prst="rect">
            <a:avLst/>
          </a:prstGeom>
        </p:spPr>
      </p:pic>
    </p:spTree>
    <p:extLst>
      <p:ext uri="{BB962C8B-B14F-4D97-AF65-F5344CB8AC3E}">
        <p14:creationId xmlns:p14="http://schemas.microsoft.com/office/powerpoint/2010/main" val="73112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8598-6EF8-CD18-5F50-5C2D29961262}"/>
              </a:ext>
            </a:extLst>
          </p:cNvPr>
          <p:cNvSpPr>
            <a:spLocks noGrp="1"/>
          </p:cNvSpPr>
          <p:nvPr>
            <p:ph type="title"/>
          </p:nvPr>
        </p:nvSpPr>
        <p:spPr>
          <a:xfrm>
            <a:off x="1113183" y="1"/>
            <a:ext cx="10240617" cy="1099930"/>
          </a:xfrm>
        </p:spPr>
        <p:txBody>
          <a:bodyPr>
            <a:normAutofit fontScale="90000"/>
          </a:bodyPr>
          <a:lstStyle/>
          <a:p>
            <a:r>
              <a:rPr lang="en-US" sz="3100" b="1" dirty="0">
                <a:solidFill>
                  <a:srgbClr val="0D0D0D"/>
                </a:solidFill>
              </a:rPr>
              <a:t>Recommendations</a:t>
            </a:r>
            <a:br>
              <a:rPr lang="en-US" sz="4400" dirty="0">
                <a:solidFill>
                  <a:srgbClr val="0D0D0D"/>
                </a:solidFill>
              </a:rPr>
            </a:br>
            <a:endParaRPr lang="en-US" dirty="0"/>
          </a:p>
        </p:txBody>
      </p:sp>
      <p:sp>
        <p:nvSpPr>
          <p:cNvPr id="3" name="Content Placeholder 2">
            <a:extLst>
              <a:ext uri="{FF2B5EF4-FFF2-40B4-BE49-F238E27FC236}">
                <a16:creationId xmlns:a16="http://schemas.microsoft.com/office/drawing/2014/main" id="{93621375-C52D-26C1-2776-651672280B5F}"/>
              </a:ext>
            </a:extLst>
          </p:cNvPr>
          <p:cNvSpPr>
            <a:spLocks noGrp="1"/>
          </p:cNvSpPr>
          <p:nvPr>
            <p:ph idx="1"/>
          </p:nvPr>
        </p:nvSpPr>
        <p:spPr>
          <a:xfrm>
            <a:off x="838200" y="583096"/>
            <a:ext cx="10515600" cy="6274904"/>
          </a:xfrm>
        </p:spPr>
        <p:txBody>
          <a:bodyPr>
            <a:normAutofit fontScale="25000" lnSpcReduction="20000"/>
          </a:bodyPr>
          <a:lstStyle/>
          <a:p>
            <a:pPr>
              <a:lnSpc>
                <a:spcPct val="120000"/>
              </a:lnSpc>
            </a:pPr>
            <a:endParaRPr lang="en-US" sz="5600" b="0" i="0" dirty="0">
              <a:solidFill>
                <a:srgbClr val="0D0D0D"/>
              </a:solidFill>
              <a:effectLst/>
            </a:endParaRPr>
          </a:p>
          <a:p>
            <a:pPr>
              <a:lnSpc>
                <a:spcPct val="120000"/>
              </a:lnSpc>
            </a:pPr>
            <a:r>
              <a:rPr lang="en-US" sz="5600" b="0" i="0" dirty="0">
                <a:solidFill>
                  <a:srgbClr val="0D0D0D"/>
                </a:solidFill>
                <a:effectLst/>
              </a:rPr>
              <a:t>2015, 2012, and 2007 are the top three years with the highest number of drug approvals. </a:t>
            </a:r>
            <a:r>
              <a:rPr lang="en-US" sz="5600" dirty="0">
                <a:solidFill>
                  <a:srgbClr val="0D0D0D"/>
                </a:solidFill>
              </a:rPr>
              <a:t>S</a:t>
            </a:r>
            <a:r>
              <a:rPr lang="en-US" sz="5600" b="0" i="0" dirty="0">
                <a:solidFill>
                  <a:srgbClr val="0D0D0D"/>
                </a:solidFill>
                <a:effectLst/>
              </a:rPr>
              <a:t>uccessful strategies implemented by pharmaceutical companies, regulatory agencies, and other stakeholders during these years.</a:t>
            </a:r>
          </a:p>
          <a:p>
            <a:pPr>
              <a:lnSpc>
                <a:spcPct val="120000"/>
              </a:lnSpc>
            </a:pPr>
            <a:r>
              <a:rPr lang="en-US" sz="5600" b="0" i="0" dirty="0">
                <a:solidFill>
                  <a:srgbClr val="0D0D0D"/>
                </a:solidFill>
                <a:effectLst/>
              </a:rPr>
              <a:t>1943, 1944, and 1945 are the top three years with the lowest number of drug approvals. historical events, regulatory challenges, economic conditions, or external factors that may have impacted drug development and approval processes.</a:t>
            </a:r>
          </a:p>
          <a:p>
            <a:pPr>
              <a:lnSpc>
                <a:spcPct val="120000"/>
              </a:lnSpc>
            </a:pPr>
            <a:r>
              <a:rPr lang="en-US" sz="5600" b="0" i="0" dirty="0">
                <a:solidFill>
                  <a:srgbClr val="0D0D0D"/>
                </a:solidFill>
                <a:effectLst/>
              </a:rPr>
              <a:t>Sponsors should continuously evaluate and improve their research and development processes, regulatory strategies, and product pipelines to maintain or enhance approval rates. </a:t>
            </a:r>
          </a:p>
          <a:p>
            <a:pPr>
              <a:lnSpc>
                <a:spcPct val="120000"/>
              </a:lnSpc>
            </a:pPr>
            <a:r>
              <a:rPr lang="en-US" sz="5600" b="0" i="0" dirty="0">
                <a:solidFill>
                  <a:srgbClr val="0D0D0D"/>
                </a:solidFill>
                <a:effectLst/>
              </a:rPr>
              <a:t>Building strong relationships with regulators can lead to expedited reviews, favorable outcomes, and enhanced regulatory compliance.</a:t>
            </a:r>
          </a:p>
          <a:p>
            <a:pPr>
              <a:lnSpc>
                <a:spcPct val="120000"/>
              </a:lnSpc>
            </a:pPr>
            <a:r>
              <a:rPr lang="en-US" sz="5600" b="0" i="0" dirty="0">
                <a:solidFill>
                  <a:srgbClr val="0D0D0D"/>
                </a:solidFill>
                <a:effectLst/>
              </a:rPr>
              <a:t> Given that market status 1 has the maximum number of products, it is essential to prioritize resources and efforts towards optimizing the performance and market penetration of these products. Market status 1 likely represents products that are readily available in the market, approved for sale, and actively marketed to consumers.</a:t>
            </a:r>
          </a:p>
          <a:p>
            <a:pPr>
              <a:lnSpc>
                <a:spcPct val="120000"/>
              </a:lnSpc>
            </a:pPr>
            <a:r>
              <a:rPr lang="en-US" sz="5600" b="0" i="0" dirty="0">
                <a:solidFill>
                  <a:srgbClr val="0D0D0D"/>
                </a:solidFill>
                <a:effectLst/>
              </a:rPr>
              <a:t>Evaluate the reasons behind the lower counts of products in market status categories 2, 3, and 4.</a:t>
            </a:r>
          </a:p>
          <a:p>
            <a:pPr>
              <a:lnSpc>
                <a:spcPct val="120000"/>
              </a:lnSpc>
            </a:pPr>
            <a:r>
              <a:rPr lang="en-US" sz="5600" b="0" i="0" dirty="0">
                <a:solidFill>
                  <a:srgbClr val="0D0D0D"/>
                </a:solidFill>
                <a:effectLst/>
              </a:rPr>
              <a:t>Given the success of Tablet Oral and Capsule Oral dosage forms, pharmaceutical companies    should prioritize the development and marketing of medications in these forms. Investing in research and development efforts to innovate and improve formulations for Tablet Oral and Capsule Oral products can help maintain their market dominance.</a:t>
            </a:r>
          </a:p>
          <a:p>
            <a:pPr algn="l">
              <a:lnSpc>
                <a:spcPct val="120000"/>
              </a:lnSpc>
              <a:buFont typeface="Arial" panose="020B0604020202020204" pitchFamily="34" charset="0"/>
              <a:buChar char="•"/>
            </a:pPr>
            <a:r>
              <a:rPr lang="en-US" sz="5600" b="0" i="0" dirty="0">
                <a:solidFill>
                  <a:srgbClr val="0D0D0D"/>
                </a:solidFill>
                <a:effectLst/>
              </a:rPr>
              <a:t>Pharmaceutical companies can allocate resources strategically based on therapeutic classes with the highest number of approvals. Investing in research, development, and marketing efforts for drugs within these classes can yield favorable returns and support business growth.</a:t>
            </a:r>
          </a:p>
          <a:p>
            <a:pPr algn="l">
              <a:lnSpc>
                <a:spcPct val="120000"/>
              </a:lnSpc>
              <a:buFont typeface="Arial" panose="020B0604020202020204" pitchFamily="34" charset="0"/>
              <a:buChar char="•"/>
            </a:pPr>
            <a:r>
              <a:rPr lang="en-US" sz="5600" b="0" i="0" dirty="0">
                <a:solidFill>
                  <a:srgbClr val="0D0D0D"/>
                </a:solidFill>
                <a:effectLst/>
              </a:rPr>
              <a:t>Companies can leverage their expertise and capabilities to develop and commercialize drugs within high-demand therapeutic areas.</a:t>
            </a:r>
          </a:p>
          <a:p>
            <a:pPr algn="l">
              <a:lnSpc>
                <a:spcPct val="120000"/>
              </a:lnSpc>
              <a:buFont typeface="Arial" panose="020B0604020202020204" pitchFamily="34" charset="0"/>
              <a:buChar char="•"/>
            </a:pPr>
            <a:r>
              <a:rPr lang="en-US" sz="5600" b="0" i="0" dirty="0">
                <a:solidFill>
                  <a:srgbClr val="0D0D0D"/>
                </a:solidFill>
                <a:effectLst/>
              </a:rPr>
              <a:t>High approval counts in certain therapeutic classes may present partnership opportunities for collaboration with academic institutions, research organizations, or other industry players. Collaborative efforts can accelerate drug development and enhance the competitive position of companies within targeted therapeutic areas.</a:t>
            </a:r>
          </a:p>
          <a:p>
            <a:pPr marL="0" indent="0">
              <a:buNone/>
            </a:pPr>
            <a:endParaRPr lang="en-US" sz="2800" dirty="0"/>
          </a:p>
          <a:p>
            <a:endParaRPr lang="en-US" dirty="0"/>
          </a:p>
        </p:txBody>
      </p:sp>
    </p:spTree>
    <p:extLst>
      <p:ext uri="{BB962C8B-B14F-4D97-AF65-F5344CB8AC3E}">
        <p14:creationId xmlns:p14="http://schemas.microsoft.com/office/powerpoint/2010/main" val="134340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F0B2-3544-0A39-B922-F586C661674D}"/>
              </a:ext>
            </a:extLst>
          </p:cNvPr>
          <p:cNvSpPr>
            <a:spLocks noGrp="1"/>
          </p:cNvSpPr>
          <p:nvPr>
            <p:ph type="title"/>
          </p:nvPr>
        </p:nvSpPr>
        <p:spPr/>
        <p:txBody>
          <a:bodyPr>
            <a:normAutofit/>
          </a:bodyPr>
          <a:lstStyle/>
          <a:p>
            <a:r>
              <a:rPr lang="en-US" sz="3600" b="1" i="0" dirty="0">
                <a:solidFill>
                  <a:srgbClr val="0D0D0D"/>
                </a:solidFill>
                <a:effectLst/>
              </a:rPr>
              <a:t>Business Understanding:</a:t>
            </a:r>
            <a:endParaRPr lang="en-US" sz="3600" b="1" dirty="0"/>
          </a:p>
        </p:txBody>
      </p:sp>
      <p:sp>
        <p:nvSpPr>
          <p:cNvPr id="3" name="Content Placeholder 2">
            <a:extLst>
              <a:ext uri="{FF2B5EF4-FFF2-40B4-BE49-F238E27FC236}">
                <a16:creationId xmlns:a16="http://schemas.microsoft.com/office/drawing/2014/main" id="{DF17DBC0-9886-C5E1-A1D4-94134BE899FC}"/>
              </a:ext>
            </a:extLst>
          </p:cNvPr>
          <p:cNvSpPr>
            <a:spLocks noGrp="1"/>
          </p:cNvSpPr>
          <p:nvPr>
            <p:ph idx="1"/>
          </p:nvPr>
        </p:nvSpPr>
        <p:spPr/>
        <p:txBody>
          <a:bodyPr>
            <a:normAutofit/>
          </a:bodyPr>
          <a:lstStyle/>
          <a:p>
            <a:r>
              <a:rPr lang="en-US" sz="2400" b="0" i="0" dirty="0">
                <a:solidFill>
                  <a:srgbClr val="0D0D0D"/>
                </a:solidFill>
                <a:effectLst/>
              </a:rPr>
              <a:t>The FDA is a federal agency responsible for safeguarding public health in the United States, overseeing various areas including food safety, pharmaceuticals, medical devices, cosmetics, tobacco, and veterinary products. The FDA evaluates the safety and efficacy of drugs, biological products, and medical devices, conducts inspections, enforces regulations, regulates food production and distribution, conducts research, provides public health education, and monitors and responds to emerging health risks.</a:t>
            </a:r>
            <a:endParaRPr lang="en-US" sz="2400" dirty="0"/>
          </a:p>
        </p:txBody>
      </p:sp>
    </p:spTree>
    <p:extLst>
      <p:ext uri="{BB962C8B-B14F-4D97-AF65-F5344CB8AC3E}">
        <p14:creationId xmlns:p14="http://schemas.microsoft.com/office/powerpoint/2010/main" val="207348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FD61-E7C9-ADD1-CF77-FCD5B5A14EEC}"/>
              </a:ext>
            </a:extLst>
          </p:cNvPr>
          <p:cNvSpPr>
            <a:spLocks noGrp="1"/>
          </p:cNvSpPr>
          <p:nvPr>
            <p:ph type="title"/>
          </p:nvPr>
        </p:nvSpPr>
        <p:spPr/>
        <p:txBody>
          <a:bodyPr>
            <a:normAutofit/>
          </a:bodyPr>
          <a:lstStyle/>
          <a:p>
            <a:r>
              <a:rPr lang="en-US" sz="3600" b="1" dirty="0"/>
              <a:t>Business Objective</a:t>
            </a:r>
          </a:p>
        </p:txBody>
      </p:sp>
      <p:sp>
        <p:nvSpPr>
          <p:cNvPr id="3" name="Content Placeholder 2">
            <a:extLst>
              <a:ext uri="{FF2B5EF4-FFF2-40B4-BE49-F238E27FC236}">
                <a16:creationId xmlns:a16="http://schemas.microsoft.com/office/drawing/2014/main" id="{37D4424B-A4D3-5620-1460-7B742A68A9AD}"/>
              </a:ext>
            </a:extLst>
          </p:cNvPr>
          <p:cNvSpPr>
            <a:spLocks noGrp="1"/>
          </p:cNvSpPr>
          <p:nvPr>
            <p:ph idx="1"/>
          </p:nvPr>
        </p:nvSpPr>
        <p:spPr/>
        <p:txBody>
          <a:bodyPr>
            <a:normAutofit/>
          </a:bodyPr>
          <a:lstStyle/>
          <a:p>
            <a:r>
              <a:rPr lang="en-US" sz="2400" b="0" i="0" dirty="0">
                <a:solidFill>
                  <a:srgbClr val="0D0D0D"/>
                </a:solidFill>
                <a:effectLst/>
              </a:rPr>
              <a:t>The U.S. Food and Drug Administration (FDA) aims to conduct a </a:t>
            </a:r>
            <a:r>
              <a:rPr lang="en-US" sz="2400" b="0" i="0" dirty="0" err="1">
                <a:solidFill>
                  <a:srgbClr val="0D0D0D"/>
                </a:solidFill>
                <a:effectLst/>
              </a:rPr>
              <a:t>thourough</a:t>
            </a:r>
            <a:r>
              <a:rPr lang="en-US" sz="2400" b="0" i="0" dirty="0">
                <a:solidFill>
                  <a:srgbClr val="0D0D0D"/>
                </a:solidFill>
                <a:effectLst/>
              </a:rPr>
              <a:t> data analysis on the FDA's dataset. </a:t>
            </a:r>
            <a:endParaRPr lang="en-US" sz="2400" dirty="0"/>
          </a:p>
        </p:txBody>
      </p:sp>
    </p:spTree>
    <p:extLst>
      <p:ext uri="{BB962C8B-B14F-4D97-AF65-F5344CB8AC3E}">
        <p14:creationId xmlns:p14="http://schemas.microsoft.com/office/powerpoint/2010/main" val="256359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0779-1D31-631A-5648-E67E9E065A26}"/>
              </a:ext>
            </a:extLst>
          </p:cNvPr>
          <p:cNvSpPr>
            <a:spLocks noGrp="1"/>
          </p:cNvSpPr>
          <p:nvPr>
            <p:ph type="title"/>
          </p:nvPr>
        </p:nvSpPr>
        <p:spPr>
          <a:xfrm>
            <a:off x="838200" y="192157"/>
            <a:ext cx="10515600" cy="894521"/>
          </a:xfrm>
        </p:spPr>
        <p:txBody>
          <a:bodyPr>
            <a:normAutofit/>
          </a:bodyPr>
          <a:lstStyle/>
          <a:p>
            <a:r>
              <a:rPr lang="en-US" sz="3600" b="1" dirty="0"/>
              <a:t>Data Understanding</a:t>
            </a:r>
          </a:p>
        </p:txBody>
      </p:sp>
      <p:pic>
        <p:nvPicPr>
          <p:cNvPr id="5" name="Content Placeholder 4">
            <a:extLst>
              <a:ext uri="{FF2B5EF4-FFF2-40B4-BE49-F238E27FC236}">
                <a16:creationId xmlns:a16="http://schemas.microsoft.com/office/drawing/2014/main" id="{93814DE2-77A9-CEDB-7A30-CAB52C031F5F}"/>
              </a:ext>
            </a:extLst>
          </p:cNvPr>
          <p:cNvPicPr>
            <a:picLocks noGrp="1" noChangeAspect="1"/>
          </p:cNvPicPr>
          <p:nvPr>
            <p:ph idx="1"/>
          </p:nvPr>
        </p:nvPicPr>
        <p:blipFill>
          <a:blip r:embed="rId2"/>
          <a:stretch>
            <a:fillRect/>
          </a:stretch>
        </p:blipFill>
        <p:spPr>
          <a:xfrm>
            <a:off x="1802295" y="993913"/>
            <a:ext cx="8097079" cy="5671930"/>
          </a:xfrm>
        </p:spPr>
      </p:pic>
    </p:spTree>
    <p:extLst>
      <p:ext uri="{BB962C8B-B14F-4D97-AF65-F5344CB8AC3E}">
        <p14:creationId xmlns:p14="http://schemas.microsoft.com/office/powerpoint/2010/main" val="306207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0ECF-3D11-1028-4E7A-030D626C3111}"/>
              </a:ext>
            </a:extLst>
          </p:cNvPr>
          <p:cNvSpPr>
            <a:spLocks noGrp="1"/>
          </p:cNvSpPr>
          <p:nvPr>
            <p:ph type="title"/>
          </p:nvPr>
        </p:nvSpPr>
        <p:spPr>
          <a:xfrm>
            <a:off x="838200" y="172279"/>
            <a:ext cx="10515600" cy="508758"/>
          </a:xfrm>
        </p:spPr>
        <p:txBody>
          <a:bodyPr>
            <a:normAutofit/>
          </a:bodyPr>
          <a:lstStyle/>
          <a:p>
            <a:r>
              <a:rPr lang="en-US" sz="2800" b="1" dirty="0"/>
              <a:t>Data Dictionary</a:t>
            </a:r>
          </a:p>
        </p:txBody>
      </p:sp>
      <p:sp>
        <p:nvSpPr>
          <p:cNvPr id="3" name="Content Placeholder 2">
            <a:extLst>
              <a:ext uri="{FF2B5EF4-FFF2-40B4-BE49-F238E27FC236}">
                <a16:creationId xmlns:a16="http://schemas.microsoft.com/office/drawing/2014/main" id="{3C2B7F6F-3FD5-696F-9960-45235DD1E08F}"/>
              </a:ext>
            </a:extLst>
          </p:cNvPr>
          <p:cNvSpPr>
            <a:spLocks noGrp="1"/>
          </p:cNvSpPr>
          <p:nvPr>
            <p:ph idx="1"/>
          </p:nvPr>
        </p:nvSpPr>
        <p:spPr>
          <a:xfrm>
            <a:off x="838200" y="1113183"/>
            <a:ext cx="10515600" cy="532737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0D0D0D"/>
                </a:solidFill>
                <a:effectLst/>
              </a:rPr>
              <a:t>ReviewClass_Lookup</a:t>
            </a:r>
            <a:r>
              <a:rPr kumimoji="0" lang="en-US" altLang="en-US" sz="2400" b="0" i="0" u="none" strike="noStrike" cap="none" normalizeH="0" baseline="0" dirty="0">
                <a:ln>
                  <a:noFill/>
                </a:ln>
                <a:solidFill>
                  <a:srgbClr val="0D0D0D"/>
                </a:solidFill>
                <a:effectLst/>
              </a:rPr>
              <a:t>: Contains lookup values for different review classes.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0D0D0D"/>
                </a:solidFill>
                <a:effectLst/>
              </a:rPr>
              <a:t>ChemTypeLookup</a:t>
            </a:r>
            <a:r>
              <a:rPr kumimoji="0" lang="en-US" altLang="en-US" sz="2400" b="0" i="0" u="none" strike="noStrike" cap="none" normalizeH="0" baseline="0" dirty="0">
                <a:ln>
                  <a:noFill/>
                </a:ln>
                <a:solidFill>
                  <a:srgbClr val="0D0D0D"/>
                </a:solidFill>
                <a:effectLst/>
              </a:rPr>
              <a:t>: Contains lookup values for different chemical types.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0D0D0D"/>
                </a:solidFill>
                <a:effectLst/>
              </a:rPr>
              <a:t>Application</a:t>
            </a:r>
            <a:r>
              <a:rPr kumimoji="0" lang="en-US" altLang="en-US" sz="2400" b="0" i="0" u="none" strike="noStrike" cap="none" normalizeH="0" baseline="0" dirty="0">
                <a:ln>
                  <a:noFill/>
                </a:ln>
                <a:solidFill>
                  <a:srgbClr val="0D0D0D"/>
                </a:solidFill>
                <a:effectLst/>
              </a:rPr>
              <a:t>: Stores information about FDA applications, including details such as application number, applicant information, and various flags related to the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rgbClr val="0D0D0D"/>
                </a:solidFill>
                <a:effectLst/>
              </a:rPr>
              <a:t>Product</a:t>
            </a:r>
            <a:r>
              <a:rPr kumimoji="0" lang="en-US" altLang="en-US" sz="2400" b="0" i="0" u="none" strike="noStrike" cap="none" normalizeH="0" baseline="0" dirty="0">
                <a:ln>
                  <a:noFill/>
                </a:ln>
                <a:solidFill>
                  <a:srgbClr val="0D0D0D"/>
                </a:solidFill>
                <a:effectLst/>
              </a:rPr>
              <a:t>: Contains details about products associated with FDA applications, including product number, form, dosage, marketing status, and references to TE codes.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rgbClr val="0D0D0D"/>
                </a:solidFill>
                <a:effectLst/>
              </a:rPr>
              <a:t>AppDocType_Lookup</a:t>
            </a:r>
            <a:r>
              <a:rPr kumimoji="0" lang="en-US" altLang="en-US" sz="2400" b="0" i="0" u="none" strike="noStrike" cap="none" normalizeH="0" baseline="0" dirty="0">
                <a:ln>
                  <a:noFill/>
                </a:ln>
                <a:solidFill>
                  <a:srgbClr val="0D0D0D"/>
                </a:solidFill>
                <a:effectLst/>
              </a:rPr>
              <a:t>: Lookup table for different types of application documents.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1" i="0" u="none" strike="noStrike" cap="none" normalizeH="0" baseline="0" dirty="0">
                <a:ln>
                  <a:noFill/>
                </a:ln>
                <a:solidFill>
                  <a:srgbClr val="0D0D0D"/>
                </a:solidFill>
                <a:effectLst/>
              </a:rPr>
              <a:t>DocType_lookup</a:t>
            </a:r>
            <a:r>
              <a:rPr kumimoji="0" lang="en-US" altLang="en-US" sz="2400" b="0" i="0" u="none" strike="noStrike" cap="none" normalizeH="0" baseline="0" dirty="0">
                <a:ln>
                  <a:noFill/>
                </a:ln>
                <a:solidFill>
                  <a:srgbClr val="0D0D0D"/>
                </a:solidFill>
                <a:effectLst/>
              </a:rPr>
              <a:t>: Lookup table for different document types.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1" i="0" u="none" strike="noStrike" cap="none" normalizeH="0" baseline="0" dirty="0">
                <a:ln>
                  <a:noFill/>
                </a:ln>
                <a:solidFill>
                  <a:srgbClr val="0D0D0D"/>
                </a:solidFill>
                <a:effectLst/>
              </a:rPr>
              <a:t>Product_tecode</a:t>
            </a:r>
            <a:r>
              <a:rPr kumimoji="0" lang="en-US" altLang="en-US" sz="2400" b="0" i="0" u="none" strike="noStrike" cap="none" normalizeH="0" baseline="0" dirty="0">
                <a:ln>
                  <a:noFill/>
                </a:ln>
                <a:solidFill>
                  <a:srgbClr val="0D0D0D"/>
                </a:solidFill>
                <a:effectLst/>
              </a:rPr>
              <a:t>: Stores information about TE codes associated with products.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400" b="1" i="0" u="none" strike="noStrike" cap="none" normalizeH="0" baseline="0" dirty="0">
                <a:ln>
                  <a:noFill/>
                </a:ln>
                <a:solidFill>
                  <a:srgbClr val="0D0D0D"/>
                </a:solidFill>
                <a:effectLst/>
              </a:rPr>
              <a:t>RegActionDate</a:t>
            </a:r>
            <a:r>
              <a:rPr kumimoji="0" lang="en-US" altLang="en-US" sz="2400" b="0" i="0" u="none" strike="noStrike" cap="none" normalizeH="0" baseline="0" dirty="0">
                <a:ln>
                  <a:noFill/>
                </a:ln>
                <a:solidFill>
                  <a:srgbClr val="0D0D0D"/>
                </a:solidFill>
                <a:effectLst/>
              </a:rPr>
              <a:t>: Contains information about regulatory actions associated with applications, including action types, dates, and document types.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400" b="1" i="0" u="none" strike="noStrike" cap="none" normalizeH="0" baseline="0" dirty="0">
                <a:ln>
                  <a:noFill/>
                </a:ln>
                <a:solidFill>
                  <a:srgbClr val="0D0D0D"/>
                </a:solidFill>
                <a:effectLst/>
              </a:rPr>
              <a:t>AppDoc</a:t>
            </a:r>
            <a:r>
              <a:rPr kumimoji="0" lang="en-US" altLang="en-US" sz="2400" b="0" i="0" u="none" strike="noStrike" cap="none" normalizeH="0" baseline="0" dirty="0">
                <a:ln>
                  <a:noFill/>
                </a:ln>
                <a:solidFill>
                  <a:srgbClr val="0D0D0D"/>
                </a:solidFill>
                <a:effectLst/>
              </a:rPr>
              <a:t>: Stores details about application documents, including document titles, URLs, dates, and references to related application information.</a:t>
            </a:r>
            <a:endParaRPr lang="en-US" sz="2400" dirty="0"/>
          </a:p>
        </p:txBody>
      </p:sp>
    </p:spTree>
    <p:extLst>
      <p:ext uri="{BB962C8B-B14F-4D97-AF65-F5344CB8AC3E}">
        <p14:creationId xmlns:p14="http://schemas.microsoft.com/office/powerpoint/2010/main" val="111117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4159-982D-6A3F-3B77-35536536C0E3}"/>
              </a:ext>
            </a:extLst>
          </p:cNvPr>
          <p:cNvSpPr>
            <a:spLocks noGrp="1"/>
          </p:cNvSpPr>
          <p:nvPr>
            <p:ph type="title"/>
          </p:nvPr>
        </p:nvSpPr>
        <p:spPr/>
        <p:txBody>
          <a:bodyPr/>
          <a:lstStyle/>
          <a:p>
            <a:br>
              <a:rPr lang="en-US" sz="1800" b="0" i="0" u="none" strike="noStrike" baseline="0" dirty="0">
                <a:solidFill>
                  <a:srgbClr val="000000"/>
                </a:solidFill>
                <a:latin typeface="Roboto" panose="02000000000000000000" pitchFamily="2" charset="0"/>
              </a:rPr>
            </a:br>
            <a:r>
              <a:rPr lang="en-US" sz="1800" b="0" i="0" u="none" strike="noStrike" baseline="0" dirty="0">
                <a:solidFill>
                  <a:srgbClr val="000000"/>
                </a:solidFill>
                <a:latin typeface="Roboto" panose="02000000000000000000" pitchFamily="2" charset="0"/>
              </a:rPr>
              <a:t> </a:t>
            </a:r>
            <a:r>
              <a:rPr lang="en-US" sz="3600" b="1" i="0" u="none" strike="noStrike" baseline="0" dirty="0">
                <a:solidFill>
                  <a:srgbClr val="000000"/>
                </a:solidFill>
              </a:rPr>
              <a:t>Software/Tools: </a:t>
            </a:r>
            <a:endParaRPr lang="en-US" sz="3600" b="1" dirty="0"/>
          </a:p>
        </p:txBody>
      </p:sp>
      <p:sp>
        <p:nvSpPr>
          <p:cNvPr id="3" name="Content Placeholder 2">
            <a:extLst>
              <a:ext uri="{FF2B5EF4-FFF2-40B4-BE49-F238E27FC236}">
                <a16:creationId xmlns:a16="http://schemas.microsoft.com/office/drawing/2014/main" id="{6FDE9C4B-038B-1DA0-5B86-115B11A89525}"/>
              </a:ext>
            </a:extLst>
          </p:cNvPr>
          <p:cNvSpPr>
            <a:spLocks noGrp="1"/>
          </p:cNvSpPr>
          <p:nvPr>
            <p:ph idx="1"/>
          </p:nvPr>
        </p:nvSpPr>
        <p:spPr>
          <a:xfrm>
            <a:off x="838200" y="1825625"/>
            <a:ext cx="10515600" cy="2786132"/>
          </a:xfrm>
        </p:spPr>
        <p:txBody>
          <a:bodyPr/>
          <a:lstStyle/>
          <a:p>
            <a:pPr algn="l"/>
            <a:endParaRPr lang="en-US" sz="1800" b="0" i="0" u="none" strike="noStrike" baseline="0" dirty="0">
              <a:solidFill>
                <a:srgbClr val="000000"/>
              </a:solidFill>
            </a:endParaRPr>
          </a:p>
          <a:p>
            <a:pPr marL="0" indent="0">
              <a:buNone/>
            </a:pPr>
            <a:r>
              <a:rPr lang="en-US" sz="1800" b="0" i="0" u="none" strike="noStrike" baseline="0" dirty="0">
                <a:solidFill>
                  <a:srgbClr val="000000"/>
                </a:solidFill>
              </a:rPr>
              <a:t> </a:t>
            </a:r>
          </a:p>
          <a:p>
            <a:r>
              <a:rPr lang="en-US" sz="2400" b="0" i="0" u="none" strike="noStrike" baseline="0" dirty="0">
                <a:solidFill>
                  <a:srgbClr val="000000"/>
                </a:solidFill>
              </a:rPr>
              <a:t>MySQL </a:t>
            </a:r>
          </a:p>
          <a:p>
            <a:r>
              <a:rPr lang="en-US" sz="2400" b="0" i="0" u="none" strike="noStrike" baseline="0" dirty="0">
                <a:solidFill>
                  <a:srgbClr val="000000"/>
                </a:solidFill>
              </a:rPr>
              <a:t>Power BI </a:t>
            </a:r>
          </a:p>
          <a:p>
            <a:pPr marL="0" indent="0">
              <a:buNone/>
            </a:pPr>
            <a:endParaRPr lang="en-US" dirty="0"/>
          </a:p>
        </p:txBody>
      </p:sp>
    </p:spTree>
    <p:extLst>
      <p:ext uri="{BB962C8B-B14F-4D97-AF65-F5344CB8AC3E}">
        <p14:creationId xmlns:p14="http://schemas.microsoft.com/office/powerpoint/2010/main" val="44078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AA22-7C90-15AF-F3B7-91DC5720208F}"/>
              </a:ext>
            </a:extLst>
          </p:cNvPr>
          <p:cNvSpPr>
            <a:spLocks noGrp="1"/>
          </p:cNvSpPr>
          <p:nvPr>
            <p:ph type="title"/>
          </p:nvPr>
        </p:nvSpPr>
        <p:spPr/>
        <p:txBody>
          <a:bodyPr/>
          <a:lstStyle/>
          <a:p>
            <a:r>
              <a:rPr lang="en-US" sz="2400" b="1" i="0" dirty="0">
                <a:solidFill>
                  <a:srgbClr val="0D0D0D"/>
                </a:solidFill>
                <a:effectLst/>
                <a:latin typeface="+mn-lt"/>
              </a:rPr>
              <a:t>Key Insights Overview</a:t>
            </a:r>
            <a:endParaRPr lang="en-US" dirty="0"/>
          </a:p>
        </p:txBody>
      </p:sp>
      <p:sp>
        <p:nvSpPr>
          <p:cNvPr id="3" name="Content Placeholder 2">
            <a:extLst>
              <a:ext uri="{FF2B5EF4-FFF2-40B4-BE49-F238E27FC236}">
                <a16:creationId xmlns:a16="http://schemas.microsoft.com/office/drawing/2014/main" id="{4752329E-BA97-FEF9-EEB1-0171CD8B2D6A}"/>
              </a:ext>
            </a:extLst>
          </p:cNvPr>
          <p:cNvSpPr>
            <a:spLocks noGrp="1"/>
          </p:cNvSpPr>
          <p:nvPr>
            <p:ph idx="1"/>
          </p:nvPr>
        </p:nvSpPr>
        <p:spPr/>
        <p:txBody>
          <a:bodyPr/>
          <a:lstStyle/>
          <a:p>
            <a:pPr algn="l">
              <a:buFont typeface="Arial" panose="020B0604020202020204" pitchFamily="34" charset="0"/>
              <a:buChar char="•"/>
            </a:pPr>
            <a:r>
              <a:rPr lang="en-US" sz="1800" b="0" i="0" dirty="0">
                <a:solidFill>
                  <a:srgbClr val="0D0D0D"/>
                </a:solidFill>
                <a:effectLst/>
              </a:rPr>
              <a:t>Bullet points summarizing the main insights derived from the analysis:</a:t>
            </a:r>
          </a:p>
          <a:p>
            <a:pPr marL="742950" lvl="1" indent="-285750" algn="l">
              <a:buFont typeface="Arial" panose="020B0604020202020204" pitchFamily="34" charset="0"/>
              <a:buChar char="•"/>
            </a:pPr>
            <a:r>
              <a:rPr lang="en-US" sz="1800" b="0" i="0" dirty="0">
                <a:solidFill>
                  <a:srgbClr val="0D0D0D"/>
                </a:solidFill>
                <a:effectLst/>
              </a:rPr>
              <a:t>Increasing trend in drug approvals over the years.</a:t>
            </a:r>
          </a:p>
          <a:p>
            <a:pPr marL="742950" lvl="1" indent="-285750" algn="l">
              <a:buFont typeface="Arial" panose="020B0604020202020204" pitchFamily="34" charset="0"/>
              <a:buChar char="•"/>
            </a:pPr>
            <a:r>
              <a:rPr lang="en-US" sz="1800" b="0" i="0" dirty="0">
                <a:solidFill>
                  <a:srgbClr val="0D0D0D"/>
                </a:solidFill>
                <a:effectLst/>
              </a:rPr>
              <a:t>Top three years with highest and lowest number of approvals.</a:t>
            </a:r>
          </a:p>
          <a:p>
            <a:pPr marL="742950" lvl="1" indent="-285750" algn="l">
              <a:buFont typeface="Arial" panose="020B0604020202020204" pitchFamily="34" charset="0"/>
              <a:buChar char="•"/>
            </a:pPr>
            <a:r>
              <a:rPr lang="en-US" sz="1800" b="0" i="0" dirty="0">
                <a:solidFill>
                  <a:srgbClr val="0D0D0D"/>
                </a:solidFill>
                <a:effectLst/>
              </a:rPr>
              <a:t>Analysis of approval trends by sponsor applicants.</a:t>
            </a:r>
          </a:p>
          <a:p>
            <a:pPr marL="742950" lvl="1" indent="-285750" algn="l">
              <a:buFont typeface="Arial" panose="020B0604020202020204" pitchFamily="34" charset="0"/>
              <a:buChar char="•"/>
            </a:pPr>
            <a:r>
              <a:rPr lang="en-US" sz="1800" b="0" i="0" dirty="0">
                <a:solidFill>
                  <a:srgbClr val="0D0D0D"/>
                </a:solidFill>
                <a:effectLst/>
              </a:rPr>
              <a:t>Segmentation of products based on market status.</a:t>
            </a:r>
          </a:p>
          <a:p>
            <a:pPr marL="742950" lvl="1" indent="-285750" algn="l">
              <a:buFont typeface="Arial" panose="020B0604020202020204" pitchFamily="34" charset="0"/>
              <a:buChar char="•"/>
            </a:pPr>
            <a:r>
              <a:rPr lang="en-US" sz="1800" b="0" i="0" dirty="0">
                <a:solidFill>
                  <a:srgbClr val="0D0D0D"/>
                </a:solidFill>
                <a:effectLst/>
              </a:rPr>
              <a:t>Trends in dosage form distribution and successful forms.</a:t>
            </a:r>
          </a:p>
          <a:p>
            <a:pPr marL="742950" lvl="1" indent="-285750" algn="l">
              <a:buFont typeface="Arial" panose="020B0604020202020204" pitchFamily="34" charset="0"/>
              <a:buChar char="•"/>
            </a:pPr>
            <a:r>
              <a:rPr lang="en-US" sz="1800" b="0" i="0" dirty="0">
                <a:solidFill>
                  <a:srgbClr val="0D0D0D"/>
                </a:solidFill>
                <a:effectLst/>
              </a:rPr>
              <a:t>Therapeutic classes with highest number of approvals.</a:t>
            </a:r>
          </a:p>
          <a:p>
            <a:endParaRPr lang="en-US" dirty="0"/>
          </a:p>
        </p:txBody>
      </p:sp>
    </p:spTree>
    <p:extLst>
      <p:ext uri="{BB962C8B-B14F-4D97-AF65-F5344CB8AC3E}">
        <p14:creationId xmlns:p14="http://schemas.microsoft.com/office/powerpoint/2010/main" val="206035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C414-E599-9A80-5C5F-C7786A3A1D74}"/>
              </a:ext>
            </a:extLst>
          </p:cNvPr>
          <p:cNvSpPr>
            <a:spLocks noGrp="1"/>
          </p:cNvSpPr>
          <p:nvPr>
            <p:ph type="title"/>
          </p:nvPr>
        </p:nvSpPr>
        <p:spPr>
          <a:xfrm>
            <a:off x="838200" y="106018"/>
            <a:ext cx="10515600" cy="715618"/>
          </a:xfrm>
        </p:spPr>
        <p:txBody>
          <a:bodyPr>
            <a:normAutofit fontScale="90000"/>
          </a:bodyPr>
          <a:lstStyle/>
          <a:p>
            <a:pPr algn="l"/>
            <a:br>
              <a:rPr lang="en-US" sz="3100" b="1" i="0" u="none" strike="noStrike" baseline="0" dirty="0">
                <a:solidFill>
                  <a:srgbClr val="000000"/>
                </a:solidFill>
              </a:rPr>
            </a:br>
            <a:br>
              <a:rPr lang="en-US" sz="3100" b="1" i="0" u="none" strike="noStrike" baseline="0" dirty="0">
                <a:solidFill>
                  <a:srgbClr val="000000"/>
                </a:solidFill>
              </a:rPr>
            </a:br>
            <a:br>
              <a:rPr lang="en-US" sz="3100" b="0" i="0" u="none" strike="noStrike" baseline="0" dirty="0">
                <a:solidFill>
                  <a:srgbClr val="000000"/>
                </a:solidFill>
              </a:rPr>
            </a:br>
            <a:br>
              <a:rPr lang="en-US" sz="3100" dirty="0">
                <a:solidFill>
                  <a:srgbClr val="000000"/>
                </a:solidFill>
              </a:rPr>
            </a:br>
            <a:r>
              <a:rPr lang="en-US" sz="2700" b="1" dirty="0">
                <a:solidFill>
                  <a:srgbClr val="000000"/>
                </a:solidFill>
              </a:rPr>
              <a:t>1.</a:t>
            </a:r>
            <a:r>
              <a:rPr lang="en-US" sz="2700" b="1" i="0" u="none" strike="noStrike" baseline="0" dirty="0">
                <a:solidFill>
                  <a:srgbClr val="000000"/>
                </a:solidFill>
                <a:latin typeface="+mn-lt"/>
              </a:rPr>
              <a:t>Visualize the yearly approval trends of drugs. Highlight any significant patterns and/or fluctuations, if any. </a:t>
            </a:r>
            <a:br>
              <a:rPr lang="en-US" sz="1800" b="0" i="0" u="none" strike="noStrike" baseline="0" dirty="0">
                <a:solidFill>
                  <a:srgbClr val="000000"/>
                </a:solidFill>
                <a:latin typeface="Roboto" panose="02000000000000000000" pitchFamily="2" charset="0"/>
              </a:rPr>
            </a:br>
            <a:br>
              <a:rPr lang="en-US" sz="1800" b="0" i="0" u="none" strike="noStrike" baseline="0" dirty="0">
                <a:solidFill>
                  <a:srgbClr val="000000"/>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D5699A7-ABC0-E4AF-3221-11B4885B7A58}"/>
              </a:ext>
            </a:extLst>
          </p:cNvPr>
          <p:cNvSpPr>
            <a:spLocks noGrp="1"/>
          </p:cNvSpPr>
          <p:nvPr>
            <p:ph idx="1"/>
          </p:nvPr>
        </p:nvSpPr>
        <p:spPr>
          <a:xfrm>
            <a:off x="838200" y="1298713"/>
            <a:ext cx="10515600" cy="5559287"/>
          </a:xfrm>
        </p:spPr>
        <p:txBody>
          <a:bodyPr>
            <a:normAutofit fontScale="55000" lnSpcReduction="20000"/>
          </a:bodyPr>
          <a:lstStyle/>
          <a:p>
            <a:r>
              <a:rPr lang="en-US" sz="2900" i="0" dirty="0">
                <a:solidFill>
                  <a:srgbClr val="0D0D0D"/>
                </a:solidFill>
                <a:effectLst/>
              </a:rPr>
              <a:t>From the analysis it can be inferred that the number of drugs approved each year are in increasing order.</a:t>
            </a:r>
            <a:endParaRPr lang="en-US" sz="2900" dirty="0">
              <a:solidFill>
                <a:srgbClr val="0D0D0D"/>
              </a:solidFill>
            </a:endParaRPr>
          </a:p>
          <a:p>
            <a:r>
              <a:rPr lang="en-US" sz="2900" dirty="0">
                <a:solidFill>
                  <a:srgbClr val="0D0D0D"/>
                </a:solidFill>
              </a:rPr>
              <a:t>R</a:t>
            </a:r>
            <a:r>
              <a:rPr lang="en-US" sz="2900" i="0" dirty="0">
                <a:solidFill>
                  <a:srgbClr val="0D0D0D"/>
                </a:solidFill>
                <a:effectLst/>
              </a:rPr>
              <a:t>ising number of drug approvals indicates ongoing innovation and advancements within the pharmaceutical industry. The FDA's regulatory processes may be becoming more efficient, leading to faster approval times for new drugs.</a:t>
            </a:r>
          </a:p>
          <a:p>
            <a:r>
              <a:rPr lang="en-US" sz="2900" b="0" i="0" dirty="0">
                <a:solidFill>
                  <a:srgbClr val="0D0D0D"/>
                </a:solidFill>
                <a:effectLst/>
              </a:rPr>
              <a:t>2015, 2012, and 2007 are the top three years with the highest number of drug approvals.</a:t>
            </a:r>
          </a:p>
          <a:p>
            <a:r>
              <a:rPr lang="en-US" sz="2900" b="0" i="0" dirty="0">
                <a:solidFill>
                  <a:srgbClr val="0D0D0D"/>
                </a:solidFill>
                <a:effectLst/>
              </a:rPr>
              <a:t>The high number of approvals in these years suggests periods of significant innovation,</a:t>
            </a:r>
            <a:endParaRPr lang="en-US" sz="2900" i="0" dirty="0">
              <a:solidFill>
                <a:srgbClr val="0D0D0D"/>
              </a:solidFill>
              <a:effectLst/>
            </a:endParaRPr>
          </a:p>
          <a:p>
            <a:pPr marL="0" indent="0">
              <a:buNone/>
            </a:pPr>
            <a:r>
              <a:rPr lang="en-US" sz="2900" b="0" i="0" dirty="0">
                <a:solidFill>
                  <a:srgbClr val="0D0D0D"/>
                </a:solidFill>
                <a:effectLst/>
              </a:rPr>
              <a:t>      investment, and regulatory efficiency in the pharmaceutical industry.</a:t>
            </a:r>
          </a:p>
          <a:p>
            <a:r>
              <a:rPr lang="en-US" sz="2900" b="0" i="0" dirty="0">
                <a:solidFill>
                  <a:srgbClr val="0D0D0D"/>
                </a:solidFill>
                <a:effectLst/>
              </a:rPr>
              <a:t>1943, 1944, and 1945 are the top three years with the lowest number of drug approvals.</a:t>
            </a:r>
          </a:p>
          <a:p>
            <a:r>
              <a:rPr lang="en-US" sz="2900" b="0" i="0" dirty="0">
                <a:solidFill>
                  <a:srgbClr val="0D0D0D"/>
                </a:solidFill>
                <a:effectLst/>
              </a:rPr>
              <a:t>The low number of approvals during these years could be attributed to various factors,</a:t>
            </a:r>
          </a:p>
          <a:p>
            <a:pPr marL="0" indent="0">
              <a:buNone/>
            </a:pPr>
            <a:r>
              <a:rPr lang="en-US" sz="2900" b="0" i="0" dirty="0">
                <a:solidFill>
                  <a:srgbClr val="0D0D0D"/>
                </a:solidFill>
                <a:effectLst/>
              </a:rPr>
              <a:t>      including wartime constraints, resource limitations, and regulatory challenges.</a:t>
            </a:r>
          </a:p>
          <a:p>
            <a:endParaRPr lang="en-US" sz="2900" b="0" i="0" dirty="0">
              <a:solidFill>
                <a:srgbClr val="0D0D0D"/>
              </a:solidFill>
              <a:effectLst/>
            </a:endParaRPr>
          </a:p>
          <a:p>
            <a:endParaRPr lang="en-US" sz="2400" i="0" dirty="0">
              <a:solidFill>
                <a:srgbClr val="0D0D0D"/>
              </a:solidFill>
              <a:effectLst/>
            </a:endParaRPr>
          </a:p>
          <a:p>
            <a:endParaRPr lang="en-US" sz="2400" i="0" dirty="0">
              <a:solidFill>
                <a:srgbClr val="0D0D0D"/>
              </a:solidFill>
              <a:effectLst/>
            </a:endParaRPr>
          </a:p>
          <a:p>
            <a:endParaRPr lang="en-US" sz="2900" i="0" dirty="0">
              <a:solidFill>
                <a:srgbClr val="0D0D0D"/>
              </a:solidFill>
              <a:effectLst/>
            </a:endParaRPr>
          </a:p>
          <a:p>
            <a:endParaRPr lang="en-US" sz="2200" i="0" dirty="0">
              <a:solidFill>
                <a:srgbClr val="0D0D0D"/>
              </a:solidFill>
              <a:effectLst/>
            </a:endParaRPr>
          </a:p>
          <a:p>
            <a:endParaRPr lang="en-US" sz="2200" i="0" u="none" strike="noStrike" baseline="0" dirty="0">
              <a:solidFill>
                <a:srgbClr val="000000"/>
              </a:solidFill>
            </a:endParaRPr>
          </a:p>
          <a:p>
            <a:endParaRPr lang="en-US" dirty="0">
              <a:solidFill>
                <a:srgbClr val="000000"/>
              </a:solidFill>
            </a:endParaRPr>
          </a:p>
          <a:p>
            <a:endParaRPr lang="en-US" sz="2800" b="0" i="0" u="none" strike="noStrike" baseline="0" dirty="0">
              <a:solidFill>
                <a:srgbClr val="000000"/>
              </a:solidFill>
            </a:endParaRPr>
          </a:p>
          <a:p>
            <a:endParaRPr lang="en-US" dirty="0">
              <a:solidFill>
                <a:srgbClr val="000000"/>
              </a:solidFill>
            </a:endParaRPr>
          </a:p>
          <a:p>
            <a:pPr marL="0" indent="0">
              <a:buNone/>
            </a:pPr>
            <a:r>
              <a:rPr lang="en-US" sz="2800" b="0" i="0" u="none" strike="noStrike" baseline="0" dirty="0">
                <a:solidFill>
                  <a:srgbClr val="000000"/>
                </a:solidFill>
              </a:rPr>
              <a:t> </a:t>
            </a:r>
            <a:br>
              <a:rPr lang="en-US" sz="2800" b="0" i="0" u="none" strike="noStrike" baseline="0" dirty="0">
                <a:solidFill>
                  <a:srgbClr val="000000"/>
                </a:solidFill>
                <a:latin typeface="Roboto" panose="02000000000000000000" pitchFamily="2" charset="0"/>
              </a:rPr>
            </a:br>
            <a:endParaRPr lang="en-US" dirty="0"/>
          </a:p>
        </p:txBody>
      </p:sp>
      <p:pic>
        <p:nvPicPr>
          <p:cNvPr id="7" name="Picture 6">
            <a:extLst>
              <a:ext uri="{FF2B5EF4-FFF2-40B4-BE49-F238E27FC236}">
                <a16:creationId xmlns:a16="http://schemas.microsoft.com/office/drawing/2014/main" id="{549A1741-8136-4053-3F15-1576E361C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4" y="4002157"/>
            <a:ext cx="9289774" cy="2491408"/>
          </a:xfrm>
          <a:prstGeom prst="rect">
            <a:avLst/>
          </a:prstGeom>
        </p:spPr>
      </p:pic>
    </p:spTree>
    <p:extLst>
      <p:ext uri="{BB962C8B-B14F-4D97-AF65-F5344CB8AC3E}">
        <p14:creationId xmlns:p14="http://schemas.microsoft.com/office/powerpoint/2010/main" val="349834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AC4-0C43-CBBF-2ECD-18D1E78722E6}"/>
              </a:ext>
            </a:extLst>
          </p:cNvPr>
          <p:cNvSpPr>
            <a:spLocks noGrp="1"/>
          </p:cNvSpPr>
          <p:nvPr>
            <p:ph type="title"/>
          </p:nvPr>
        </p:nvSpPr>
        <p:spPr/>
        <p:txBody>
          <a:bodyPr>
            <a:normAutofit/>
          </a:bodyPr>
          <a:lstStyle/>
          <a:p>
            <a:pPr algn="l"/>
            <a:r>
              <a:rPr lang="en-US" sz="2400" b="1" i="0" u="none" strike="noStrike" baseline="0" dirty="0">
                <a:solidFill>
                  <a:srgbClr val="000000"/>
                </a:solidFill>
              </a:rPr>
              <a:t>2. Explore approval trends over the years based on different sponsors. Uncover patterns and changes in approval rates among sponsors. </a:t>
            </a:r>
            <a:br>
              <a:rPr lang="en-US" sz="2400" b="1" i="0" u="none" strike="noStrike" baseline="0" dirty="0">
                <a:solidFill>
                  <a:srgbClr val="000000"/>
                </a:solidFill>
              </a:rPr>
            </a:br>
            <a:endParaRPr lang="en-US" sz="2400" b="1" dirty="0"/>
          </a:p>
        </p:txBody>
      </p:sp>
      <p:sp>
        <p:nvSpPr>
          <p:cNvPr id="3" name="Content Placeholder 2">
            <a:extLst>
              <a:ext uri="{FF2B5EF4-FFF2-40B4-BE49-F238E27FC236}">
                <a16:creationId xmlns:a16="http://schemas.microsoft.com/office/drawing/2014/main" id="{F04E59F1-FBED-A512-BE46-7F8574E04DA2}"/>
              </a:ext>
            </a:extLst>
          </p:cNvPr>
          <p:cNvSpPr>
            <a:spLocks noGrp="1"/>
          </p:cNvSpPr>
          <p:nvPr>
            <p:ph idx="1"/>
          </p:nvPr>
        </p:nvSpPr>
        <p:spPr>
          <a:xfrm>
            <a:off x="838200" y="1292811"/>
            <a:ext cx="10515600" cy="5465798"/>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D0D0D"/>
                </a:solidFill>
                <a:effectLst/>
              </a:rPr>
              <a:t>Analysis of approval trends based on different sponsors can provide insights into the level of engagement and investment by pharmaceutical companies in drug development over the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D0D0D"/>
                </a:solidFill>
              </a:rPr>
              <a:t>Total Sponsor applicants are 1589.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0D0D0D"/>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D0D0D"/>
                </a:solidFill>
                <a:effectLst/>
              </a:rPr>
              <a:t> “SANDOZ”, “WATSON LABS” , “HOSPIRA” are the Sponsors with consistently high approval rates.</a:t>
            </a:r>
            <a:endParaRPr lang="en-US" sz="1800" dirty="0"/>
          </a:p>
        </p:txBody>
      </p:sp>
      <p:pic>
        <p:nvPicPr>
          <p:cNvPr id="5" name="Picture 4">
            <a:extLst>
              <a:ext uri="{FF2B5EF4-FFF2-40B4-BE49-F238E27FC236}">
                <a16:creationId xmlns:a16="http://schemas.microsoft.com/office/drawing/2014/main" id="{EC6FE798-B7A5-DEC2-7766-3D363182B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4" y="3429001"/>
            <a:ext cx="7931915" cy="3183834"/>
          </a:xfrm>
          <a:prstGeom prst="rect">
            <a:avLst/>
          </a:prstGeom>
        </p:spPr>
      </p:pic>
    </p:spTree>
    <p:extLst>
      <p:ext uri="{BB962C8B-B14F-4D97-AF65-F5344CB8AC3E}">
        <p14:creationId xmlns:p14="http://schemas.microsoft.com/office/powerpoint/2010/main" val="4089738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5817</TotalTime>
  <Words>1453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Söhne</vt:lpstr>
      <vt:lpstr>Office Theme</vt:lpstr>
      <vt:lpstr> Project: FDA Analysis Using SQL &amp; Power BI </vt:lpstr>
      <vt:lpstr>Business Understanding:</vt:lpstr>
      <vt:lpstr>Business Objective</vt:lpstr>
      <vt:lpstr>Data Understanding</vt:lpstr>
      <vt:lpstr>Data Dictionary</vt:lpstr>
      <vt:lpstr>  Software/Tools: </vt:lpstr>
      <vt:lpstr>Key Insights Overview</vt:lpstr>
      <vt:lpstr>    1.Visualize the yearly approval trends of drugs. Highlight any significant patterns and/or fluctuations, if any.   </vt:lpstr>
      <vt:lpstr>2. Explore approval trends over the years based on different sponsors. Uncover patterns and changes in approval rates among sponsors.  </vt:lpstr>
      <vt:lpstr> 3. Visualize the segmentation of products based on Marketing Status  </vt:lpstr>
      <vt:lpstr> 4. Show the total number of applications for each MarketingStatus. Enable users to filter by years and MarketingStatus for detailed analysis.  </vt:lpstr>
      <vt:lpstr> 5. Analyze the grouping of drugs by dosage form. Visualize the distribution of approvals across different forms. Identify the most successful dosage form.  </vt:lpstr>
      <vt:lpstr> 6. Visualize drug approvals based on therapeutic classes. Identify classes with the highest number of approvals.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SQL Data Analysis and Visualization with Power BI for FDA </dc:title>
  <dc:creator>Dell</dc:creator>
  <cp:lastModifiedBy>Dell</cp:lastModifiedBy>
  <cp:revision>11</cp:revision>
  <dcterms:created xsi:type="dcterms:W3CDTF">2024-03-06T08:37:23Z</dcterms:created>
  <dcterms:modified xsi:type="dcterms:W3CDTF">2024-03-26T13:44:15Z</dcterms:modified>
</cp:coreProperties>
</file>