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77" d="100"/>
          <a:sy n="77" d="100"/>
        </p:scale>
        <p:origin x="9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9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6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11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2" r:id="rId6"/>
    <p:sldLayoutId id="2147483918" r:id="rId7"/>
    <p:sldLayoutId id="2147483919" r:id="rId8"/>
    <p:sldLayoutId id="2147483920" r:id="rId9"/>
    <p:sldLayoutId id="2147483921" r:id="rId10"/>
    <p:sldLayoutId id="214748392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Rectangle 107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601F0-0A17-8360-976F-873630A47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1" y="2117156"/>
            <a:ext cx="5240593" cy="2916959"/>
          </a:xfrm>
        </p:spPr>
        <p:txBody>
          <a:bodyPr anchor="ctr">
            <a:noAutofit/>
          </a:bodyPr>
          <a:lstStyle/>
          <a:p>
            <a:r>
              <a:rPr lang="en-CA" sz="6000" b="1" dirty="0">
                <a:solidFill>
                  <a:schemeClr val="tx1"/>
                </a:solidFill>
              </a:rPr>
              <a:t>AIRBNB </a:t>
            </a:r>
            <a:br>
              <a:rPr lang="en-CA" sz="6000" b="1" dirty="0">
                <a:solidFill>
                  <a:schemeClr val="tx1"/>
                </a:solidFill>
              </a:rPr>
            </a:br>
            <a:r>
              <a:rPr lang="en-CA" sz="6000" b="1" dirty="0">
                <a:solidFill>
                  <a:schemeClr val="tx1"/>
                </a:solidFill>
              </a:rPr>
              <a:t>Price</a:t>
            </a:r>
            <a:br>
              <a:rPr lang="en-CA" sz="6000" b="1" dirty="0">
                <a:solidFill>
                  <a:schemeClr val="tx1"/>
                </a:solidFill>
              </a:rPr>
            </a:br>
            <a:r>
              <a:rPr lang="en-CA" sz="6000" b="1" dirty="0">
                <a:solidFill>
                  <a:schemeClr val="tx1"/>
                </a:solidFill>
              </a:rPr>
              <a:t>Prediction.</a:t>
            </a: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026" name="Picture 2" descr="airbnb logo clipart transparent 10 free Cliparts | Download images on Clipground 2023">
            <a:extLst>
              <a:ext uri="{FF2B5EF4-FFF2-40B4-BE49-F238E27FC236}">
                <a16:creationId xmlns:a16="http://schemas.microsoft.com/office/drawing/2014/main" id="{9C33AC84-33E4-CF76-3CB2-DA23CA5D1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8824"/>
          <a:stretch/>
        </p:blipFill>
        <p:spPr bwMode="auto">
          <a:xfrm>
            <a:off x="5481233" y="662473"/>
            <a:ext cx="6081450" cy="553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4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139-3C6B-D13B-DC6A-53AB5B9D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3857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2403-B66A-0663-3CBD-E71ACF50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6013"/>
            <a:ext cx="11029616" cy="474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Overview:</a:t>
            </a:r>
            <a:r>
              <a:rPr lang="en-CA" sz="3200" dirty="0">
                <a:latin typeface="Arial Rounded MT Bold" panose="020F0704030504030204" pitchFamily="34" charset="0"/>
              </a:rPr>
              <a:t>  </a:t>
            </a:r>
            <a:r>
              <a:rPr lang="en-CA" sz="3200" dirty="0">
                <a:solidFill>
                  <a:schemeClr val="tx1"/>
                </a:solidFill>
                <a:latin typeface="+mj-lt"/>
              </a:rPr>
              <a:t>What triggers the Airbnb rental price?</a:t>
            </a:r>
          </a:p>
          <a:p>
            <a:pPr marL="0" indent="0">
              <a:buNone/>
            </a:pPr>
            <a:r>
              <a:rPr lang="en-CA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Solution: </a:t>
            </a:r>
            <a:r>
              <a:rPr lang="en-CA" sz="3200" dirty="0">
                <a:solidFill>
                  <a:schemeClr val="tx1"/>
                </a:solidFill>
              </a:rPr>
              <a:t>Analyse the factors that influence the rental price and develop models that captures the complexity of the pricing system.</a:t>
            </a:r>
          </a:p>
          <a:p>
            <a:pPr marL="0" indent="0">
              <a:buNone/>
            </a:pPr>
            <a:r>
              <a:rPr lang="en-CA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Impact: </a:t>
            </a:r>
            <a:r>
              <a:rPr lang="en-CA" sz="3200" dirty="0">
                <a:solidFill>
                  <a:schemeClr val="tx1"/>
                </a:solidFill>
              </a:rPr>
              <a:t>Provides interesting insights that can benefit a host looking to maximize their profit</a:t>
            </a:r>
            <a:r>
              <a:rPr lang="en-CA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50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708-E022-671C-9891-C1840155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3247"/>
            <a:ext cx="11029616" cy="619748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Dataset and preprocessing.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1115-82DD-FD10-37A7-BA35C0D3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18" y="1321904"/>
            <a:ext cx="11029615" cy="502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Arial Rounded MT Bold" panose="020F0704030504030204" pitchFamily="34" charset="0"/>
              </a:rPr>
              <a:t>Dataset:</a:t>
            </a:r>
          </a:p>
          <a:p>
            <a:r>
              <a:rPr lang="en-CA" sz="2400" dirty="0"/>
              <a:t>Comprises information on Airbnb listings in USA with </a:t>
            </a:r>
            <a:r>
              <a:rPr lang="en-CA" sz="24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74111 rows </a:t>
            </a:r>
            <a:r>
              <a:rPr lang="en-CA" sz="2400" dirty="0"/>
              <a:t>and </a:t>
            </a:r>
            <a:r>
              <a:rPr lang="en-CA" sz="24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29 columns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Preprocessing:</a:t>
            </a:r>
          </a:p>
          <a:p>
            <a:r>
              <a:rPr lang="en-CA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Data cleaning: </a:t>
            </a:r>
            <a:r>
              <a:rPr lang="en-CA" sz="2400" dirty="0">
                <a:solidFill>
                  <a:schemeClr val="tx2"/>
                </a:solidFill>
              </a:rPr>
              <a:t>Almost clean !</a:t>
            </a:r>
          </a:p>
          <a:p>
            <a:r>
              <a:rPr lang="en-CA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Scaling: </a:t>
            </a:r>
            <a:r>
              <a:rPr lang="en-CA" sz="2400" dirty="0">
                <a:solidFill>
                  <a:schemeClr val="tx2"/>
                </a:solidFill>
              </a:rPr>
              <a:t>Scale numerical features to similar range.</a:t>
            </a:r>
          </a:p>
          <a:p>
            <a:r>
              <a:rPr lang="en-CA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Encoding: </a:t>
            </a:r>
            <a:r>
              <a:rPr lang="en-CA" sz="2400" dirty="0">
                <a:solidFill>
                  <a:schemeClr val="tx2"/>
                </a:solidFill>
              </a:rPr>
              <a:t>Label encoding.</a:t>
            </a:r>
          </a:p>
          <a:p>
            <a:r>
              <a:rPr lang="en-CA" sz="2400" b="1" dirty="0">
                <a:latin typeface="Arial Rounded MT Bold" panose="020F0704030504030204" pitchFamily="34" charset="0"/>
              </a:rPr>
              <a:t>Feature selection </a:t>
            </a:r>
            <a:r>
              <a:rPr lang="en-CA" sz="2400" dirty="0"/>
              <a:t>: Identify the key features that are likely to influence.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03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9BBA-BF55-046E-028C-13AB5932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2204"/>
            <a:ext cx="11029616" cy="649566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Important Findings in EDA.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B3FC-E84A-21F6-ECDF-9D6C3BE7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361770"/>
            <a:ext cx="11910646" cy="5124658"/>
          </a:xfrm>
        </p:spPr>
        <p:txBody>
          <a:bodyPr>
            <a:normAutofit/>
          </a:bodyPr>
          <a:lstStyle/>
          <a:p>
            <a:r>
              <a:rPr lang="en-CA" sz="2800" dirty="0">
                <a:latin typeface="Arial Rounded MT Bold" panose="020F0704030504030204" pitchFamily="34" charset="0"/>
              </a:rPr>
              <a:t>Data Distribution</a:t>
            </a:r>
            <a:r>
              <a:rPr lang="en-CA" sz="2800" dirty="0"/>
              <a:t>: Normal distribution.</a:t>
            </a:r>
          </a:p>
          <a:p>
            <a:r>
              <a:rPr lang="en-CA" sz="2800" dirty="0">
                <a:latin typeface="Arial Rounded MT Bold" panose="020F0704030504030204" pitchFamily="34" charset="0"/>
              </a:rPr>
              <a:t>Data Quality: </a:t>
            </a:r>
            <a:r>
              <a:rPr lang="en-CA" sz="2800" dirty="0"/>
              <a:t>Missing values and outliers were handled appropriately.</a:t>
            </a:r>
          </a:p>
          <a:p>
            <a:r>
              <a:rPr lang="en-CA" sz="2800" dirty="0">
                <a:latin typeface="Arial Rounded MT Bold" panose="020F0704030504030204" pitchFamily="34" charset="0"/>
              </a:rPr>
              <a:t>Patterns and trends: </a:t>
            </a:r>
            <a:r>
              <a:rPr lang="en-CA" sz="2800" dirty="0"/>
              <a:t>To understand underlying relationships and phenomena of data through visualization.</a:t>
            </a:r>
          </a:p>
          <a:p>
            <a:r>
              <a:rPr lang="en-CA" sz="2800" dirty="0">
                <a:latin typeface="Arial Rounded MT Bold" panose="020F0704030504030204" pitchFamily="34" charset="0"/>
              </a:rPr>
              <a:t>Correlation</a:t>
            </a:r>
            <a:r>
              <a:rPr lang="en-CA" sz="2800" dirty="0"/>
              <a:t>: Analyze multicollinearity.</a:t>
            </a:r>
          </a:p>
          <a:p>
            <a:r>
              <a:rPr lang="en-CA" sz="2800" dirty="0">
                <a:latin typeface="Arial Rounded MT Bold" panose="020F0704030504030204" pitchFamily="34" charset="0"/>
              </a:rPr>
              <a:t>Feature importance</a:t>
            </a:r>
            <a:r>
              <a:rPr lang="en-CA" sz="2800" dirty="0"/>
              <a:t>: Determining which features are most relevant for the target variable through visual inspection. </a:t>
            </a:r>
          </a:p>
        </p:txBody>
      </p:sp>
    </p:spTree>
    <p:extLst>
      <p:ext uri="{BB962C8B-B14F-4D97-AF65-F5344CB8AC3E}">
        <p14:creationId xmlns:p14="http://schemas.microsoft.com/office/powerpoint/2010/main" val="244477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88557-56B4-BC57-86C1-CE9C2EAA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CA" b="1" dirty="0"/>
              <a:t>Baseline model and evaluation metrics.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293B-0F75-945C-EFE1-D7897E71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2125385"/>
            <a:ext cx="4031083" cy="427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Arial Rounded MT Bold" panose="020F0704030504030204" pitchFamily="34" charset="0"/>
              </a:rPr>
              <a:t>Baseline Model : </a:t>
            </a:r>
            <a:r>
              <a:rPr lang="en-CA" sz="24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Linear Regression</a:t>
            </a:r>
          </a:p>
          <a:p>
            <a:pPr marL="0" indent="0">
              <a:buNone/>
            </a:pPr>
            <a:r>
              <a:rPr lang="en-CA" sz="18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Mean Absolute Error (MAE)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CA" sz="1800" b="1" i="0" dirty="0">
                <a:solidFill>
                  <a:schemeClr val="accent1"/>
                </a:solidFill>
                <a:effectLst/>
                <a:latin typeface="Arial Rounded MT Bold" panose="020F0704030504030204" pitchFamily="34" charset="0"/>
              </a:rPr>
              <a:t>0.36</a:t>
            </a:r>
          </a:p>
          <a:p>
            <a:pPr marL="0" indent="0">
              <a:buNone/>
            </a:pPr>
            <a:r>
              <a:rPr lang="en-CA" sz="18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Mean Squared Error (MSE)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CA" sz="1800" b="1" i="0" dirty="0">
                <a:solidFill>
                  <a:schemeClr val="accent1"/>
                </a:solidFill>
                <a:effectLst/>
                <a:latin typeface="Arial Rounded MT Bold" panose="020F0704030504030204" pitchFamily="34" charset="0"/>
              </a:rPr>
              <a:t>0.23</a:t>
            </a:r>
            <a:endParaRPr lang="en-CA" sz="18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Root Mean Squared Error (RMSE)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 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Arial Rounded MT Bold" panose="020F0704030504030204" pitchFamily="34" charset="0"/>
              </a:rPr>
              <a:t>0.48</a:t>
            </a:r>
            <a:endParaRPr lang="en-CA" sz="1800" b="1" i="0" dirty="0">
              <a:solidFill>
                <a:schemeClr val="accent1"/>
              </a:solidFill>
              <a:effectLst/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CA" sz="1800" b="1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R-squared (R2) Score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CA" sz="1800" b="1" i="0" dirty="0">
                <a:solidFill>
                  <a:schemeClr val="accent1"/>
                </a:solidFill>
                <a:effectLst/>
                <a:latin typeface="Arial Rounded MT Bold" panose="020F0704030504030204" pitchFamily="34" charset="0"/>
              </a:rPr>
              <a:t>0.54</a:t>
            </a:r>
            <a:endParaRPr lang="en-CA" sz="18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CA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A comparison of red and blue graphs">
            <a:extLst>
              <a:ext uri="{FF2B5EF4-FFF2-40B4-BE49-F238E27FC236}">
                <a16:creationId xmlns:a16="http://schemas.microsoft.com/office/drawing/2014/main" id="{793B4653-D627-C6B6-F716-C83C88921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6" y="983226"/>
            <a:ext cx="7796980" cy="41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9187-35CF-BD57-287F-54BE2356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43130"/>
            <a:ext cx="11029616" cy="838409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A6A6-FAA6-30C9-7F83-AE3991C0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2455"/>
            <a:ext cx="6183402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78B3D-85ED-8908-EEA2-D7EBD2F78E8E}"/>
              </a:ext>
            </a:extLst>
          </p:cNvPr>
          <p:cNvSpPr txBox="1"/>
          <p:nvPr/>
        </p:nvSpPr>
        <p:spPr>
          <a:xfrm>
            <a:off x="1101213" y="5712542"/>
            <a:ext cx="43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OOB Score: 70%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57541-1C5B-B8DF-1F32-E29DEF0B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90840"/>
            <a:ext cx="5972175" cy="3933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3FED0-6B31-C5C5-2A13-B957369F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67" y="1863832"/>
            <a:ext cx="3058817" cy="2845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BA867-0A2F-EFBF-E459-620958487AEC}"/>
              </a:ext>
            </a:extLst>
          </p:cNvPr>
          <p:cNvSpPr txBox="1"/>
          <p:nvPr/>
        </p:nvSpPr>
        <p:spPr>
          <a:xfrm>
            <a:off x="8190271" y="5055409"/>
            <a:ext cx="189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73010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737F-EF09-4B86-FC38-AFAA573F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5521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Neural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2184C7-DE3C-4281-A932-AD26BF0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85267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C29E93D0-AA56-AB67-CCC1-2CEA687F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8" y="3591655"/>
            <a:ext cx="2429755" cy="17919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DC9E3DA-7806-4C6B-95BB-EE31B9DA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2859828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line and orange line&#10;&#10;Description automatically generated">
            <a:extLst>
              <a:ext uri="{FF2B5EF4-FFF2-40B4-BE49-F238E27FC236}">
                <a16:creationId xmlns:a16="http://schemas.microsoft.com/office/drawing/2014/main" id="{C72116C6-8484-8E31-F0C7-BD765707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240" y="3541913"/>
            <a:ext cx="2424909" cy="189142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FCA1A97-55FD-4217-89EC-F0E79F78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399AC2-F142-4252-9E67-01583B023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2856711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line and orange line&#10;&#10;Description automatically generated">
            <a:extLst>
              <a:ext uri="{FF2B5EF4-FFF2-40B4-BE49-F238E27FC236}">
                <a16:creationId xmlns:a16="http://schemas.microsoft.com/office/drawing/2014/main" id="{90118A77-562D-A16D-63A4-D5322CA1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44" y="3506780"/>
            <a:ext cx="2427657" cy="1893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10F7A-B285-50D3-F3EA-D0B9C8C4D176}"/>
              </a:ext>
            </a:extLst>
          </p:cNvPr>
          <p:cNvSpPr txBox="1"/>
          <p:nvPr/>
        </p:nvSpPr>
        <p:spPr>
          <a:xfrm>
            <a:off x="446534" y="2159959"/>
            <a:ext cx="22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No feature selection</a:t>
            </a:r>
          </a:p>
          <a:p>
            <a:r>
              <a:rPr lang="en-CA" b="1" dirty="0"/>
              <a:t>MAE: 0.33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71AD3-E409-571D-FCA6-C5B41C68FC26}"/>
              </a:ext>
            </a:extLst>
          </p:cNvPr>
          <p:cNvSpPr txBox="1"/>
          <p:nvPr/>
        </p:nvSpPr>
        <p:spPr>
          <a:xfrm>
            <a:off x="3308373" y="2159959"/>
            <a:ext cx="229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With PCA</a:t>
            </a:r>
          </a:p>
          <a:p>
            <a:r>
              <a:rPr lang="en-CA" b="1" dirty="0"/>
              <a:t>MAE: 0.34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C4A3-DDCC-296B-A04C-72FFE7F7081C}"/>
              </a:ext>
            </a:extLst>
          </p:cNvPr>
          <p:cNvSpPr txBox="1"/>
          <p:nvPr/>
        </p:nvSpPr>
        <p:spPr>
          <a:xfrm>
            <a:off x="6223820" y="2158643"/>
            <a:ext cx="198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With Drop-out</a:t>
            </a:r>
          </a:p>
          <a:p>
            <a:r>
              <a:rPr lang="en-CA" b="1" dirty="0"/>
              <a:t>MAE: 0.36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E21504-1E87-454E-2E1C-07668CB39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851" y="3541913"/>
            <a:ext cx="2426418" cy="1822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B3D860-2268-40DD-90F6-CD42A6C89695}"/>
              </a:ext>
            </a:extLst>
          </p:cNvPr>
          <p:cNvSpPr txBox="1"/>
          <p:nvPr/>
        </p:nvSpPr>
        <p:spPr>
          <a:xfrm>
            <a:off x="9162851" y="2158643"/>
            <a:ext cx="242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With Regularisation</a:t>
            </a:r>
          </a:p>
          <a:p>
            <a:r>
              <a:rPr lang="en-CA" b="1" dirty="0"/>
              <a:t>MAE: 0.33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0825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D6A1-BAF9-DEAA-A89A-2B416D3F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/>
              <a:t>Comparison of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3E1A5-A299-FFAA-FE7C-14994FE2F3BA}"/>
              </a:ext>
            </a:extLst>
          </p:cNvPr>
          <p:cNvSpPr txBox="1"/>
          <p:nvPr/>
        </p:nvSpPr>
        <p:spPr>
          <a:xfrm>
            <a:off x="1234654" y="2505670"/>
            <a:ext cx="81256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Linear Regression</a:t>
            </a:r>
            <a:r>
              <a:rPr lang="en-US" sz="2800" dirty="0"/>
              <a:t>: 54%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Random Forest</a:t>
            </a:r>
            <a:r>
              <a:rPr lang="en-US" sz="2800" dirty="0"/>
              <a:t>: 70%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L1 Regularization</a:t>
            </a:r>
            <a:r>
              <a:rPr lang="en-US" sz="2800" dirty="0"/>
              <a:t>:  MAE: 0.33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5513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Rectangle 107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601F0-0A17-8360-976F-873630A47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" y="2192594"/>
            <a:ext cx="5098774" cy="2451096"/>
          </a:xfrm>
        </p:spPr>
        <p:txBody>
          <a:bodyPr anchor="ctr">
            <a:normAutofit/>
          </a:bodyPr>
          <a:lstStyle/>
          <a:p>
            <a:pPr algn="ctr"/>
            <a:r>
              <a:rPr lang="en-CA" sz="6600" b="1" dirty="0">
                <a:solidFill>
                  <a:schemeClr val="tx1"/>
                </a:solidFill>
              </a:rPr>
              <a:t>Thank you!</a:t>
            </a:r>
            <a:br>
              <a:rPr lang="en-CA" sz="6600" b="1" dirty="0">
                <a:solidFill>
                  <a:schemeClr val="tx1"/>
                </a:solidFill>
              </a:rPr>
            </a:br>
            <a:br>
              <a:rPr lang="en-CA" sz="6600" b="1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Any questions?   </a:t>
            </a: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026" name="Picture 2" descr="airbnb logo clipart transparent 10 free Cliparts | Download images on Clipground 2023">
            <a:extLst>
              <a:ext uri="{FF2B5EF4-FFF2-40B4-BE49-F238E27FC236}">
                <a16:creationId xmlns:a16="http://schemas.microsoft.com/office/drawing/2014/main" id="{9C33AC84-33E4-CF76-3CB2-DA23CA5D1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8824"/>
          <a:stretch/>
        </p:blipFill>
        <p:spPr bwMode="auto">
          <a:xfrm>
            <a:off x="5614219" y="568889"/>
            <a:ext cx="6145162" cy="559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4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AIRBNB Sprint 1</Template>
  <TotalTime>572</TotalTime>
  <Words>266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 Light</vt:lpstr>
      <vt:lpstr>Arial Rounded MT Bold</vt:lpstr>
      <vt:lpstr>Gill Sans MT</vt:lpstr>
      <vt:lpstr>Wingdings 2</vt:lpstr>
      <vt:lpstr>DividendVTI</vt:lpstr>
      <vt:lpstr>AIRBNB  Price Prediction.</vt:lpstr>
      <vt:lpstr>Recap</vt:lpstr>
      <vt:lpstr>Dataset and preprocessing.</vt:lpstr>
      <vt:lpstr>Important Findings in EDA.</vt:lpstr>
      <vt:lpstr>Baseline model and evaluation metrics.</vt:lpstr>
      <vt:lpstr>Random Forest Regressor</vt:lpstr>
      <vt:lpstr>Neural Network</vt:lpstr>
      <vt:lpstr>Comparison of models</vt:lpstr>
      <vt:lpstr>Thank you!  Any questions?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 Price Prediction.</dc:title>
  <dc:creator>VARSHA RAJAN</dc:creator>
  <cp:lastModifiedBy>VARSHA RAJAN</cp:lastModifiedBy>
  <cp:revision>19</cp:revision>
  <dcterms:created xsi:type="dcterms:W3CDTF">2024-04-02T02:51:56Z</dcterms:created>
  <dcterms:modified xsi:type="dcterms:W3CDTF">2024-04-12T16:54:57Z</dcterms:modified>
</cp:coreProperties>
</file>