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77" r:id="rId8"/>
    <p:sldId id="279" r:id="rId9"/>
    <p:sldId id="278" r:id="rId10"/>
    <p:sldId id="264" r:id="rId11"/>
    <p:sldId id="273" r:id="rId12"/>
    <p:sldId id="267" r:id="rId13"/>
    <p:sldId id="280" r:id="rId14"/>
    <p:sldId id="281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480" userDrawn="1">
          <p15:clr>
            <a:srgbClr val="A4A3A4"/>
          </p15:clr>
        </p15:guide>
        <p15:guide id="2" orient="horz" pos="840" userDrawn="1">
          <p15:clr>
            <a:srgbClr val="A4A3A4"/>
          </p15:clr>
        </p15:guide>
        <p15:guide id="3" orient="horz" pos="1560" userDrawn="1">
          <p15:clr>
            <a:srgbClr val="A4A3A4"/>
          </p15:clr>
        </p15:guide>
        <p15:guide id="4" orient="horz" pos="19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D1F3FF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A2956E-D7FB-815F-8CDD-12726895C1A3}" v="1" dt="2024-04-08T05:34:52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-714" y="-414"/>
      </p:cViewPr>
      <p:guideLst>
        <p:guide orient="horz" pos="840"/>
        <p:guide orient="horz" pos="1560"/>
        <p:guide orient="horz" pos="1944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ika Mohan Babu" userId="S::chandika@edunetfoundation.org::821f1a1a-2aad-4053-a7a3-62a9ee9fb0b7" providerId="AD" clId="Web-{4613F304-EA65-3A89-63D8-60B2B12756FB}"/>
    <pc:docChg chg="modSld">
      <pc:chgData name="Chandika Mohan Babu" userId="S::chandika@edunetfoundation.org::821f1a1a-2aad-4053-a7a3-62a9ee9fb0b7" providerId="AD" clId="Web-{4613F304-EA65-3A89-63D8-60B2B12756FB}" dt="2024-03-12T18:56:11.992" v="175" actId="20577"/>
      <pc:docMkLst>
        <pc:docMk/>
      </pc:docMkLst>
      <pc:sldChg chg="modSp modNotes">
        <pc:chgData name="Chandika Mohan Babu" userId="S::chandika@edunetfoundation.org::821f1a1a-2aad-4053-a7a3-62a9ee9fb0b7" providerId="AD" clId="Web-{4613F304-EA65-3A89-63D8-60B2B12756FB}" dt="2024-03-12T18:43:58.543" v="152" actId="20577"/>
        <pc:sldMkLst>
          <pc:docMk/>
          <pc:sldMk cId="0" sldId="257"/>
        </pc:sldMkLst>
        <pc:spChg chg="mod">
          <ac:chgData name="Chandika Mohan Babu" userId="S::chandika@edunetfoundation.org::821f1a1a-2aad-4053-a7a3-62a9ee9fb0b7" providerId="AD" clId="Web-{4613F304-EA65-3A89-63D8-60B2B12756FB}" dt="2024-03-12T18:43:58.543" v="152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Notes">
        <pc:chgData name="Chandika Mohan Babu" userId="S::chandika@edunetfoundation.org::821f1a1a-2aad-4053-a7a3-62a9ee9fb0b7" providerId="AD" clId="Web-{4613F304-EA65-3A89-63D8-60B2B12756FB}" dt="2024-03-12T18:56:11.992" v="175" actId="20577"/>
        <pc:sldMkLst>
          <pc:docMk/>
          <pc:sldMk cId="0" sldId="258"/>
        </pc:sldMkLst>
        <pc:spChg chg="mod">
          <ac:chgData name="Chandika Mohan Babu" userId="S::chandika@edunetfoundation.org::821f1a1a-2aad-4053-a7a3-62a9ee9fb0b7" providerId="AD" clId="Web-{4613F304-EA65-3A89-63D8-60B2B12756FB}" dt="2024-03-12T18:56:11.992" v="175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Notes">
        <pc:chgData name="Chandika Mohan Babu" userId="S::chandika@edunetfoundation.org::821f1a1a-2aad-4053-a7a3-62a9ee9fb0b7" providerId="AD" clId="Web-{4613F304-EA65-3A89-63D8-60B2B12756FB}" dt="2024-03-12T17:52:51.823" v="123" actId="20577"/>
        <pc:sldMkLst>
          <pc:docMk/>
          <pc:sldMk cId="0" sldId="259"/>
        </pc:sldMkLst>
        <pc:spChg chg="mod">
          <ac:chgData name="Chandika Mohan Babu" userId="S::chandika@edunetfoundation.org::821f1a1a-2aad-4053-a7a3-62a9ee9fb0b7" providerId="AD" clId="Web-{4613F304-EA65-3A89-63D8-60B2B12756FB}" dt="2024-03-12T17:52:51.823" v="123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Chandika Mohan Babu" userId="S::chandika@edunetfoundation.org::821f1a1a-2aad-4053-a7a3-62a9ee9fb0b7" providerId="AD" clId="Web-{4613F304-EA65-3A89-63D8-60B2B12756FB}" dt="2024-03-12T18:45:03.091" v="160" actId="20577"/>
        <pc:sldMkLst>
          <pc:docMk/>
          <pc:sldMk cId="0" sldId="262"/>
        </pc:sldMkLst>
        <pc:spChg chg="mod">
          <ac:chgData name="Chandika Mohan Babu" userId="S::chandika@edunetfoundation.org::821f1a1a-2aad-4053-a7a3-62a9ee9fb0b7" providerId="AD" clId="Web-{4613F304-EA65-3A89-63D8-60B2B12756FB}" dt="2024-03-12T18:45:03.091" v="160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Chandika Mohan Babu" userId="S::chandika@edunetfoundation.org::821f1a1a-2aad-4053-a7a3-62a9ee9fb0b7" providerId="AD" clId="Web-{4613F304-EA65-3A89-63D8-60B2B12756FB}" dt="2024-03-12T17:44:28.394" v="71" actId="20577"/>
        <pc:sldMkLst>
          <pc:docMk/>
          <pc:sldMk cId="112363647" sldId="277"/>
        </pc:sldMkLst>
        <pc:spChg chg="mod">
          <ac:chgData name="Chandika Mohan Babu" userId="S::chandika@edunetfoundation.org::821f1a1a-2aad-4053-a7a3-62a9ee9fb0b7" providerId="AD" clId="Web-{4613F304-EA65-3A89-63D8-60B2B12756FB}" dt="2024-03-12T17:44:28.394" v="71" actId="20577"/>
          <ac:spMkLst>
            <pc:docMk/>
            <pc:sldMk cId="112363647" sldId="277"/>
            <ac:spMk id="3" creationId="{00000000-0000-0000-0000-000000000000}"/>
          </ac:spMkLst>
        </pc:spChg>
      </pc:sldChg>
    </pc:docChg>
  </pc:docChgLst>
  <pc:docChgLst>
    <pc:chgData name="Abhishek G" userId="S::abhishekg@edunetfoundation.org::c11e70ec-107d-4247-8a07-361b5e1df1ed" providerId="AD" clId="Web-{3DA2956E-D7FB-815F-8CDD-12726895C1A3}"/>
    <pc:docChg chg="modSld">
      <pc:chgData name="Abhishek G" userId="S::abhishekg@edunetfoundation.org::c11e70ec-107d-4247-8a07-361b5e1df1ed" providerId="AD" clId="Web-{3DA2956E-D7FB-815F-8CDD-12726895C1A3}" dt="2024-04-08T05:34:52.687" v="0" actId="1076"/>
      <pc:docMkLst>
        <pc:docMk/>
      </pc:docMkLst>
      <pc:sldChg chg="modSp">
        <pc:chgData name="Abhishek G" userId="S::abhishekg@edunetfoundation.org::c11e70ec-107d-4247-8a07-361b5e1df1ed" providerId="AD" clId="Web-{3DA2956E-D7FB-815F-8CDD-12726895C1A3}" dt="2024-04-08T05:34:52.687" v="0" actId="1076"/>
        <pc:sldMkLst>
          <pc:docMk/>
          <pc:sldMk cId="0" sldId="256"/>
        </pc:sldMkLst>
        <pc:spChg chg="mod">
          <ac:chgData name="Abhishek G" userId="S::abhishekg@edunetfoundation.org::c11e70ec-107d-4247-8a07-361b5e1df1ed" providerId="AD" clId="Web-{3DA2956E-D7FB-815F-8CDD-12726895C1A3}" dt="2024-04-08T05:34:52.687" v="0" actId="1076"/>
          <ac:spMkLst>
            <pc:docMk/>
            <pc:sldMk cId="0" sldId="256"/>
            <ac:spMk id="23" creationId="{2276C386-79C3-CDAB-566D-2DFEE9D56D39}"/>
          </ac:spMkLst>
        </pc:spChg>
      </pc:sldChg>
    </pc:docChg>
  </pc:docChgLst>
  <pc:docChgLst>
    <pc:chgData name="Chandika Mohan Babu" userId="S::chandika@edunetfoundation.org::821f1a1a-2aad-4053-a7a3-62a9ee9fb0b7" providerId="AD" clId="Web-{EE109846-5048-9ACD-21EA-456F0FC9ADDD}"/>
    <pc:docChg chg="addSld delSld modSld">
      <pc:chgData name="Chandika Mohan Babu" userId="S::chandika@edunetfoundation.org::821f1a1a-2aad-4053-a7a3-62a9ee9fb0b7" providerId="AD" clId="Web-{EE109846-5048-9ACD-21EA-456F0FC9ADDD}" dt="2024-03-13T12:43:39.217" v="112" actId="20577"/>
      <pc:docMkLst>
        <pc:docMk/>
      </pc:docMkLst>
      <pc:sldChg chg="modSp">
        <pc:chgData name="Chandika Mohan Babu" userId="S::chandika@edunetfoundation.org::821f1a1a-2aad-4053-a7a3-62a9ee9fb0b7" providerId="AD" clId="Web-{EE109846-5048-9ACD-21EA-456F0FC9ADDD}" dt="2024-03-13T12:36:04.456" v="91" actId="20577"/>
        <pc:sldMkLst>
          <pc:docMk/>
          <pc:sldMk cId="0" sldId="257"/>
        </pc:sldMkLst>
        <pc:spChg chg="mod">
          <ac:chgData name="Chandika Mohan Babu" userId="S::chandika@edunetfoundation.org::821f1a1a-2aad-4053-a7a3-62a9ee9fb0b7" providerId="AD" clId="Web-{EE109846-5048-9ACD-21EA-456F0FC9ADDD}" dt="2024-03-13T12:36:04.456" v="91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Chandika Mohan Babu" userId="S::chandika@edunetfoundation.org::821f1a1a-2aad-4053-a7a3-62a9ee9fb0b7" providerId="AD" clId="Web-{EE109846-5048-9ACD-21EA-456F0FC9ADDD}" dt="2024-03-13T03:26:47.754" v="8" actId="20577"/>
        <pc:sldMkLst>
          <pc:docMk/>
          <pc:sldMk cId="0" sldId="258"/>
        </pc:sldMkLst>
        <pc:spChg chg="mod">
          <ac:chgData name="Chandika Mohan Babu" userId="S::chandika@edunetfoundation.org::821f1a1a-2aad-4053-a7a3-62a9ee9fb0b7" providerId="AD" clId="Web-{EE109846-5048-9ACD-21EA-456F0FC9ADDD}" dt="2024-03-13T03:26:47.754" v="8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del">
        <pc:chgData name="Chandika Mohan Babu" userId="S::chandika@edunetfoundation.org::821f1a1a-2aad-4053-a7a3-62a9ee9fb0b7" providerId="AD" clId="Web-{EE109846-5048-9ACD-21EA-456F0FC9ADDD}" dt="2024-03-13T12:36:26.879" v="92"/>
        <pc:sldMkLst>
          <pc:docMk/>
          <pc:sldMk cId="0" sldId="259"/>
        </pc:sldMkLst>
        <pc:spChg chg="mod">
          <ac:chgData name="Chandika Mohan Babu" userId="S::chandika@edunetfoundation.org::821f1a1a-2aad-4053-a7a3-62a9ee9fb0b7" providerId="AD" clId="Web-{EE109846-5048-9ACD-21EA-456F0FC9ADDD}" dt="2024-03-13T03:26:14.441" v="2" actId="20577"/>
          <ac:spMkLst>
            <pc:docMk/>
            <pc:sldMk cId="0" sldId="259"/>
            <ac:spMk id="3" creationId="{00000000-0000-0000-0000-000000000000}"/>
          </ac:spMkLst>
        </pc:spChg>
      </pc:sldChg>
      <pc:sldChg chg="del">
        <pc:chgData name="Chandika Mohan Babu" userId="S::chandika@edunetfoundation.org::821f1a1a-2aad-4053-a7a3-62a9ee9fb0b7" providerId="AD" clId="Web-{EE109846-5048-9ACD-21EA-456F0FC9ADDD}" dt="2024-03-13T12:39:05.023" v="99"/>
        <pc:sldMkLst>
          <pc:docMk/>
          <pc:sldMk cId="0" sldId="262"/>
        </pc:sldMkLst>
      </pc:sldChg>
      <pc:sldChg chg="modSp">
        <pc:chgData name="Chandika Mohan Babu" userId="S::chandika@edunetfoundation.org::821f1a1a-2aad-4053-a7a3-62a9ee9fb0b7" providerId="AD" clId="Web-{EE109846-5048-9ACD-21EA-456F0FC9ADDD}" dt="2024-03-13T03:29:08.725" v="49" actId="14100"/>
        <pc:sldMkLst>
          <pc:docMk/>
          <pc:sldMk cId="0" sldId="264"/>
        </pc:sldMkLst>
        <pc:graphicFrameChg chg="mod modGraphic">
          <ac:chgData name="Chandika Mohan Babu" userId="S::chandika@edunetfoundation.org::821f1a1a-2aad-4053-a7a3-62a9ee9fb0b7" providerId="AD" clId="Web-{EE109846-5048-9ACD-21EA-456F0FC9ADDD}" dt="2024-03-13T03:29:08.725" v="49" actId="14100"/>
          <ac:graphicFrameMkLst>
            <pc:docMk/>
            <pc:sldMk cId="0" sldId="264"/>
            <ac:graphicFrameMk id="7" creationId="{ABBDEE91-64B0-5D33-E3D1-FC542DD91FB1}"/>
          </ac:graphicFrameMkLst>
        </pc:graphicFrameChg>
      </pc:sldChg>
      <pc:sldChg chg="modSp">
        <pc:chgData name="Chandika Mohan Babu" userId="S::chandika@edunetfoundation.org::821f1a1a-2aad-4053-a7a3-62a9ee9fb0b7" providerId="AD" clId="Web-{EE109846-5048-9ACD-21EA-456F0FC9ADDD}" dt="2024-03-13T03:27:59.833" v="28" actId="20577"/>
        <pc:sldMkLst>
          <pc:docMk/>
          <pc:sldMk cId="3603273418" sldId="273"/>
        </pc:sldMkLst>
        <pc:graphicFrameChg chg="modGraphic">
          <ac:chgData name="Chandika Mohan Babu" userId="S::chandika@edunetfoundation.org::821f1a1a-2aad-4053-a7a3-62a9ee9fb0b7" providerId="AD" clId="Web-{EE109846-5048-9ACD-21EA-456F0FC9ADDD}" dt="2024-03-13T03:27:59.833" v="28" actId="20577"/>
          <ac:graphicFrameMkLst>
            <pc:docMk/>
            <pc:sldMk cId="3603273418" sldId="273"/>
            <ac:graphicFrameMk id="7" creationId="{ABBDEE91-64B0-5D33-E3D1-FC542DD91FB1}"/>
          </ac:graphicFrameMkLst>
        </pc:graphicFrameChg>
      </pc:sldChg>
      <pc:sldChg chg="modSp add replId">
        <pc:chgData name="Chandika Mohan Babu" userId="S::chandika@edunetfoundation.org::821f1a1a-2aad-4053-a7a3-62a9ee9fb0b7" providerId="AD" clId="Web-{EE109846-5048-9ACD-21EA-456F0FC9ADDD}" dt="2024-03-13T12:38:39.210" v="98" actId="20577"/>
        <pc:sldMkLst>
          <pc:docMk/>
          <pc:sldMk cId="1135507117" sldId="278"/>
        </pc:sldMkLst>
        <pc:spChg chg="mod">
          <ac:chgData name="Chandika Mohan Babu" userId="S::chandika@edunetfoundation.org::821f1a1a-2aad-4053-a7a3-62a9ee9fb0b7" providerId="AD" clId="Web-{EE109846-5048-9ACD-21EA-456F0FC9ADDD}" dt="2024-03-13T12:38:39.210" v="98" actId="20577"/>
          <ac:spMkLst>
            <pc:docMk/>
            <pc:sldMk cId="1135507117" sldId="278"/>
            <ac:spMk id="2" creationId="{00000000-0000-0000-0000-000000000000}"/>
          </ac:spMkLst>
        </pc:spChg>
      </pc:sldChg>
      <pc:sldChg chg="modSp add replId">
        <pc:chgData name="Chandika Mohan Babu" userId="S::chandika@edunetfoundation.org::821f1a1a-2aad-4053-a7a3-62a9ee9fb0b7" providerId="AD" clId="Web-{EE109846-5048-9ACD-21EA-456F0FC9ADDD}" dt="2024-03-13T12:43:39.217" v="112" actId="20577"/>
        <pc:sldMkLst>
          <pc:docMk/>
          <pc:sldMk cId="976292382" sldId="279"/>
        </pc:sldMkLst>
        <pc:spChg chg="mod">
          <ac:chgData name="Chandika Mohan Babu" userId="S::chandika@edunetfoundation.org::821f1a1a-2aad-4053-a7a3-62a9ee9fb0b7" providerId="AD" clId="Web-{EE109846-5048-9ACD-21EA-456F0FC9ADDD}" dt="2024-03-13T12:40:41.432" v="101" actId="20577"/>
          <ac:spMkLst>
            <pc:docMk/>
            <pc:sldMk cId="976292382" sldId="279"/>
            <ac:spMk id="2" creationId="{00000000-0000-0000-0000-000000000000}"/>
          </ac:spMkLst>
        </pc:spChg>
        <pc:spChg chg="mod">
          <ac:chgData name="Chandika Mohan Babu" userId="S::chandika@edunetfoundation.org::821f1a1a-2aad-4053-a7a3-62a9ee9fb0b7" providerId="AD" clId="Web-{EE109846-5048-9ACD-21EA-456F0FC9ADDD}" dt="2024-03-13T12:43:39.217" v="112" actId="20577"/>
          <ac:spMkLst>
            <pc:docMk/>
            <pc:sldMk cId="976292382" sldId="279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0FA254-0B7E-48F5-A33E-0740802F9BB2}" type="doc">
      <dgm:prSet loTypeId="urn:microsoft.com/office/officeart/2005/8/layout/defaul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8841C26-4B09-450F-A60C-DA7156B07B95}">
      <dgm:prSet phldrT="[Text]" phldr="0" custT="1"/>
      <dgm:spPr/>
      <dgm:t>
        <a:bodyPr/>
        <a:lstStyle/>
        <a:p>
          <a:pPr rtl="0"/>
          <a:r>
            <a:rPr lang="en-US" sz="2000" dirty="0" smtClean="0">
              <a:solidFill>
                <a:schemeClr val="tx1"/>
              </a:solidFill>
            </a:rPr>
            <a:t>Sum of Balance by Region</a:t>
          </a:r>
          <a:endParaRPr lang="en-US" sz="2000" dirty="0">
            <a:solidFill>
              <a:schemeClr val="tx1"/>
            </a:solidFill>
          </a:endParaRPr>
        </a:p>
      </dgm:t>
    </dgm:pt>
    <dgm:pt modelId="{6B4F0217-B5DE-42F2-9AD0-E91D902E0220}" type="parTrans" cxnId="{36A35657-0CA7-445B-827C-6C9F62A17E4E}">
      <dgm:prSet/>
      <dgm:spPr/>
      <dgm:t>
        <a:bodyPr/>
        <a:lstStyle/>
        <a:p>
          <a:endParaRPr lang="en-US" sz="2000"/>
        </a:p>
      </dgm:t>
    </dgm:pt>
    <dgm:pt modelId="{BCBEA5E3-2073-479D-9047-3C490FD9FEEF}" type="sibTrans" cxnId="{36A35657-0CA7-445B-827C-6C9F62A17E4E}">
      <dgm:prSet/>
      <dgm:spPr/>
      <dgm:t>
        <a:bodyPr/>
        <a:lstStyle/>
        <a:p>
          <a:endParaRPr lang="en-US" sz="2000"/>
        </a:p>
      </dgm:t>
    </dgm:pt>
    <dgm:pt modelId="{91A57763-DEFE-4C21-8EE0-7277A598273F}">
      <dgm:prSet phldrT="[Text]" phldr="0" custT="1"/>
      <dgm:spPr/>
      <dgm:t>
        <a:bodyPr/>
        <a:lstStyle/>
        <a:p>
          <a:pPr rtl="0"/>
          <a:r>
            <a:rPr lang="en-US" sz="2000" dirty="0" smtClean="0">
              <a:solidFill>
                <a:schemeClr val="tx1"/>
              </a:solidFill>
              <a:latin typeface="Franklin Gothic Book"/>
            </a:rPr>
            <a:t>Sum of Balance by Quarter</a:t>
          </a:r>
          <a:endParaRPr lang="en-US" sz="2000" dirty="0">
            <a:solidFill>
              <a:schemeClr val="tx1"/>
            </a:solidFill>
            <a:latin typeface="Franklin Gothic Book"/>
          </a:endParaRPr>
        </a:p>
      </dgm:t>
    </dgm:pt>
    <dgm:pt modelId="{1A4D8177-2875-4EE4-A36D-80C7A28E0EAA}" type="parTrans" cxnId="{26681557-9064-4183-9A67-4A2A92A5099A}">
      <dgm:prSet/>
      <dgm:spPr/>
      <dgm:t>
        <a:bodyPr/>
        <a:lstStyle/>
        <a:p>
          <a:endParaRPr lang="en-US" sz="2000"/>
        </a:p>
      </dgm:t>
    </dgm:pt>
    <dgm:pt modelId="{10EC8C09-52E9-4B6A-869A-839AA6FCE699}" type="sibTrans" cxnId="{26681557-9064-4183-9A67-4A2A92A5099A}">
      <dgm:prSet/>
      <dgm:spPr/>
      <dgm:t>
        <a:bodyPr/>
        <a:lstStyle/>
        <a:p>
          <a:endParaRPr lang="en-US" sz="2000"/>
        </a:p>
      </dgm:t>
    </dgm:pt>
    <dgm:pt modelId="{670B0E70-3C0A-4EC4-BB08-E4FC22643831}">
      <dgm:prSet phldr="0" custT="1"/>
      <dgm:spPr/>
      <dgm:t>
        <a:bodyPr/>
        <a:lstStyle/>
        <a:p>
          <a:pPr rtl="0"/>
          <a:r>
            <a:rPr lang="en-US" sz="2000" dirty="0" smtClean="0">
              <a:solidFill>
                <a:srgbClr val="000000"/>
              </a:solidFill>
              <a:latin typeface="Franklin Gothic Book"/>
            </a:rPr>
            <a:t>Sum of Balance by Job Classification</a:t>
          </a:r>
          <a:endParaRPr lang="en-US" sz="2000" dirty="0">
            <a:solidFill>
              <a:srgbClr val="000000"/>
            </a:solidFill>
            <a:latin typeface="Franklin Gothic Book"/>
          </a:endParaRPr>
        </a:p>
      </dgm:t>
    </dgm:pt>
    <dgm:pt modelId="{258754F7-736D-4B01-9C43-B9E27D4B3D90}" type="parTrans" cxnId="{8A1A4874-5FE0-4DAB-8125-38A9F99B5E6F}">
      <dgm:prSet/>
      <dgm:spPr/>
      <dgm:t>
        <a:bodyPr/>
        <a:lstStyle/>
        <a:p>
          <a:endParaRPr lang="en-IN" sz="2000"/>
        </a:p>
      </dgm:t>
    </dgm:pt>
    <dgm:pt modelId="{5B11C393-0D7F-4330-A3F8-9402E173B38D}" type="sibTrans" cxnId="{8A1A4874-5FE0-4DAB-8125-38A9F99B5E6F}">
      <dgm:prSet/>
      <dgm:spPr/>
      <dgm:t>
        <a:bodyPr/>
        <a:lstStyle/>
        <a:p>
          <a:endParaRPr lang="en-IN" sz="2000"/>
        </a:p>
      </dgm:t>
    </dgm:pt>
    <dgm:pt modelId="{FC05D965-C4CD-4FB2-BD02-18177DFE9F05}" type="pres">
      <dgm:prSet presAssocID="{6F0FA254-0B7E-48F5-A33E-0740802F9BB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F06DA-4B91-49A6-A0AD-21A9A9714FCE}" type="pres">
      <dgm:prSet presAssocID="{18841C26-4B09-450F-A60C-DA7156B07B95}" presName="node" presStyleLbl="node1" presStyleIdx="0" presStyleCnt="3" custScaleY="5657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45FA6DE-E25E-49A6-8A4C-6FB90590D40A}" type="pres">
      <dgm:prSet presAssocID="{BCBEA5E3-2073-479D-9047-3C490FD9FEEF}" presName="sibTrans" presStyleCnt="0"/>
      <dgm:spPr/>
    </dgm:pt>
    <dgm:pt modelId="{31357623-0F40-4D14-AF4E-210DC9B5325B}" type="pres">
      <dgm:prSet presAssocID="{91A57763-DEFE-4C21-8EE0-7277A598273F}" presName="node" presStyleLbl="node1" presStyleIdx="1" presStyleCnt="3" custScaleY="5657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25C6EE-2E2C-437C-B187-57E7794A1AB0}" type="pres">
      <dgm:prSet presAssocID="{10EC8C09-52E9-4B6A-869A-839AA6FCE699}" presName="sibTrans" presStyleCnt="0"/>
      <dgm:spPr/>
    </dgm:pt>
    <dgm:pt modelId="{A9768D05-9178-4414-B5F5-9D99ADE2322B}" type="pres">
      <dgm:prSet presAssocID="{670B0E70-3C0A-4EC4-BB08-E4FC226438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A1A4874-5FE0-4DAB-8125-38A9F99B5E6F}" srcId="{6F0FA254-0B7E-48F5-A33E-0740802F9BB2}" destId="{670B0E70-3C0A-4EC4-BB08-E4FC22643831}" srcOrd="2" destOrd="0" parTransId="{258754F7-736D-4B01-9C43-B9E27D4B3D90}" sibTransId="{5B11C393-0D7F-4330-A3F8-9402E173B38D}"/>
    <dgm:cxn modelId="{26681557-9064-4183-9A67-4A2A92A5099A}" srcId="{6F0FA254-0B7E-48F5-A33E-0740802F9BB2}" destId="{91A57763-DEFE-4C21-8EE0-7277A598273F}" srcOrd="1" destOrd="0" parTransId="{1A4D8177-2875-4EE4-A36D-80C7A28E0EAA}" sibTransId="{10EC8C09-52E9-4B6A-869A-839AA6FCE699}"/>
    <dgm:cxn modelId="{FC77858B-6D8F-4F78-9FAC-89E013B1D31E}" type="presOf" srcId="{18841C26-4B09-450F-A60C-DA7156B07B95}" destId="{1C2F06DA-4B91-49A6-A0AD-21A9A9714FCE}" srcOrd="0" destOrd="0" presId="urn:microsoft.com/office/officeart/2005/8/layout/default"/>
    <dgm:cxn modelId="{BF4559F8-C544-42B2-91F2-E72EF29DB753}" type="presOf" srcId="{6F0FA254-0B7E-48F5-A33E-0740802F9BB2}" destId="{FC05D965-C4CD-4FB2-BD02-18177DFE9F05}" srcOrd="0" destOrd="0" presId="urn:microsoft.com/office/officeart/2005/8/layout/default"/>
    <dgm:cxn modelId="{738762FD-CD44-494B-A0D5-C89366870BCD}" type="presOf" srcId="{670B0E70-3C0A-4EC4-BB08-E4FC22643831}" destId="{A9768D05-9178-4414-B5F5-9D99ADE2322B}" srcOrd="0" destOrd="0" presId="urn:microsoft.com/office/officeart/2005/8/layout/default"/>
    <dgm:cxn modelId="{1ABDBD46-0CBF-44DC-BCDE-3691D780F233}" type="presOf" srcId="{91A57763-DEFE-4C21-8EE0-7277A598273F}" destId="{31357623-0F40-4D14-AF4E-210DC9B5325B}" srcOrd="0" destOrd="0" presId="urn:microsoft.com/office/officeart/2005/8/layout/default"/>
    <dgm:cxn modelId="{36A35657-0CA7-445B-827C-6C9F62A17E4E}" srcId="{6F0FA254-0B7E-48F5-A33E-0740802F9BB2}" destId="{18841C26-4B09-450F-A60C-DA7156B07B95}" srcOrd="0" destOrd="0" parTransId="{6B4F0217-B5DE-42F2-9AD0-E91D902E0220}" sibTransId="{BCBEA5E3-2073-479D-9047-3C490FD9FEEF}"/>
    <dgm:cxn modelId="{5172FA81-BF5A-4114-A24E-4E1CA73E234F}" type="presParOf" srcId="{FC05D965-C4CD-4FB2-BD02-18177DFE9F05}" destId="{1C2F06DA-4B91-49A6-A0AD-21A9A9714FCE}" srcOrd="0" destOrd="0" presId="urn:microsoft.com/office/officeart/2005/8/layout/default"/>
    <dgm:cxn modelId="{2FAF9FEE-98EB-45A2-AD04-A00F5ACE511C}" type="presParOf" srcId="{FC05D965-C4CD-4FB2-BD02-18177DFE9F05}" destId="{E45FA6DE-E25E-49A6-8A4C-6FB90590D40A}" srcOrd="1" destOrd="0" presId="urn:microsoft.com/office/officeart/2005/8/layout/default"/>
    <dgm:cxn modelId="{72635E3B-87AA-4DF5-8283-65D16BA40B1B}" type="presParOf" srcId="{FC05D965-C4CD-4FB2-BD02-18177DFE9F05}" destId="{31357623-0F40-4D14-AF4E-210DC9B5325B}" srcOrd="2" destOrd="0" presId="urn:microsoft.com/office/officeart/2005/8/layout/default"/>
    <dgm:cxn modelId="{2C522D45-692E-4B99-A3BE-80639494FDA4}" type="presParOf" srcId="{FC05D965-C4CD-4FB2-BD02-18177DFE9F05}" destId="{0C25C6EE-2E2C-437C-B187-57E7794A1AB0}" srcOrd="3" destOrd="0" presId="urn:microsoft.com/office/officeart/2005/8/layout/default"/>
    <dgm:cxn modelId="{EB94C3C8-80FA-4FE6-AC8E-3736271CABB0}" type="presParOf" srcId="{FC05D965-C4CD-4FB2-BD02-18177DFE9F05}" destId="{A9768D05-9178-4414-B5F5-9D99ADE2322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CF5FB8-AF8C-491E-9E1C-A6B3077FDFF2}" type="doc">
      <dgm:prSet loTypeId="urn:microsoft.com/office/officeart/2005/8/layout/hierarchy1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0CD28E0-B404-4DB0-BD28-EB67549B0D84}">
      <dgm:prSet custT="1"/>
      <dgm:spPr/>
      <dgm:t>
        <a:bodyPr/>
        <a:lstStyle/>
        <a:p>
          <a:r>
            <a:rPr lang="en-US" sz="2000" dirty="0" smtClean="0"/>
            <a:t>Real-time analytics not only addresses current needs but also positions banks to be more adaptive and forward-looking. </a:t>
          </a:r>
          <a:endParaRPr lang="en-US" sz="2000" dirty="0"/>
        </a:p>
      </dgm:t>
    </dgm:pt>
    <dgm:pt modelId="{6E5E43D1-05DB-4FBD-8EB7-88BAF72372D9}" type="parTrans" cxnId="{94DB60D8-220D-4054-915E-BF661997B6E3}">
      <dgm:prSet/>
      <dgm:spPr/>
      <dgm:t>
        <a:bodyPr/>
        <a:lstStyle/>
        <a:p>
          <a:endParaRPr lang="en-US" sz="2000"/>
        </a:p>
      </dgm:t>
    </dgm:pt>
    <dgm:pt modelId="{44DE0CCD-DC9E-4B77-918F-B61B6F2DDD71}" type="sibTrans" cxnId="{94DB60D8-220D-4054-915E-BF661997B6E3}">
      <dgm:prSet/>
      <dgm:spPr/>
      <dgm:t>
        <a:bodyPr/>
        <a:lstStyle/>
        <a:p>
          <a:endParaRPr lang="en-US" sz="2000"/>
        </a:p>
      </dgm:t>
    </dgm:pt>
    <dgm:pt modelId="{90DD2717-F7D1-48F6-B469-4CEEA20255A9}" type="pres">
      <dgm:prSet presAssocID="{56CF5FB8-AF8C-491E-9E1C-A6B3077FDFF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0BFE4061-2906-4338-9785-271653F66F16}" type="pres">
      <dgm:prSet presAssocID="{30CD28E0-B404-4DB0-BD28-EB67549B0D84}" presName="hierRoot1" presStyleCnt="0"/>
      <dgm:spPr/>
    </dgm:pt>
    <dgm:pt modelId="{1D512262-3B80-40C3-984E-E4C7D181189B}" type="pres">
      <dgm:prSet presAssocID="{30CD28E0-B404-4DB0-BD28-EB67549B0D84}" presName="composite" presStyleCnt="0"/>
      <dgm:spPr/>
    </dgm:pt>
    <dgm:pt modelId="{A56AE5C2-880D-4913-8660-4677F2F123FE}" type="pres">
      <dgm:prSet presAssocID="{30CD28E0-B404-4DB0-BD28-EB67549B0D84}" presName="background" presStyleLbl="node0" presStyleIdx="0" presStyleCnt="1"/>
      <dgm:spPr/>
    </dgm:pt>
    <dgm:pt modelId="{E3497AD3-E318-455B-AFE9-44C642C07B80}" type="pres">
      <dgm:prSet presAssocID="{30CD28E0-B404-4DB0-BD28-EB67549B0D84}" presName="text" presStyleLbl="fgAcc0" presStyleIdx="0" presStyleCnt="1" custLinFactNeighborX="-2135" custLinFactNeighborY="9498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8EB3198-4E02-4C51-ADB6-37A6F2498F01}" type="pres">
      <dgm:prSet presAssocID="{30CD28E0-B404-4DB0-BD28-EB67549B0D84}" presName="hierChild2" presStyleCnt="0"/>
      <dgm:spPr/>
    </dgm:pt>
  </dgm:ptLst>
  <dgm:cxnLst>
    <dgm:cxn modelId="{94DB60D8-220D-4054-915E-BF661997B6E3}" srcId="{56CF5FB8-AF8C-491E-9E1C-A6B3077FDFF2}" destId="{30CD28E0-B404-4DB0-BD28-EB67549B0D84}" srcOrd="0" destOrd="0" parTransId="{6E5E43D1-05DB-4FBD-8EB7-88BAF72372D9}" sibTransId="{44DE0CCD-DC9E-4B77-918F-B61B6F2DDD71}"/>
    <dgm:cxn modelId="{E4CCBD89-7C4A-4EE0-93DC-A328A817B8DB}" type="presOf" srcId="{56CF5FB8-AF8C-491E-9E1C-A6B3077FDFF2}" destId="{90DD2717-F7D1-48F6-B469-4CEEA20255A9}" srcOrd="0" destOrd="0" presId="urn:microsoft.com/office/officeart/2005/8/layout/hierarchy1"/>
    <dgm:cxn modelId="{5439221A-6D2E-41B2-821C-DAAEB1993A3B}" type="presOf" srcId="{30CD28E0-B404-4DB0-BD28-EB67549B0D84}" destId="{E3497AD3-E318-455B-AFE9-44C642C07B80}" srcOrd="0" destOrd="0" presId="urn:microsoft.com/office/officeart/2005/8/layout/hierarchy1"/>
    <dgm:cxn modelId="{37BAA218-84FC-4336-A679-BBC5CF5F2B1C}" type="presParOf" srcId="{90DD2717-F7D1-48F6-B469-4CEEA20255A9}" destId="{0BFE4061-2906-4338-9785-271653F66F16}" srcOrd="0" destOrd="0" presId="urn:microsoft.com/office/officeart/2005/8/layout/hierarchy1"/>
    <dgm:cxn modelId="{B78FF70C-390A-4826-A1DA-4E8892F6FC5E}" type="presParOf" srcId="{0BFE4061-2906-4338-9785-271653F66F16}" destId="{1D512262-3B80-40C3-984E-E4C7D181189B}" srcOrd="0" destOrd="0" presId="urn:microsoft.com/office/officeart/2005/8/layout/hierarchy1"/>
    <dgm:cxn modelId="{CE2DDD77-7C32-466C-8EDC-1E55AE184C5A}" type="presParOf" srcId="{1D512262-3B80-40C3-984E-E4C7D181189B}" destId="{A56AE5C2-880D-4913-8660-4677F2F123FE}" srcOrd="0" destOrd="0" presId="urn:microsoft.com/office/officeart/2005/8/layout/hierarchy1"/>
    <dgm:cxn modelId="{2AE4C090-A953-4E8D-B281-5DD56A6B2B98}" type="presParOf" srcId="{1D512262-3B80-40C3-984E-E4C7D181189B}" destId="{E3497AD3-E318-455B-AFE9-44C642C07B80}" srcOrd="1" destOrd="0" presId="urn:microsoft.com/office/officeart/2005/8/layout/hierarchy1"/>
    <dgm:cxn modelId="{9503C685-E08A-450C-AB80-681BAEC2EFC7}" type="presParOf" srcId="{0BFE4061-2906-4338-9785-271653F66F16}" destId="{88EB3198-4E02-4C51-ADB6-37A6F2498F0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F06DA-4B91-49A6-A0AD-21A9A9714FCE}">
      <dsp:nvSpPr>
        <dsp:cNvPr id="0" name=""/>
        <dsp:cNvSpPr/>
      </dsp:nvSpPr>
      <dsp:spPr>
        <a:xfrm>
          <a:off x="1065212" y="2923"/>
          <a:ext cx="2794080" cy="94841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Sum of Balance by Region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1065212" y="2923"/>
        <a:ext cx="2794080" cy="948416"/>
      </dsp:txXfrm>
    </dsp:sp>
    <dsp:sp modelId="{31357623-0F40-4D14-AF4E-210DC9B5325B}">
      <dsp:nvSpPr>
        <dsp:cNvPr id="0" name=""/>
        <dsp:cNvSpPr/>
      </dsp:nvSpPr>
      <dsp:spPr>
        <a:xfrm>
          <a:off x="1065212" y="1230748"/>
          <a:ext cx="2794080" cy="94841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Franklin Gothic Book"/>
            </a:rPr>
            <a:t>Sum of Balance by Quarter</a:t>
          </a:r>
          <a:endParaRPr lang="en-US" sz="2000" kern="1200" dirty="0">
            <a:solidFill>
              <a:schemeClr val="tx1"/>
            </a:solidFill>
            <a:latin typeface="Franklin Gothic Book"/>
          </a:endParaRPr>
        </a:p>
      </dsp:txBody>
      <dsp:txXfrm>
        <a:off x="1065212" y="1230748"/>
        <a:ext cx="2794080" cy="948416"/>
      </dsp:txXfrm>
    </dsp:sp>
    <dsp:sp modelId="{A9768D05-9178-4414-B5F5-9D99ADE2322B}">
      <dsp:nvSpPr>
        <dsp:cNvPr id="0" name=""/>
        <dsp:cNvSpPr/>
      </dsp:nvSpPr>
      <dsp:spPr>
        <a:xfrm>
          <a:off x="1065212" y="2458573"/>
          <a:ext cx="2794080" cy="167644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0000"/>
              </a:solidFill>
              <a:latin typeface="Franklin Gothic Book"/>
            </a:rPr>
            <a:t>Sum of Balance by Job Classification</a:t>
          </a:r>
          <a:endParaRPr lang="en-US" sz="2000" kern="1200" dirty="0">
            <a:solidFill>
              <a:srgbClr val="000000"/>
            </a:solidFill>
            <a:latin typeface="Franklin Gothic Book"/>
          </a:endParaRPr>
        </a:p>
      </dsp:txBody>
      <dsp:txXfrm>
        <a:off x="1065212" y="2458573"/>
        <a:ext cx="2794080" cy="16764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AE5C2-880D-4913-8660-4677F2F123FE}">
      <dsp:nvSpPr>
        <dsp:cNvPr id="0" name=""/>
        <dsp:cNvSpPr/>
      </dsp:nvSpPr>
      <dsp:spPr>
        <a:xfrm>
          <a:off x="-89666" y="984798"/>
          <a:ext cx="4199822" cy="2666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497AD3-E318-455B-AFE9-44C642C07B80}">
      <dsp:nvSpPr>
        <dsp:cNvPr id="0" name=""/>
        <dsp:cNvSpPr/>
      </dsp:nvSpPr>
      <dsp:spPr>
        <a:xfrm>
          <a:off x="376980" y="1428112"/>
          <a:ext cx="4199822" cy="26668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Real-time analytics not only addresses current needs but also positions banks to be more adaptive and forward-looking. </a:t>
          </a:r>
          <a:endParaRPr lang="en-US" sz="2000" kern="1200" dirty="0"/>
        </a:p>
      </dsp:txBody>
      <dsp:txXfrm>
        <a:off x="455090" y="1506222"/>
        <a:ext cx="4043602" cy="2510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3C30F-61C6-4E48-90F9-1EDFE5694FC7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607B0-BEC4-466D-8D28-A32E53911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48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607B0-BEC4-466D-8D28-A32E539115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82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project overview provides stakeholders and team members with a clear understanding of the project's purpose, scope, and expectations, setting the stage for successful project execution and delivery.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607B0-BEC4-466D-8D28-A32E539115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51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aim to leverage Power BI's capabilities to transform data into actionable insights, drive business performance, and support organizational goals and objectives.</a:t>
            </a:r>
          </a:p>
          <a:p>
            <a:r>
              <a:rPr lang="en-US"/>
              <a:t/>
            </a:r>
            <a:br>
              <a:rPr lang="en-US"/>
            </a:b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607B0-BEC4-466D-8D28-A32E539115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0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  <p:pic>
        <p:nvPicPr>
          <p:cNvPr id="15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F17561B8-2140-40F6-171A-D89CFCCB875C}"/>
              </a:ext>
            </a:extLst>
          </p:cNvPr>
          <p:cNvPicPr preferRelativeResize="0"/>
          <p:nvPr userDrawn="1"/>
        </p:nvPicPr>
        <p:blipFill rotWithShape="1">
          <a:blip r:embed="rId2"/>
          <a:stretch/>
        </p:blipFill>
        <p:spPr>
          <a:xfrm>
            <a:off x="10643118" y="173027"/>
            <a:ext cx="1362941" cy="45562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83726F66-407F-A334-1DDA-0399FFFF56DD}"/>
              </a:ext>
            </a:extLst>
          </p:cNvPr>
          <p:cNvGrpSpPr/>
          <p:nvPr userDrawn="1"/>
        </p:nvGrpSpPr>
        <p:grpSpPr>
          <a:xfrm>
            <a:off x="9545869" y="161761"/>
            <a:ext cx="2478278" cy="724227"/>
            <a:chOff x="9545869" y="161761"/>
            <a:chExt cx="2478278" cy="724227"/>
          </a:xfrm>
        </p:grpSpPr>
        <p:pic>
          <p:nvPicPr>
            <p:cNvPr id="9" name="Google Shape;110;p4" descr="A close up of a sign&#10;&#10;Description automatically generated">
              <a:extLst>
                <a:ext uri="{FF2B5EF4-FFF2-40B4-BE49-F238E27FC236}">
                  <a16:creationId xmlns:a16="http://schemas.microsoft.com/office/drawing/2014/main" xmlns="" id="{B102B6A9-DD59-1E35-6A38-01853D06915D}"/>
                </a:ext>
              </a:extLst>
            </p:cNvPr>
            <p:cNvPicPr preferRelativeResize="0"/>
            <p:nvPr userDrawn="1"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1051166" y="361244"/>
              <a:ext cx="972981" cy="3252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AA09026D-6C51-13DE-C4B7-0A3C43F444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07437" y="236675"/>
              <a:ext cx="0" cy="574399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" name="Picture 10" descr="A logo with tools in a circle&#10;&#10;Description automatically generated">
              <a:extLst>
                <a:ext uri="{FF2B5EF4-FFF2-40B4-BE49-F238E27FC236}">
                  <a16:creationId xmlns:a16="http://schemas.microsoft.com/office/drawing/2014/main" xmlns="" id="{F8E6F2DA-EE51-148A-1EF5-7A20A2ADE6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9545869" y="161761"/>
              <a:ext cx="722589" cy="724227"/>
            </a:xfrm>
            <a:prstGeom prst="rect">
              <a:avLst/>
            </a:prstGeom>
          </p:spPr>
        </p:pic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B7536F6C-4C21-B518-0227-869981D2F3BC}"/>
              </a:ext>
            </a:extLst>
          </p:cNvPr>
          <p:cNvPicPr preferRelativeResize="0"/>
          <p:nvPr userDrawn="1"/>
        </p:nvPicPr>
        <p:blipFill rotWithShape="1">
          <a:blip r:embed="rId2"/>
          <a:stretch/>
        </p:blipFill>
        <p:spPr>
          <a:xfrm>
            <a:off x="10643118" y="173027"/>
            <a:ext cx="1362941" cy="4556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3DF85BE-FE42-64D9-1A01-308C0845F7C7}"/>
              </a:ext>
            </a:extLst>
          </p:cNvPr>
          <p:cNvPicPr preferRelativeResize="0"/>
          <p:nvPr userDrawn="1"/>
        </p:nvPicPr>
        <p:blipFill rotWithShape="1">
          <a:blip r:embed="rId2"/>
          <a:stretch/>
        </p:blipFill>
        <p:spPr>
          <a:xfrm>
            <a:off x="10643118" y="173027"/>
            <a:ext cx="1362941" cy="45562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  <p:pic>
        <p:nvPicPr>
          <p:cNvPr id="7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2357403-3280-41DD-29C3-D72BC30CC533}"/>
              </a:ext>
            </a:extLst>
          </p:cNvPr>
          <p:cNvPicPr preferRelativeResize="0"/>
          <p:nvPr userDrawn="1"/>
        </p:nvPicPr>
        <p:blipFill rotWithShape="1">
          <a:blip r:embed="rId13"/>
          <a:stretch/>
        </p:blipFill>
        <p:spPr>
          <a:xfrm>
            <a:off x="10643118" y="173027"/>
            <a:ext cx="1362941" cy="4556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technofaq.org/posts/2020/04/what-are-the-best-learning-tools-for-networking-students/" TargetMode="External"/><Relationship Id="rId7" Type="http://schemas.openxmlformats.org/officeDocument/2006/relationships/diagramColors" Target="../diagrams/colors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hyperlink" Target="https://creativecommons.org/licenses/by-nc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542B50FC-71B1-161F-53DF-434DC35BBA34}"/>
              </a:ext>
            </a:extLst>
          </p:cNvPr>
          <p:cNvSpPr/>
          <p:nvPr/>
        </p:nvSpPr>
        <p:spPr>
          <a:xfrm>
            <a:off x="9232490" y="88490"/>
            <a:ext cx="2959510" cy="878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7AA0308-D1D3-340A-7BE5-F9DFDE7BEF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9" b="5477"/>
          <a:stretch/>
        </p:blipFill>
        <p:spPr>
          <a:xfrm>
            <a:off x="1053161" y="964902"/>
            <a:ext cx="10085679" cy="4335294"/>
          </a:xfrm>
          <a:prstGeom prst="roundRect">
            <a:avLst>
              <a:gd name="adj" fmla="val 9765"/>
            </a:avLst>
          </a:prstGeom>
          <a:effectLst>
            <a:outerShdw blurRad="241300" dist="50800" dir="5400000" sx="102000" sy="102000" algn="ctr" rotWithShape="0">
              <a:srgbClr val="000000">
                <a:alpha val="21000"/>
              </a:srgbClr>
            </a:out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276C386-79C3-CDAB-566D-2DFEE9D56D39}"/>
              </a:ext>
            </a:extLst>
          </p:cNvPr>
          <p:cNvSpPr/>
          <p:nvPr/>
        </p:nvSpPr>
        <p:spPr>
          <a:xfrm>
            <a:off x="-11059" y="5615776"/>
            <a:ext cx="12192000" cy="1303564"/>
          </a:xfrm>
          <a:prstGeom prst="rect">
            <a:avLst/>
          </a:prstGeom>
          <a:solidFill>
            <a:srgbClr val="D1F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7BF1E800-505A-25DC-B96A-370C60B14C7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2122" y="275891"/>
            <a:ext cx="1401499" cy="4685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F0C9A91F-E13C-D2CF-3EC4-7E54201A96AA}"/>
              </a:ext>
            </a:extLst>
          </p:cNvPr>
          <p:cNvSpPr txBox="1">
            <a:spLocks/>
          </p:cNvSpPr>
          <p:nvPr/>
        </p:nvSpPr>
        <p:spPr>
          <a:xfrm>
            <a:off x="1171488" y="5780159"/>
            <a:ext cx="2188839" cy="39078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7295E5DE-04CB-AAF4-1A13-56A802293FF4}"/>
              </a:ext>
            </a:extLst>
          </p:cNvPr>
          <p:cNvSpPr txBox="1">
            <a:spLocks/>
          </p:cNvSpPr>
          <p:nvPr/>
        </p:nvSpPr>
        <p:spPr>
          <a:xfrm>
            <a:off x="793899" y="5744213"/>
            <a:ext cx="1626383" cy="39078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1400" b="1" i="1" u="sng" dirty="0">
                <a:solidFill>
                  <a:srgbClr val="0070C0"/>
                </a:solidFill>
              </a:rPr>
              <a:t>Project by -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xmlns="" id="{5D39C5DF-A31C-211B-A138-6FE642856CBB}"/>
              </a:ext>
            </a:extLst>
          </p:cNvPr>
          <p:cNvSpPr txBox="1">
            <a:spLocks/>
          </p:cNvSpPr>
          <p:nvPr/>
        </p:nvSpPr>
        <p:spPr>
          <a:xfrm>
            <a:off x="6208398" y="5780159"/>
            <a:ext cx="1859420" cy="35232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Name Institute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1A96FC9B-DDFE-C55A-CB96-455599B466F2}"/>
              </a:ext>
            </a:extLst>
          </p:cNvPr>
          <p:cNvSpPr txBox="1">
            <a:spLocks/>
          </p:cNvSpPr>
          <p:nvPr/>
        </p:nvSpPr>
        <p:spPr>
          <a:xfrm>
            <a:off x="9087302" y="5780159"/>
            <a:ext cx="1666568" cy="344325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xmlns="" id="{BC8A3150-510E-BE4D-8019-267966EB230B}"/>
              </a:ext>
            </a:extLst>
          </p:cNvPr>
          <p:cNvSpPr txBox="1">
            <a:spLocks/>
          </p:cNvSpPr>
          <p:nvPr/>
        </p:nvSpPr>
        <p:spPr>
          <a:xfrm>
            <a:off x="790986" y="6078325"/>
            <a:ext cx="1457294" cy="657704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US" sz="1200" b="1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9B30A1CB-7E31-88BA-92F6-3E90C8997813}"/>
              </a:ext>
            </a:extLst>
          </p:cNvPr>
          <p:cNvSpPr txBox="1">
            <a:spLocks/>
          </p:cNvSpPr>
          <p:nvPr/>
        </p:nvSpPr>
        <p:spPr>
          <a:xfrm>
            <a:off x="6172273" y="6078325"/>
            <a:ext cx="1931671" cy="42871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200" b="1" dirty="0" smtClean="0">
                <a:solidFill>
                  <a:schemeClr val="tx1"/>
                </a:solidFill>
              </a:rPr>
              <a:t>NATIONAL SKILL TRAINING INSTITUTE BANGLORE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xmlns="" id="{63B6ADC3-078B-FD23-561F-00B85C9302CA}"/>
              </a:ext>
            </a:extLst>
          </p:cNvPr>
          <p:cNvSpPr txBox="1">
            <a:spLocks/>
          </p:cNvSpPr>
          <p:nvPr/>
        </p:nvSpPr>
        <p:spPr>
          <a:xfrm>
            <a:off x="8905433" y="6078325"/>
            <a:ext cx="2160782" cy="44205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200" b="1" dirty="0" smtClean="0">
                <a:solidFill>
                  <a:schemeClr val="tx1"/>
                </a:solidFill>
              </a:rPr>
              <a:t>KARNATAKA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F719A944-A89A-C2B1-6307-3A9F419A2A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0217" y="60537"/>
            <a:ext cx="1981593" cy="731176"/>
          </a:xfrm>
          <a:prstGeom prst="rect">
            <a:avLst/>
          </a:prstGeom>
        </p:spPr>
      </p:pic>
      <p:pic>
        <p:nvPicPr>
          <p:cNvPr id="39" name="Picture 38" descr="A logo with tools in a circle&#10;&#10;Description automatically generated">
            <a:extLst>
              <a:ext uri="{FF2B5EF4-FFF2-40B4-BE49-F238E27FC236}">
                <a16:creationId xmlns:a16="http://schemas.microsoft.com/office/drawing/2014/main" xmlns="" id="{438CA7DC-E47F-F552-2D54-37AF5F6363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2128" y="134149"/>
            <a:ext cx="735388" cy="73705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A71A89F0-F684-A621-A3C5-B03E7636BBE2}"/>
              </a:ext>
            </a:extLst>
          </p:cNvPr>
          <p:cNvCxnSpPr>
            <a:cxnSpLocks/>
          </p:cNvCxnSpPr>
          <p:nvPr/>
        </p:nvCxnSpPr>
        <p:spPr>
          <a:xfrm>
            <a:off x="4064000" y="238331"/>
            <a:ext cx="0" cy="57027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D5962AC1-839C-F96E-72FA-EE813C1976D0}"/>
              </a:ext>
            </a:extLst>
          </p:cNvPr>
          <p:cNvCxnSpPr>
            <a:cxnSpLocks/>
          </p:cNvCxnSpPr>
          <p:nvPr/>
        </p:nvCxnSpPr>
        <p:spPr>
          <a:xfrm>
            <a:off x="8128000" y="221442"/>
            <a:ext cx="0" cy="57027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462107CB-C8CC-B0F9-28A5-C14F1D5D7037}"/>
              </a:ext>
            </a:extLst>
          </p:cNvPr>
          <p:cNvSpPr txBox="1">
            <a:spLocks/>
          </p:cNvSpPr>
          <p:nvPr/>
        </p:nvSpPr>
        <p:spPr>
          <a:xfrm>
            <a:off x="1702755" y="6060157"/>
            <a:ext cx="1844110" cy="657704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00" b="1" dirty="0" smtClean="0">
                <a:solidFill>
                  <a:schemeClr val="tx1"/>
                </a:solidFill>
              </a:rPr>
              <a:t>VARSHA SAHU</a:t>
            </a:r>
          </a:p>
          <a:p>
            <a:pPr algn="l">
              <a:lnSpc>
                <a:spcPct val="10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5C513B8B-17C7-7192-DD58-6C26036CE626}"/>
              </a:ext>
            </a:extLst>
          </p:cNvPr>
          <p:cNvCxnSpPr>
            <a:cxnSpLocks/>
          </p:cNvCxnSpPr>
          <p:nvPr/>
        </p:nvCxnSpPr>
        <p:spPr>
          <a:xfrm>
            <a:off x="8649247" y="5780159"/>
            <a:ext cx="0" cy="88409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D09104C5-41DD-472D-39DF-7885C38C17CB}"/>
              </a:ext>
            </a:extLst>
          </p:cNvPr>
          <p:cNvCxnSpPr>
            <a:cxnSpLocks/>
          </p:cNvCxnSpPr>
          <p:nvPr/>
        </p:nvCxnSpPr>
        <p:spPr>
          <a:xfrm>
            <a:off x="5775065" y="5825513"/>
            <a:ext cx="0" cy="88409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ubtitle 2">
            <a:extLst>
              <a:ext uri="{FF2B5EF4-FFF2-40B4-BE49-F238E27FC236}">
                <a16:creationId xmlns:a16="http://schemas.microsoft.com/office/drawing/2014/main" xmlns="" id="{997CE543-F72F-CA24-2DE4-D4466658F064}"/>
              </a:ext>
            </a:extLst>
          </p:cNvPr>
          <p:cNvSpPr txBox="1">
            <a:spLocks/>
          </p:cNvSpPr>
          <p:nvPr/>
        </p:nvSpPr>
        <p:spPr>
          <a:xfrm>
            <a:off x="3475874" y="5780159"/>
            <a:ext cx="1859420" cy="35232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Mentor 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xmlns="" id="{F1A40194-851C-42C3-ABE8-56BFE7B12D38}"/>
              </a:ext>
            </a:extLst>
          </p:cNvPr>
          <p:cNvSpPr txBox="1">
            <a:spLocks/>
          </p:cNvSpPr>
          <p:nvPr/>
        </p:nvSpPr>
        <p:spPr>
          <a:xfrm>
            <a:off x="3439749" y="6078325"/>
            <a:ext cx="1931671" cy="42871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200" b="1" dirty="0" smtClean="0">
                <a:solidFill>
                  <a:schemeClr val="tx1"/>
                </a:solidFill>
              </a:rPr>
              <a:t>ABHISHEK 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8334240E-CD79-1070-6158-CECEB0A350A9}"/>
              </a:ext>
            </a:extLst>
          </p:cNvPr>
          <p:cNvSpPr/>
          <p:nvPr/>
        </p:nvSpPr>
        <p:spPr>
          <a:xfrm>
            <a:off x="3575611" y="3401948"/>
            <a:ext cx="4838217" cy="1898248"/>
          </a:xfrm>
          <a:prstGeom prst="round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4380314" y="3985312"/>
            <a:ext cx="3616960" cy="7315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IN" sz="4000" dirty="0" smtClean="0">
                <a:solidFill>
                  <a:srgbClr val="002060"/>
                </a:solidFill>
              </a:rPr>
              <a:t>The real time analysis of bank customer</a:t>
            </a:r>
            <a:endParaRPr lang="en-US" altLang="en-IN" sz="4000" dirty="0">
              <a:solidFill>
                <a:srgbClr val="00206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FEAEDF95-461E-56FA-150C-0253BCBACA38}"/>
              </a:ext>
            </a:extLst>
          </p:cNvPr>
          <p:cNvCxnSpPr>
            <a:cxnSpLocks/>
          </p:cNvCxnSpPr>
          <p:nvPr/>
        </p:nvCxnSpPr>
        <p:spPr>
          <a:xfrm>
            <a:off x="3304308" y="5825513"/>
            <a:ext cx="0" cy="88409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30" y="1053353"/>
            <a:ext cx="7862047" cy="10085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is the balance of region in wales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3801035" cy="3581400"/>
          </a:xfrm>
        </p:spPr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44.41M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84.83M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22.04M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4.48M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Answer:  22.04M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448" y="2072330"/>
            <a:ext cx="4202206" cy="326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2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4424"/>
            <a:ext cx="7243482" cy="12729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sum of balance of quarter  in march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sz="2400" dirty="0" smtClean="0">
                <a:solidFill>
                  <a:schemeClr val="tx1"/>
                </a:solidFill>
              </a:rPr>
              <a:t>1.86M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 smtClean="0">
                <a:solidFill>
                  <a:schemeClr val="tx1"/>
                </a:solidFill>
              </a:rPr>
              <a:t>62.6M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 smtClean="0">
                <a:solidFill>
                  <a:schemeClr val="tx1"/>
                </a:solidFill>
              </a:rPr>
              <a:t>56.2M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 smtClean="0">
                <a:solidFill>
                  <a:schemeClr val="tx1"/>
                </a:solidFill>
              </a:rPr>
              <a:t>36.2M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en-US" sz="2400" dirty="0" smtClean="0">
                <a:solidFill>
                  <a:schemeClr val="tx1"/>
                </a:solidFill>
              </a:rPr>
              <a:t>Answer:1.86M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378" y="2034989"/>
            <a:ext cx="5660175" cy="333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14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xmlns="" id="{901F59D4-B680-F5C3-FB6E-918DEC3B3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9D1390B-7E13-4B4F-9CB2-391063412E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9E720206-AA49-4786-A932-A2650DE091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C72F6EE6-EDE9-45A5-8F6D-02B9B7CB2C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C093DC50-3BD7-46B1-A300-CD207E152F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D2EA6C-1676-1D4C-2B76-840E607C3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905" y="2991678"/>
            <a:ext cx="3630590" cy="671651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5128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urful adhesive taps and pen on open notebook">
            <a:extLst>
              <a:ext uri="{FF2B5EF4-FFF2-40B4-BE49-F238E27FC236}">
                <a16:creationId xmlns:a16="http://schemas.microsoft.com/office/drawing/2014/main" xmlns="" id="{1BBE8C6C-DE02-7003-6159-D7C23FE7A6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21" b="-3"/>
          <a:stretch/>
        </p:blipFill>
        <p:spPr>
          <a:xfrm>
            <a:off x="6228080" y="1461386"/>
            <a:ext cx="5821676" cy="41289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640" y="862965"/>
            <a:ext cx="3822189" cy="968375"/>
          </a:xfrm>
        </p:spPr>
        <p:txBody>
          <a:bodyPr>
            <a:normAutofit/>
          </a:bodyPr>
          <a:lstStyle/>
          <a:p>
            <a:r>
              <a:rPr lang="en-US" sz="4000"/>
              <a:t>Agenda</a:t>
            </a:r>
            <a:endParaRPr lang="en-I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763641"/>
            <a:ext cx="42435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Problem Statement</a:t>
            </a:r>
          </a:p>
          <a:p>
            <a:r>
              <a:rPr lang="en-US" dirty="0"/>
              <a:t>Who are the end Users</a:t>
            </a:r>
          </a:p>
          <a:p>
            <a:r>
              <a:rPr lang="en-US" dirty="0"/>
              <a:t>Proposed solutions</a:t>
            </a:r>
          </a:p>
          <a:p>
            <a:r>
              <a:rPr lang="en-US" dirty="0"/>
              <a:t>Wow Analytics  in the solution</a:t>
            </a:r>
          </a:p>
          <a:p>
            <a:r>
              <a:rPr lang="en-US" dirty="0"/>
              <a:t>Dashboard Demonstration</a:t>
            </a:r>
          </a:p>
          <a:p>
            <a:r>
              <a:rPr lang="en-US" dirty="0"/>
              <a:t>Q&amp;A</a:t>
            </a:r>
            <a:endParaRPr lang="en-IN" dirty="0"/>
          </a:p>
        </p:txBody>
      </p:sp>
      <p:sp>
        <p:nvSpPr>
          <p:cNvPr id="4" name="sketch line">
            <a:extLst>
              <a:ext uri="{FF2B5EF4-FFF2-40B4-BE49-F238E27FC236}">
                <a16:creationId xmlns:a16="http://schemas.microsoft.com/office/drawing/2014/main" xmlns="" id="{CB73DCBB-C34A-7C07-30DF-9128C263FB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8952" y="16845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784860"/>
            <a:ext cx="4338320" cy="704870"/>
          </a:xfrm>
        </p:spPr>
        <p:txBody>
          <a:bodyPr anchor="b">
            <a:normAutofit/>
          </a:bodyPr>
          <a:lstStyle/>
          <a:p>
            <a:r>
              <a:rPr lang="en-US" sz="4000"/>
              <a:t>Problem statement</a:t>
            </a:r>
            <a:endParaRPr lang="en-I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22124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To keep track of all the balance by region </a:t>
            </a:r>
            <a:endParaRPr lang="en-US" dirty="0"/>
          </a:p>
          <a:p>
            <a:r>
              <a:rPr lang="en-US" dirty="0" smtClean="0"/>
              <a:t>Finding job classification based on balance is quite difficult to see through data</a:t>
            </a:r>
          </a:p>
          <a:p>
            <a:r>
              <a:rPr lang="en-US" dirty="0" smtClean="0"/>
              <a:t>To find out based on gender of job classification and balance is difficult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/>
          <a:srcRect b="303"/>
          <a:stretch/>
        </p:blipFill>
        <p:spPr bwMode="auto">
          <a:xfrm>
            <a:off x="6350000" y="1035170"/>
            <a:ext cx="5840477" cy="582282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ketch line">
            <a:extLst>
              <a:ext uri="{FF2B5EF4-FFF2-40B4-BE49-F238E27FC236}">
                <a16:creationId xmlns:a16="http://schemas.microsoft.com/office/drawing/2014/main" xmlns="" id="{567E5FDF-C191-90AC-B966-521072238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8952" y="16845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795020"/>
            <a:ext cx="7515883" cy="697484"/>
          </a:xfrm>
        </p:spPr>
        <p:txBody>
          <a:bodyPr anchor="b">
            <a:normAutofit/>
          </a:bodyPr>
          <a:lstStyle/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4000"/>
              <a:t>Who are the end users</a:t>
            </a:r>
            <a:endParaRPr lang="en-US" sz="400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2218944"/>
            <a:ext cx="6894576" cy="29726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Bank staff</a:t>
            </a:r>
          </a:p>
          <a:p>
            <a:r>
              <a:rPr lang="en-US" dirty="0" smtClean="0"/>
              <a:t>Customers</a:t>
            </a:r>
          </a:p>
          <a:p>
            <a:r>
              <a:rPr lang="en-US" dirty="0" smtClean="0"/>
              <a:t>Management</a:t>
            </a:r>
          </a:p>
          <a:p>
            <a:r>
              <a:rPr lang="en-US" dirty="0" smtClean="0"/>
              <a:t>Stakeholders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77428" y="1393928"/>
            <a:ext cx="2812264" cy="28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773668" y="4607513"/>
            <a:ext cx="2176272" cy="217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6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496316"/>
            <a:ext cx="7352792" cy="1929384"/>
          </a:xfrm>
        </p:spPr>
        <p:txBody>
          <a:bodyPr anchor="ctr">
            <a:noAutofit/>
          </a:bodyPr>
          <a:lstStyle/>
          <a:p>
            <a:r>
              <a:rPr lang="en-US" sz="4000"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2783840"/>
            <a:ext cx="5364480" cy="306832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To keep track of all balance by region we check in pie chart to find top 5.</a:t>
            </a:r>
          </a:p>
          <a:p>
            <a:r>
              <a:rPr lang="en-US" dirty="0" smtClean="0"/>
              <a:t>the Job classification based on balance we find in bar chat.</a:t>
            </a:r>
          </a:p>
          <a:p>
            <a:r>
              <a:rPr lang="en-US" dirty="0" smtClean="0"/>
              <a:t>Gender of Job classification and Balance we use column chat.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68A2448-F0E5-9FCD-FC34-D346E2CA6F21}"/>
              </a:ext>
            </a:extLst>
          </p:cNvPr>
          <p:cNvGrpSpPr/>
          <p:nvPr/>
        </p:nvGrpSpPr>
        <p:grpSpPr>
          <a:xfrm>
            <a:off x="8603234" y="1258316"/>
            <a:ext cx="2826004" cy="5350255"/>
            <a:chOff x="8694674" y="1166876"/>
            <a:chExt cx="2826004" cy="535025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 l="8022" t="13283" r="7746" b="13229"/>
            <a:stretch/>
          </p:blipFill>
          <p:spPr bwMode="auto">
            <a:xfrm>
              <a:off x="8694674" y="4051558"/>
              <a:ext cx="2826004" cy="2465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Free vector usability testing concept illustrati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694674" y="1166876"/>
              <a:ext cx="2826004" cy="2826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sketch line">
            <a:extLst>
              <a:ext uri="{FF2B5EF4-FFF2-40B4-BE49-F238E27FC236}">
                <a16:creationId xmlns:a16="http://schemas.microsoft.com/office/drawing/2014/main" xmlns="" id="{A55F8223-FA29-1AF5-0375-AA9B391FCA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8952" y="21925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9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496316"/>
            <a:ext cx="7352792" cy="1929384"/>
          </a:xfrm>
        </p:spPr>
        <p:txBody>
          <a:bodyPr anchor="ctr">
            <a:noAutofit/>
          </a:bodyPr>
          <a:lstStyle/>
          <a:p>
            <a:r>
              <a:rPr lang="en-US" sz="4000" dirty="0"/>
              <a:t>Wow Analytics in 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2783840"/>
            <a:ext cx="5364480" cy="306832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During our analysis we can find that white color has more balance following we have blue color and others.</a:t>
            </a:r>
          </a:p>
          <a:p>
            <a:r>
              <a:rPr lang="en-US" dirty="0" smtClean="0"/>
              <a:t>Based on region England has more balance is 84.83M</a:t>
            </a:r>
          </a:p>
          <a:p>
            <a:r>
              <a:rPr lang="en-US" dirty="0" smtClean="0"/>
              <a:t>We can also see gender. 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68A2448-F0E5-9FCD-FC34-D346E2CA6F21}"/>
              </a:ext>
            </a:extLst>
          </p:cNvPr>
          <p:cNvGrpSpPr/>
          <p:nvPr/>
        </p:nvGrpSpPr>
        <p:grpSpPr>
          <a:xfrm>
            <a:off x="8603234" y="1258316"/>
            <a:ext cx="2826004" cy="5350255"/>
            <a:chOff x="8694674" y="1166876"/>
            <a:chExt cx="2826004" cy="535025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 l="8022" t="13283" r="7746" b="13229"/>
            <a:stretch/>
          </p:blipFill>
          <p:spPr bwMode="auto">
            <a:xfrm>
              <a:off x="8694674" y="4051558"/>
              <a:ext cx="2826004" cy="2465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Free vector usability testing concept illustrati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694674" y="1166876"/>
              <a:ext cx="2826004" cy="2826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sketch line">
            <a:extLst>
              <a:ext uri="{FF2B5EF4-FFF2-40B4-BE49-F238E27FC236}">
                <a16:creationId xmlns:a16="http://schemas.microsoft.com/office/drawing/2014/main" xmlns="" id="{A55F8223-FA29-1AF5-0375-AA9B391FCA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8952" y="21925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0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19" y="1089660"/>
            <a:ext cx="5524822" cy="944861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Dashboard Demonstration   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ABBDEE91-64B0-5D33-E3D1-FC542DD91FB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72918223"/>
              </p:ext>
            </p:extLst>
          </p:nvPr>
        </p:nvGraphicFramePr>
        <p:xfrm>
          <a:off x="1262773" y="2584276"/>
          <a:ext cx="4924506" cy="4137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ketch line">
            <a:extLst>
              <a:ext uri="{FF2B5EF4-FFF2-40B4-BE49-F238E27FC236}">
                <a16:creationId xmlns:a16="http://schemas.microsoft.com/office/drawing/2014/main" xmlns="" id="{A020FFF9-80CD-BED4-532F-322EB8EC5C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8952" y="2263647"/>
            <a:ext cx="5245608" cy="45719"/>
          </a:xfrm>
          <a:custGeom>
            <a:avLst/>
            <a:gdLst>
              <a:gd name="connsiteX0" fmla="*/ 0 w 5245608"/>
              <a:gd name="connsiteY0" fmla="*/ 0 h 45719"/>
              <a:gd name="connsiteX1" fmla="*/ 498333 w 5245608"/>
              <a:gd name="connsiteY1" fmla="*/ 0 h 45719"/>
              <a:gd name="connsiteX2" fmla="*/ 1258946 w 5245608"/>
              <a:gd name="connsiteY2" fmla="*/ 0 h 45719"/>
              <a:gd name="connsiteX3" fmla="*/ 1809735 w 5245608"/>
              <a:gd name="connsiteY3" fmla="*/ 0 h 45719"/>
              <a:gd name="connsiteX4" fmla="*/ 2360524 w 5245608"/>
              <a:gd name="connsiteY4" fmla="*/ 0 h 45719"/>
              <a:gd name="connsiteX5" fmla="*/ 3068681 w 5245608"/>
              <a:gd name="connsiteY5" fmla="*/ 0 h 45719"/>
              <a:gd name="connsiteX6" fmla="*/ 3776838 w 5245608"/>
              <a:gd name="connsiteY6" fmla="*/ 0 h 45719"/>
              <a:gd name="connsiteX7" fmla="*/ 4380083 w 5245608"/>
              <a:gd name="connsiteY7" fmla="*/ 0 h 45719"/>
              <a:gd name="connsiteX8" fmla="*/ 5245608 w 5245608"/>
              <a:gd name="connsiteY8" fmla="*/ 0 h 45719"/>
              <a:gd name="connsiteX9" fmla="*/ 5245608 w 5245608"/>
              <a:gd name="connsiteY9" fmla="*/ 45719 h 45719"/>
              <a:gd name="connsiteX10" fmla="*/ 4589907 w 5245608"/>
              <a:gd name="connsiteY10" fmla="*/ 45719 h 45719"/>
              <a:gd name="connsiteX11" fmla="*/ 3829294 w 5245608"/>
              <a:gd name="connsiteY11" fmla="*/ 45719 h 45719"/>
              <a:gd name="connsiteX12" fmla="*/ 3330961 w 5245608"/>
              <a:gd name="connsiteY12" fmla="*/ 45719 h 45719"/>
              <a:gd name="connsiteX13" fmla="*/ 2622804 w 5245608"/>
              <a:gd name="connsiteY13" fmla="*/ 45719 h 45719"/>
              <a:gd name="connsiteX14" fmla="*/ 2019559 w 5245608"/>
              <a:gd name="connsiteY14" fmla="*/ 45719 h 45719"/>
              <a:gd name="connsiteX15" fmla="*/ 1416314 w 5245608"/>
              <a:gd name="connsiteY15" fmla="*/ 45719 h 45719"/>
              <a:gd name="connsiteX16" fmla="*/ 760613 w 5245608"/>
              <a:gd name="connsiteY16" fmla="*/ 45719 h 45719"/>
              <a:gd name="connsiteX17" fmla="*/ 0 w 5245608"/>
              <a:gd name="connsiteY17" fmla="*/ 45719 h 45719"/>
              <a:gd name="connsiteX18" fmla="*/ 0 w 5245608"/>
              <a:gd name="connsiteY18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245608" h="45719" fill="none" extrusionOk="0">
                <a:moveTo>
                  <a:pt x="0" y="0"/>
                </a:moveTo>
                <a:cubicBezTo>
                  <a:pt x="224817" y="15589"/>
                  <a:pt x="333616" y="21672"/>
                  <a:pt x="498333" y="0"/>
                </a:cubicBezTo>
                <a:cubicBezTo>
                  <a:pt x="663050" y="-21672"/>
                  <a:pt x="1036026" y="-21037"/>
                  <a:pt x="1258946" y="0"/>
                </a:cubicBezTo>
                <a:cubicBezTo>
                  <a:pt x="1481866" y="21037"/>
                  <a:pt x="1655423" y="21838"/>
                  <a:pt x="1809735" y="0"/>
                </a:cubicBezTo>
                <a:cubicBezTo>
                  <a:pt x="1964047" y="-21838"/>
                  <a:pt x="2155929" y="21087"/>
                  <a:pt x="2360524" y="0"/>
                </a:cubicBezTo>
                <a:cubicBezTo>
                  <a:pt x="2565119" y="-21087"/>
                  <a:pt x="2909968" y="-20405"/>
                  <a:pt x="3068681" y="0"/>
                </a:cubicBezTo>
                <a:cubicBezTo>
                  <a:pt x="3227394" y="20405"/>
                  <a:pt x="3535258" y="-32580"/>
                  <a:pt x="3776838" y="0"/>
                </a:cubicBezTo>
                <a:cubicBezTo>
                  <a:pt x="4018418" y="32580"/>
                  <a:pt x="4229302" y="7859"/>
                  <a:pt x="4380083" y="0"/>
                </a:cubicBezTo>
                <a:cubicBezTo>
                  <a:pt x="4530865" y="-7859"/>
                  <a:pt x="4999870" y="39194"/>
                  <a:pt x="5245608" y="0"/>
                </a:cubicBezTo>
                <a:cubicBezTo>
                  <a:pt x="5243452" y="20072"/>
                  <a:pt x="5244718" y="35540"/>
                  <a:pt x="5245608" y="45719"/>
                </a:cubicBezTo>
                <a:cubicBezTo>
                  <a:pt x="4993801" y="77282"/>
                  <a:pt x="4809950" y="71305"/>
                  <a:pt x="4589907" y="45719"/>
                </a:cubicBezTo>
                <a:cubicBezTo>
                  <a:pt x="4369864" y="20133"/>
                  <a:pt x="4046714" y="49200"/>
                  <a:pt x="3829294" y="45719"/>
                </a:cubicBezTo>
                <a:cubicBezTo>
                  <a:pt x="3611874" y="42238"/>
                  <a:pt x="3476967" y="57110"/>
                  <a:pt x="3330961" y="45719"/>
                </a:cubicBezTo>
                <a:cubicBezTo>
                  <a:pt x="3184955" y="34328"/>
                  <a:pt x="2974825" y="15406"/>
                  <a:pt x="2622804" y="45719"/>
                </a:cubicBezTo>
                <a:cubicBezTo>
                  <a:pt x="2270783" y="76032"/>
                  <a:pt x="2259021" y="69693"/>
                  <a:pt x="2019559" y="45719"/>
                </a:cubicBezTo>
                <a:cubicBezTo>
                  <a:pt x="1780097" y="21745"/>
                  <a:pt x="1703259" y="29348"/>
                  <a:pt x="1416314" y="45719"/>
                </a:cubicBezTo>
                <a:cubicBezTo>
                  <a:pt x="1129369" y="62090"/>
                  <a:pt x="1057863" y="39426"/>
                  <a:pt x="760613" y="45719"/>
                </a:cubicBezTo>
                <a:cubicBezTo>
                  <a:pt x="463363" y="52012"/>
                  <a:pt x="225417" y="70403"/>
                  <a:pt x="0" y="45719"/>
                </a:cubicBezTo>
                <a:cubicBezTo>
                  <a:pt x="-643" y="23557"/>
                  <a:pt x="7" y="11076"/>
                  <a:pt x="0" y="0"/>
                </a:cubicBezTo>
                <a:close/>
              </a:path>
              <a:path w="5245608" h="45719" stroke="0" extrusionOk="0">
                <a:moveTo>
                  <a:pt x="0" y="0"/>
                </a:moveTo>
                <a:cubicBezTo>
                  <a:pt x="150351" y="17580"/>
                  <a:pt x="396581" y="-24434"/>
                  <a:pt x="550789" y="0"/>
                </a:cubicBezTo>
                <a:cubicBezTo>
                  <a:pt x="704997" y="24434"/>
                  <a:pt x="827646" y="3677"/>
                  <a:pt x="1049122" y="0"/>
                </a:cubicBezTo>
                <a:cubicBezTo>
                  <a:pt x="1270598" y="-3677"/>
                  <a:pt x="1370529" y="10411"/>
                  <a:pt x="1599910" y="0"/>
                </a:cubicBezTo>
                <a:cubicBezTo>
                  <a:pt x="1829291" y="-10411"/>
                  <a:pt x="2037052" y="3739"/>
                  <a:pt x="2255611" y="0"/>
                </a:cubicBezTo>
                <a:cubicBezTo>
                  <a:pt x="2474170" y="-3739"/>
                  <a:pt x="2775834" y="-31698"/>
                  <a:pt x="2963769" y="0"/>
                </a:cubicBezTo>
                <a:cubicBezTo>
                  <a:pt x="3151704" y="31698"/>
                  <a:pt x="3434405" y="17551"/>
                  <a:pt x="3724382" y="0"/>
                </a:cubicBezTo>
                <a:cubicBezTo>
                  <a:pt x="4014359" y="-17551"/>
                  <a:pt x="4142682" y="28809"/>
                  <a:pt x="4484995" y="0"/>
                </a:cubicBezTo>
                <a:cubicBezTo>
                  <a:pt x="4827308" y="-28809"/>
                  <a:pt x="4919202" y="31857"/>
                  <a:pt x="5245608" y="0"/>
                </a:cubicBezTo>
                <a:cubicBezTo>
                  <a:pt x="5245005" y="18075"/>
                  <a:pt x="5245861" y="26055"/>
                  <a:pt x="5245608" y="45719"/>
                </a:cubicBezTo>
                <a:cubicBezTo>
                  <a:pt x="5069946" y="60102"/>
                  <a:pt x="4891112" y="33526"/>
                  <a:pt x="4694819" y="45719"/>
                </a:cubicBezTo>
                <a:cubicBezTo>
                  <a:pt x="4498526" y="57912"/>
                  <a:pt x="4178239" y="75219"/>
                  <a:pt x="3934206" y="45719"/>
                </a:cubicBezTo>
                <a:cubicBezTo>
                  <a:pt x="3690173" y="16219"/>
                  <a:pt x="3637334" y="27255"/>
                  <a:pt x="3435873" y="45719"/>
                </a:cubicBezTo>
                <a:cubicBezTo>
                  <a:pt x="3234412" y="64183"/>
                  <a:pt x="2939269" y="73406"/>
                  <a:pt x="2727716" y="45719"/>
                </a:cubicBezTo>
                <a:cubicBezTo>
                  <a:pt x="2516163" y="18032"/>
                  <a:pt x="2392528" y="72349"/>
                  <a:pt x="2124471" y="45719"/>
                </a:cubicBezTo>
                <a:cubicBezTo>
                  <a:pt x="1856414" y="19089"/>
                  <a:pt x="1730786" y="34724"/>
                  <a:pt x="1521226" y="45719"/>
                </a:cubicBezTo>
                <a:cubicBezTo>
                  <a:pt x="1311667" y="56714"/>
                  <a:pt x="1051483" y="41241"/>
                  <a:pt x="760613" y="45719"/>
                </a:cubicBezTo>
                <a:cubicBezTo>
                  <a:pt x="469743" y="50197"/>
                  <a:pt x="319803" y="12927"/>
                  <a:pt x="0" y="45719"/>
                </a:cubicBezTo>
                <a:cubicBezTo>
                  <a:pt x="-1836" y="28927"/>
                  <a:pt x="-1676" y="1210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118" y="2599765"/>
            <a:ext cx="6441695" cy="34334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494" y="349624"/>
            <a:ext cx="10639367" cy="1687068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>
                <a:solidFill>
                  <a:schemeClr val="tx1"/>
                </a:solidFill>
              </a:rPr>
              <a:t>Month and Quarter </a:t>
            </a:r>
            <a:br>
              <a:rPr lang="en-US" sz="3200" b="1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>wise Gender </a:t>
            </a:r>
            <a:br>
              <a:rPr lang="en-US" sz="3200" b="1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>Analysis Dashboard</a:t>
            </a:r>
            <a:r>
              <a:rPr lang="en-US" sz="4000" dirty="0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3" name="sketch line">
            <a:extLst>
              <a:ext uri="{FF2B5EF4-FFF2-40B4-BE49-F238E27FC236}">
                <a16:creationId xmlns:a16="http://schemas.microsoft.com/office/drawing/2014/main" xmlns="" id="{5022935C-DF0F-1F00-96DE-66F8ACBF64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8952" y="2223007"/>
            <a:ext cx="5204968" cy="45719"/>
          </a:xfrm>
          <a:custGeom>
            <a:avLst/>
            <a:gdLst>
              <a:gd name="connsiteX0" fmla="*/ 0 w 5204968"/>
              <a:gd name="connsiteY0" fmla="*/ 0 h 45719"/>
              <a:gd name="connsiteX1" fmla="*/ 494472 w 5204968"/>
              <a:gd name="connsiteY1" fmla="*/ 0 h 45719"/>
              <a:gd name="connsiteX2" fmla="*/ 1249192 w 5204968"/>
              <a:gd name="connsiteY2" fmla="*/ 0 h 45719"/>
              <a:gd name="connsiteX3" fmla="*/ 1795714 w 5204968"/>
              <a:gd name="connsiteY3" fmla="*/ 0 h 45719"/>
              <a:gd name="connsiteX4" fmla="*/ 2342236 w 5204968"/>
              <a:gd name="connsiteY4" fmla="*/ 0 h 45719"/>
              <a:gd name="connsiteX5" fmla="*/ 3044906 w 5204968"/>
              <a:gd name="connsiteY5" fmla="*/ 0 h 45719"/>
              <a:gd name="connsiteX6" fmla="*/ 3747577 w 5204968"/>
              <a:gd name="connsiteY6" fmla="*/ 0 h 45719"/>
              <a:gd name="connsiteX7" fmla="*/ 4346148 w 5204968"/>
              <a:gd name="connsiteY7" fmla="*/ 0 h 45719"/>
              <a:gd name="connsiteX8" fmla="*/ 5204968 w 5204968"/>
              <a:gd name="connsiteY8" fmla="*/ 0 h 45719"/>
              <a:gd name="connsiteX9" fmla="*/ 5204968 w 5204968"/>
              <a:gd name="connsiteY9" fmla="*/ 45719 h 45719"/>
              <a:gd name="connsiteX10" fmla="*/ 4554347 w 5204968"/>
              <a:gd name="connsiteY10" fmla="*/ 45719 h 45719"/>
              <a:gd name="connsiteX11" fmla="*/ 3799627 w 5204968"/>
              <a:gd name="connsiteY11" fmla="*/ 45719 h 45719"/>
              <a:gd name="connsiteX12" fmla="*/ 3305155 w 5204968"/>
              <a:gd name="connsiteY12" fmla="*/ 45719 h 45719"/>
              <a:gd name="connsiteX13" fmla="*/ 2602484 w 5204968"/>
              <a:gd name="connsiteY13" fmla="*/ 45719 h 45719"/>
              <a:gd name="connsiteX14" fmla="*/ 2003913 w 5204968"/>
              <a:gd name="connsiteY14" fmla="*/ 45719 h 45719"/>
              <a:gd name="connsiteX15" fmla="*/ 1405341 w 5204968"/>
              <a:gd name="connsiteY15" fmla="*/ 45719 h 45719"/>
              <a:gd name="connsiteX16" fmla="*/ 754720 w 5204968"/>
              <a:gd name="connsiteY16" fmla="*/ 45719 h 45719"/>
              <a:gd name="connsiteX17" fmla="*/ 0 w 5204968"/>
              <a:gd name="connsiteY17" fmla="*/ 45719 h 45719"/>
              <a:gd name="connsiteX18" fmla="*/ 0 w 5204968"/>
              <a:gd name="connsiteY18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204968" h="45719" fill="none" extrusionOk="0">
                <a:moveTo>
                  <a:pt x="0" y="0"/>
                </a:moveTo>
                <a:cubicBezTo>
                  <a:pt x="166378" y="-14495"/>
                  <a:pt x="375798" y="-5076"/>
                  <a:pt x="494472" y="0"/>
                </a:cubicBezTo>
                <a:cubicBezTo>
                  <a:pt x="613146" y="5076"/>
                  <a:pt x="977877" y="15219"/>
                  <a:pt x="1249192" y="0"/>
                </a:cubicBezTo>
                <a:cubicBezTo>
                  <a:pt x="1520507" y="-15219"/>
                  <a:pt x="1653926" y="-21104"/>
                  <a:pt x="1795714" y="0"/>
                </a:cubicBezTo>
                <a:cubicBezTo>
                  <a:pt x="1937502" y="21104"/>
                  <a:pt x="2184474" y="-1949"/>
                  <a:pt x="2342236" y="0"/>
                </a:cubicBezTo>
                <a:cubicBezTo>
                  <a:pt x="2499998" y="1949"/>
                  <a:pt x="2736112" y="23446"/>
                  <a:pt x="3044906" y="0"/>
                </a:cubicBezTo>
                <a:cubicBezTo>
                  <a:pt x="3353700" y="-23446"/>
                  <a:pt x="3452364" y="8590"/>
                  <a:pt x="3747577" y="0"/>
                </a:cubicBezTo>
                <a:cubicBezTo>
                  <a:pt x="4042790" y="-8590"/>
                  <a:pt x="4106149" y="22371"/>
                  <a:pt x="4346148" y="0"/>
                </a:cubicBezTo>
                <a:cubicBezTo>
                  <a:pt x="4586147" y="-22371"/>
                  <a:pt x="4908089" y="32326"/>
                  <a:pt x="5204968" y="0"/>
                </a:cubicBezTo>
                <a:cubicBezTo>
                  <a:pt x="5202812" y="20072"/>
                  <a:pt x="5204078" y="35540"/>
                  <a:pt x="5204968" y="45719"/>
                </a:cubicBezTo>
                <a:cubicBezTo>
                  <a:pt x="4980536" y="48199"/>
                  <a:pt x="4688842" y="65971"/>
                  <a:pt x="4554347" y="45719"/>
                </a:cubicBezTo>
                <a:cubicBezTo>
                  <a:pt x="4419852" y="25467"/>
                  <a:pt x="4003585" y="59576"/>
                  <a:pt x="3799627" y="45719"/>
                </a:cubicBezTo>
                <a:cubicBezTo>
                  <a:pt x="3595669" y="31862"/>
                  <a:pt x="3440580" y="50403"/>
                  <a:pt x="3305155" y="45719"/>
                </a:cubicBezTo>
                <a:cubicBezTo>
                  <a:pt x="3169730" y="41035"/>
                  <a:pt x="2879717" y="77920"/>
                  <a:pt x="2602484" y="45719"/>
                </a:cubicBezTo>
                <a:cubicBezTo>
                  <a:pt x="2325251" y="13518"/>
                  <a:pt x="2158171" y="71256"/>
                  <a:pt x="2003913" y="45719"/>
                </a:cubicBezTo>
                <a:cubicBezTo>
                  <a:pt x="1849655" y="20182"/>
                  <a:pt x="1532699" y="74487"/>
                  <a:pt x="1405341" y="45719"/>
                </a:cubicBezTo>
                <a:cubicBezTo>
                  <a:pt x="1277983" y="16951"/>
                  <a:pt x="1029392" y="75887"/>
                  <a:pt x="754720" y="45719"/>
                </a:cubicBezTo>
                <a:cubicBezTo>
                  <a:pt x="480048" y="15551"/>
                  <a:pt x="181120" y="18743"/>
                  <a:pt x="0" y="45719"/>
                </a:cubicBezTo>
                <a:cubicBezTo>
                  <a:pt x="-643" y="23557"/>
                  <a:pt x="7" y="11076"/>
                  <a:pt x="0" y="0"/>
                </a:cubicBezTo>
                <a:close/>
              </a:path>
              <a:path w="5204968" h="45719" stroke="0" extrusionOk="0">
                <a:moveTo>
                  <a:pt x="0" y="0"/>
                </a:moveTo>
                <a:cubicBezTo>
                  <a:pt x="180025" y="13445"/>
                  <a:pt x="387434" y="-1088"/>
                  <a:pt x="546522" y="0"/>
                </a:cubicBezTo>
                <a:cubicBezTo>
                  <a:pt x="705610" y="1088"/>
                  <a:pt x="826945" y="-4439"/>
                  <a:pt x="1040994" y="0"/>
                </a:cubicBezTo>
                <a:cubicBezTo>
                  <a:pt x="1255043" y="4439"/>
                  <a:pt x="1429628" y="21720"/>
                  <a:pt x="1587515" y="0"/>
                </a:cubicBezTo>
                <a:cubicBezTo>
                  <a:pt x="1745402" y="-21720"/>
                  <a:pt x="1936683" y="-12568"/>
                  <a:pt x="2238136" y="0"/>
                </a:cubicBezTo>
                <a:cubicBezTo>
                  <a:pt x="2539589" y="12568"/>
                  <a:pt x="2784848" y="31002"/>
                  <a:pt x="2940807" y="0"/>
                </a:cubicBezTo>
                <a:cubicBezTo>
                  <a:pt x="3096766" y="-31002"/>
                  <a:pt x="3512445" y="2190"/>
                  <a:pt x="3695527" y="0"/>
                </a:cubicBezTo>
                <a:cubicBezTo>
                  <a:pt x="3878609" y="-2190"/>
                  <a:pt x="4268442" y="-3205"/>
                  <a:pt x="4450248" y="0"/>
                </a:cubicBezTo>
                <a:cubicBezTo>
                  <a:pt x="4632054" y="3205"/>
                  <a:pt x="4991814" y="36907"/>
                  <a:pt x="5204968" y="0"/>
                </a:cubicBezTo>
                <a:cubicBezTo>
                  <a:pt x="5204365" y="18075"/>
                  <a:pt x="5205221" y="26055"/>
                  <a:pt x="5204968" y="45719"/>
                </a:cubicBezTo>
                <a:cubicBezTo>
                  <a:pt x="4951968" y="38185"/>
                  <a:pt x="4776301" y="33048"/>
                  <a:pt x="4658446" y="45719"/>
                </a:cubicBezTo>
                <a:cubicBezTo>
                  <a:pt x="4540591" y="58390"/>
                  <a:pt x="4231042" y="11551"/>
                  <a:pt x="3903726" y="45719"/>
                </a:cubicBezTo>
                <a:cubicBezTo>
                  <a:pt x="3576410" y="79887"/>
                  <a:pt x="3544393" y="42483"/>
                  <a:pt x="3409254" y="45719"/>
                </a:cubicBezTo>
                <a:cubicBezTo>
                  <a:pt x="3274115" y="48955"/>
                  <a:pt x="2925384" y="78220"/>
                  <a:pt x="2706583" y="45719"/>
                </a:cubicBezTo>
                <a:cubicBezTo>
                  <a:pt x="2487782" y="13218"/>
                  <a:pt x="2261914" y="28855"/>
                  <a:pt x="2108012" y="45719"/>
                </a:cubicBezTo>
                <a:cubicBezTo>
                  <a:pt x="1954110" y="62583"/>
                  <a:pt x="1684128" y="37266"/>
                  <a:pt x="1509441" y="45719"/>
                </a:cubicBezTo>
                <a:cubicBezTo>
                  <a:pt x="1334754" y="54172"/>
                  <a:pt x="992254" y="8776"/>
                  <a:pt x="754720" y="45719"/>
                </a:cubicBezTo>
                <a:cubicBezTo>
                  <a:pt x="517186" y="82662"/>
                  <a:pt x="309990" y="64103"/>
                  <a:pt x="0" y="45719"/>
                </a:cubicBezTo>
                <a:cubicBezTo>
                  <a:pt x="-1836" y="28927"/>
                  <a:pt x="-1676" y="1210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55059" y="4159623"/>
            <a:ext cx="4312023" cy="147732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  Sum of Balance by Job Classification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 White colour : 78.07M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Blue colour    : 41.33M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Other              : 40.22M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255059" y="2716306"/>
            <a:ext cx="4186517" cy="120032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solidFill>
                  <a:srgbClr val="444444"/>
                </a:solidFill>
                <a:latin typeface="Calibri"/>
                <a:cs typeface="Calibri"/>
              </a:rPr>
              <a:t>    </a:t>
            </a:r>
            <a:r>
              <a:rPr lang="en-US" dirty="0">
                <a:latin typeface="Calibri"/>
                <a:cs typeface="Calibri"/>
              </a:rPr>
              <a:t>s</a:t>
            </a:r>
            <a:r>
              <a:rPr lang="en-US" dirty="0" smtClean="0">
                <a:latin typeface="Calibri"/>
                <a:cs typeface="Calibri"/>
              </a:rPr>
              <a:t>um </a:t>
            </a:r>
            <a:r>
              <a:rPr lang="en-US" dirty="0">
                <a:latin typeface="Calibri"/>
                <a:cs typeface="Calibri"/>
              </a:rPr>
              <a:t>of Balance by any Region </a:t>
            </a:r>
          </a:p>
          <a:p>
            <a:pPr lvl="0"/>
            <a:r>
              <a:rPr lang="en-US" dirty="0" smtClean="0">
                <a:latin typeface="Calibri"/>
                <a:cs typeface="Calibri"/>
              </a:rPr>
              <a:t>              E.g</a:t>
            </a:r>
            <a:r>
              <a:rPr lang="en-US" dirty="0">
                <a:latin typeface="Calibri"/>
                <a:cs typeface="Calibri"/>
              </a:rPr>
              <a:t>. England</a:t>
            </a:r>
          </a:p>
          <a:p>
            <a:pPr lvl="0"/>
            <a:r>
              <a:rPr lang="en-US" dirty="0" smtClean="0">
                <a:latin typeface="Calibri"/>
                <a:cs typeface="Calibri"/>
              </a:rPr>
              <a:t>             Female:0.6M</a:t>
            </a:r>
            <a:endParaRPr lang="en-US" dirty="0">
              <a:latin typeface="Calibri"/>
              <a:cs typeface="Calibri"/>
            </a:endParaRPr>
          </a:p>
          <a:p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118" y="2599765"/>
            <a:ext cx="6441695" cy="34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73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5060F070-3BE3-1BD4-C9C9-43F704739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9D8E0F-A96D-6B05-7851-A028DA5B6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34" y="480060"/>
            <a:ext cx="3549649" cy="1024094"/>
          </a:xfrm>
        </p:spPr>
        <p:txBody>
          <a:bodyPr anchor="b">
            <a:normAutofit/>
          </a:bodyPr>
          <a:lstStyle/>
          <a:p>
            <a:r>
              <a:rPr lang="en-US" sz="4000"/>
              <a:t>Conclusion</a:t>
            </a:r>
            <a:endParaRPr lang="en-IN" sz="4000"/>
          </a:p>
        </p:txBody>
      </p:sp>
      <p:pic>
        <p:nvPicPr>
          <p:cNvPr id="12" name="Picture 11" descr="A group of children sitting around a table with computers&#10;&#10;Description automatically generated">
            <a:extLst>
              <a:ext uri="{FF2B5EF4-FFF2-40B4-BE49-F238E27FC236}">
                <a16:creationId xmlns:a16="http://schemas.microsoft.com/office/drawing/2014/main" xmlns="" id="{14E1A36D-4660-40B6-8348-59D877520B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3118" r="4742"/>
          <a:stretch/>
        </p:blipFill>
        <p:spPr>
          <a:xfrm>
            <a:off x="6177280" y="1951194"/>
            <a:ext cx="5923280" cy="409500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1FBAB84F-7E99-AF73-02AB-3A971B0E2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079455"/>
              </p:ext>
            </p:extLst>
          </p:nvPr>
        </p:nvGraphicFramePr>
        <p:xfrm>
          <a:off x="1059572" y="1436196"/>
          <a:ext cx="4666469" cy="409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BBEEED5-A26E-C428-EA3E-F4CB57960B64}"/>
              </a:ext>
            </a:extLst>
          </p:cNvPr>
          <p:cNvSpPr txBox="1"/>
          <p:nvPr/>
        </p:nvSpPr>
        <p:spPr>
          <a:xfrm>
            <a:off x="9516196" y="6238614"/>
            <a:ext cx="2517035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3" name="sketch line">
            <a:extLst>
              <a:ext uri="{FF2B5EF4-FFF2-40B4-BE49-F238E27FC236}">
                <a16:creationId xmlns:a16="http://schemas.microsoft.com/office/drawing/2014/main" xmlns="" id="{19CBB3E7-DFA5-B086-1873-92DD54DFDA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8952" y="171500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9218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081e5d7-f4f6-47ac-bbd5-dc5e91184e2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7FCB274D910C478E653640A31BE046" ma:contentTypeVersion="15" ma:contentTypeDescription="Create a new document." ma:contentTypeScope="" ma:versionID="538b64e3425d3a0df45f810cd5ebb783">
  <xsd:schema xmlns:xsd="http://www.w3.org/2001/XMLSchema" xmlns:xs="http://www.w3.org/2001/XMLSchema" xmlns:p="http://schemas.microsoft.com/office/2006/metadata/properties" xmlns:ns3="2081e5d7-f4f6-47ac-bbd5-dc5e91184e20" xmlns:ns4="aeb9c99d-b56a-44d7-ba51-e09114b3e757" targetNamespace="http://schemas.microsoft.com/office/2006/metadata/properties" ma:root="true" ma:fieldsID="9ac1bf5abf9183592f4e61027774c58c" ns3:_="" ns4:_="">
    <xsd:import namespace="2081e5d7-f4f6-47ac-bbd5-dc5e91184e20"/>
    <xsd:import namespace="aeb9c99d-b56a-44d7-ba51-e09114b3e7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1e5d7-f4f6-47ac-bbd5-dc5e91184e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9c99d-b56a-44d7-ba51-e09114b3e75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382EE4-9AAC-4237-9930-7CBA21586C86}">
  <ds:schemaRefs/>
</ds:datastoreItem>
</file>

<file path=customXml/itemProps2.xml><?xml version="1.0" encoding="utf-8"?>
<ds:datastoreItem xmlns:ds="http://schemas.openxmlformats.org/officeDocument/2006/customXml" ds:itemID="{FE70D75A-D82E-4B0C-8D7E-FD9B5D313F37}">
  <ds:schemaRefs>
    <ds:schemaRef ds:uri="2081e5d7-f4f6-47ac-bbd5-dc5e91184e2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aeb9c99d-b56a-44d7-ba51-e09114b3e757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D5E5F00-3619-47A3-B3A5-B9BF908EB82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{5A4B08A4-B8BB-4BBC-93D4-8D30BD217068}tf10001105</Template>
  <TotalTime>384</TotalTime>
  <Words>340</Words>
  <Application>Microsoft Office PowerPoint</Application>
  <PresentationFormat>Custom</PresentationFormat>
  <Paragraphs>75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Crop</vt:lpstr>
      <vt:lpstr>PowerPoint Presentation</vt:lpstr>
      <vt:lpstr>Agenda</vt:lpstr>
      <vt:lpstr>Problem statement</vt:lpstr>
      <vt:lpstr>Who are the end users</vt:lpstr>
      <vt:lpstr>Proposed Solution</vt:lpstr>
      <vt:lpstr>Wow Analytics in the Solution</vt:lpstr>
      <vt:lpstr> Dashboard Demonstration   </vt:lpstr>
      <vt:lpstr>Month and Quarter  wise Gender  Analysis Dashboard </vt:lpstr>
      <vt:lpstr>Conclusion</vt:lpstr>
      <vt:lpstr>What is the balance of region in wales</vt:lpstr>
      <vt:lpstr>What is sum of balance of quarter  in march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Mala Mishra</dc:creator>
  <cp:lastModifiedBy>nsti em</cp:lastModifiedBy>
  <cp:revision>54</cp:revision>
  <dcterms:created xsi:type="dcterms:W3CDTF">2023-06-21T07:00:00Z</dcterms:created>
  <dcterms:modified xsi:type="dcterms:W3CDTF">2025-04-22T11:28:46Z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0x010100037FCB274D910C478E653640A31BE046</vt:lpwstr>
  </property>
  <property fmtid="{D5CDD505-2E9C-101B-9397-08002B2CF9AE}" pid="3" name="ICV">
    <vt:lpwstr>18CB413E45504D559C16A88D03E4F2BF_13</vt:lpwstr>
  </property>
  <property fmtid="{D5CDD505-2E9C-101B-9397-08002B2CF9AE}" pid="4" name="KSOProductBuildVer">
    <vt:lpwstr>1033-12.2.0.13306</vt:lpwstr>
  </property>
  <property fmtid="{D5CDD505-2E9C-101B-9397-08002B2CF9AE}" pid="5" name="MSIP_Label_defa4170-0d19-0005-0004-bc88714345d2_Enabled">
    <vt:lpwstr>true</vt:lpwstr>
  </property>
  <property fmtid="{D5CDD505-2E9C-101B-9397-08002B2CF9AE}" pid="6" name="MSIP_Label_defa4170-0d19-0005-0004-bc88714345d2_SetDate">
    <vt:lpwstr>2024-02-23T08:52:15Z</vt:lpwstr>
  </property>
  <property fmtid="{D5CDD505-2E9C-101B-9397-08002B2CF9AE}" pid="7" name="MSIP_Label_defa4170-0d19-0005-0004-bc88714345d2_Method">
    <vt:lpwstr>Standard</vt:lpwstr>
  </property>
  <property fmtid="{D5CDD505-2E9C-101B-9397-08002B2CF9AE}" pid="8" name="MSIP_Label_defa4170-0d19-0005-0004-bc88714345d2_Name">
    <vt:lpwstr>defa4170-0d19-0005-0004-bc88714345d2</vt:lpwstr>
  </property>
  <property fmtid="{D5CDD505-2E9C-101B-9397-08002B2CF9AE}" pid="9" name="MSIP_Label_defa4170-0d19-0005-0004-bc88714345d2_SiteId">
    <vt:lpwstr>f32ac5cb-a725-48a9-be94-80966e262c53</vt:lpwstr>
  </property>
  <property fmtid="{D5CDD505-2E9C-101B-9397-08002B2CF9AE}" pid="10" name="MSIP_Label_defa4170-0d19-0005-0004-bc88714345d2_ActionId">
    <vt:lpwstr>81c5f2c4-01ce-4bcd-ac06-d5d81b50e49e</vt:lpwstr>
  </property>
  <property fmtid="{D5CDD505-2E9C-101B-9397-08002B2CF9AE}" pid="11" name="MSIP_Label_defa4170-0d19-0005-0004-bc88714345d2_ContentBits">
    <vt:lpwstr>0</vt:lpwstr>
  </property>
</Properties>
</file>