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658"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sudhanan, Varsha Sri" userId="1f6dbbc3-1242-449a-8ff8-e63949a07c78" providerId="ADAL" clId="{AFE081F9-C651-4D3A-B750-F610C881F7F4}"/>
    <pc:docChg chg="custSel modSld">
      <pc:chgData name="Madhusudhanan, Varsha Sri" userId="1f6dbbc3-1242-449a-8ff8-e63949a07c78" providerId="ADAL" clId="{AFE081F9-C651-4D3A-B750-F610C881F7F4}" dt="2023-04-03T00:40:50.083" v="8"/>
      <pc:docMkLst>
        <pc:docMk/>
      </pc:docMkLst>
      <pc:sldChg chg="addSp modSp modAnim">
        <pc:chgData name="Madhusudhanan, Varsha Sri" userId="1f6dbbc3-1242-449a-8ff8-e63949a07c78" providerId="ADAL" clId="{AFE081F9-C651-4D3A-B750-F610C881F7F4}" dt="2023-04-03T00:39:23.656" v="0"/>
        <pc:sldMkLst>
          <pc:docMk/>
          <pc:sldMk cId="3670618994" sldId="264"/>
        </pc:sldMkLst>
        <pc:picChg chg="add mod">
          <ac:chgData name="Madhusudhanan, Varsha Sri" userId="1f6dbbc3-1242-449a-8ff8-e63949a07c78" providerId="ADAL" clId="{AFE081F9-C651-4D3A-B750-F610C881F7F4}" dt="2023-04-03T00:39:23.656" v="0"/>
          <ac:picMkLst>
            <pc:docMk/>
            <pc:sldMk cId="3670618994" sldId="264"/>
            <ac:picMk id="8" creationId="{DAB2A4EF-4293-4570-873F-18E86B4CD128}"/>
          </ac:picMkLst>
        </pc:picChg>
      </pc:sldChg>
      <pc:sldChg chg="addSp modSp modAnim">
        <pc:chgData name="Madhusudhanan, Varsha Sri" userId="1f6dbbc3-1242-449a-8ff8-e63949a07c78" providerId="ADAL" clId="{AFE081F9-C651-4D3A-B750-F610C881F7F4}" dt="2023-04-03T00:39:32.834" v="1"/>
        <pc:sldMkLst>
          <pc:docMk/>
          <pc:sldMk cId="1931595764" sldId="265"/>
        </pc:sldMkLst>
        <pc:picChg chg="add mod">
          <ac:chgData name="Madhusudhanan, Varsha Sri" userId="1f6dbbc3-1242-449a-8ff8-e63949a07c78" providerId="ADAL" clId="{AFE081F9-C651-4D3A-B750-F610C881F7F4}" dt="2023-04-03T00:39:32.834" v="1"/>
          <ac:picMkLst>
            <pc:docMk/>
            <pc:sldMk cId="1931595764" sldId="265"/>
            <ac:picMk id="9" creationId="{B9D67327-E08B-4291-AA8B-FCA62E003214}"/>
          </ac:picMkLst>
        </pc:picChg>
      </pc:sldChg>
      <pc:sldChg chg="addSp modSp modAnim">
        <pc:chgData name="Madhusudhanan, Varsha Sri" userId="1f6dbbc3-1242-449a-8ff8-e63949a07c78" providerId="ADAL" clId="{AFE081F9-C651-4D3A-B750-F610C881F7F4}" dt="2023-04-03T00:39:51.765" v="2"/>
        <pc:sldMkLst>
          <pc:docMk/>
          <pc:sldMk cId="2732552761" sldId="266"/>
        </pc:sldMkLst>
        <pc:picChg chg="add mod">
          <ac:chgData name="Madhusudhanan, Varsha Sri" userId="1f6dbbc3-1242-449a-8ff8-e63949a07c78" providerId="ADAL" clId="{AFE081F9-C651-4D3A-B750-F610C881F7F4}" dt="2023-04-03T00:39:51.765" v="2"/>
          <ac:picMkLst>
            <pc:docMk/>
            <pc:sldMk cId="2732552761" sldId="266"/>
            <ac:picMk id="9" creationId="{94FA2C33-A88B-406C-88EA-8F99CADDC4A3}"/>
          </ac:picMkLst>
        </pc:picChg>
      </pc:sldChg>
      <pc:sldChg chg="addSp delSp modSp mod delAnim modAnim">
        <pc:chgData name="Madhusudhanan, Varsha Sri" userId="1f6dbbc3-1242-449a-8ff8-e63949a07c78" providerId="ADAL" clId="{AFE081F9-C651-4D3A-B750-F610C881F7F4}" dt="2023-04-03T00:40:50.083" v="8"/>
        <pc:sldMkLst>
          <pc:docMk/>
          <pc:sldMk cId="2194931092" sldId="267"/>
        </pc:sldMkLst>
        <pc:picChg chg="add del mod">
          <ac:chgData name="Madhusudhanan, Varsha Sri" userId="1f6dbbc3-1242-449a-8ff8-e63949a07c78" providerId="ADAL" clId="{AFE081F9-C651-4D3A-B750-F610C881F7F4}" dt="2023-04-03T00:40:49.157" v="7" actId="478"/>
          <ac:picMkLst>
            <pc:docMk/>
            <pc:sldMk cId="2194931092" sldId="267"/>
            <ac:picMk id="8" creationId="{34F8DF5C-702E-4FA9-AC97-926DFA0195E6}"/>
          </ac:picMkLst>
        </pc:picChg>
        <pc:picChg chg="add mod">
          <ac:chgData name="Madhusudhanan, Varsha Sri" userId="1f6dbbc3-1242-449a-8ff8-e63949a07c78" providerId="ADAL" clId="{AFE081F9-C651-4D3A-B750-F610C881F7F4}" dt="2023-04-03T00:40:50.083" v="8"/>
          <ac:picMkLst>
            <pc:docMk/>
            <pc:sldMk cId="2194931092" sldId="267"/>
            <ac:picMk id="9" creationId="{7D129013-794F-4EA9-88C2-19400FB849B3}"/>
          </ac:picMkLst>
        </pc:picChg>
      </pc:sldChg>
      <pc:sldChg chg="addSp delSp modSp mod delAnim modAnim">
        <pc:chgData name="Madhusudhanan, Varsha Sri" userId="1f6dbbc3-1242-449a-8ff8-e63949a07c78" providerId="ADAL" clId="{AFE081F9-C651-4D3A-B750-F610C881F7F4}" dt="2023-04-03T00:40:38.236" v="6"/>
        <pc:sldMkLst>
          <pc:docMk/>
          <pc:sldMk cId="2604523413" sldId="268"/>
        </pc:sldMkLst>
        <pc:picChg chg="add del mod">
          <ac:chgData name="Madhusudhanan, Varsha Sri" userId="1f6dbbc3-1242-449a-8ff8-e63949a07c78" providerId="ADAL" clId="{AFE081F9-C651-4D3A-B750-F610C881F7F4}" dt="2023-04-03T00:40:37.263" v="5" actId="478"/>
          <ac:picMkLst>
            <pc:docMk/>
            <pc:sldMk cId="2604523413" sldId="268"/>
            <ac:picMk id="14" creationId="{9E041F2B-3A84-4722-8D7A-6E5C241BE72D}"/>
          </ac:picMkLst>
        </pc:picChg>
        <pc:picChg chg="add mod">
          <ac:chgData name="Madhusudhanan, Varsha Sri" userId="1f6dbbc3-1242-449a-8ff8-e63949a07c78" providerId="ADAL" clId="{AFE081F9-C651-4D3A-B750-F610C881F7F4}" dt="2023-04-03T00:40:38.236" v="6"/>
          <ac:picMkLst>
            <pc:docMk/>
            <pc:sldMk cId="2604523413" sldId="268"/>
            <ac:picMk id="15" creationId="{C4F3A0ED-6F99-4AF9-9FBA-57DACB9692D9}"/>
          </ac:picMkLst>
        </pc:picChg>
      </pc:sldChg>
    </pc:docChg>
  </pc:docChgLst>
  <pc:docChgLst>
    <pc:chgData name="Madhusudhanan, Varsha Sri" userId="1f6dbbc3-1242-449a-8ff8-e63949a07c78" providerId="ADAL" clId="{621EE87F-5818-4F0F-BC95-86D09DB5AE0C}"/>
    <pc:docChg chg="custSel modSld">
      <pc:chgData name="Madhusudhanan, Varsha Sri" userId="1f6dbbc3-1242-449a-8ff8-e63949a07c78" providerId="ADAL" clId="{621EE87F-5818-4F0F-BC95-86D09DB5AE0C}" dt="2023-04-16T01:28:03.952" v="14" actId="478"/>
      <pc:docMkLst>
        <pc:docMk/>
      </pc:docMkLst>
      <pc:sldChg chg="delSp mod delAnim">
        <pc:chgData name="Madhusudhanan, Varsha Sri" userId="1f6dbbc3-1242-449a-8ff8-e63949a07c78" providerId="ADAL" clId="{621EE87F-5818-4F0F-BC95-86D09DB5AE0C}" dt="2023-04-16T01:27:32.990" v="1" actId="478"/>
        <pc:sldMkLst>
          <pc:docMk/>
          <pc:sldMk cId="2726396713" sldId="257"/>
        </pc:sldMkLst>
        <pc:picChg chg="del">
          <ac:chgData name="Madhusudhanan, Varsha Sri" userId="1f6dbbc3-1242-449a-8ff8-e63949a07c78" providerId="ADAL" clId="{621EE87F-5818-4F0F-BC95-86D09DB5AE0C}" dt="2023-04-16T01:27:32.990" v="1" actId="478"/>
          <ac:picMkLst>
            <pc:docMk/>
            <pc:sldMk cId="2726396713" sldId="257"/>
            <ac:picMk id="6" creationId="{7EE90B33-6B41-4871-8919-B82CBB1EECD7}"/>
          </ac:picMkLst>
        </pc:picChg>
      </pc:sldChg>
      <pc:sldChg chg="delSp mod delAnim">
        <pc:chgData name="Madhusudhanan, Varsha Sri" userId="1f6dbbc3-1242-449a-8ff8-e63949a07c78" providerId="ADAL" clId="{621EE87F-5818-4F0F-BC95-86D09DB5AE0C}" dt="2023-04-16T01:27:35.462" v="2" actId="478"/>
        <pc:sldMkLst>
          <pc:docMk/>
          <pc:sldMk cId="806522385" sldId="258"/>
        </pc:sldMkLst>
        <pc:picChg chg="del">
          <ac:chgData name="Madhusudhanan, Varsha Sri" userId="1f6dbbc3-1242-449a-8ff8-e63949a07c78" providerId="ADAL" clId="{621EE87F-5818-4F0F-BC95-86D09DB5AE0C}" dt="2023-04-16T01:27:35.462" v="2" actId="478"/>
          <ac:picMkLst>
            <pc:docMk/>
            <pc:sldMk cId="806522385" sldId="258"/>
            <ac:picMk id="7" creationId="{2039468E-399E-4C35-A83A-0B2194904261}"/>
          </ac:picMkLst>
        </pc:picChg>
      </pc:sldChg>
      <pc:sldChg chg="delSp mod delAnim">
        <pc:chgData name="Madhusudhanan, Varsha Sri" userId="1f6dbbc3-1242-449a-8ff8-e63949a07c78" providerId="ADAL" clId="{621EE87F-5818-4F0F-BC95-86D09DB5AE0C}" dt="2023-04-16T01:27:38.033" v="3" actId="478"/>
        <pc:sldMkLst>
          <pc:docMk/>
          <pc:sldMk cId="296616922" sldId="259"/>
        </pc:sldMkLst>
        <pc:picChg chg="del">
          <ac:chgData name="Madhusudhanan, Varsha Sri" userId="1f6dbbc3-1242-449a-8ff8-e63949a07c78" providerId="ADAL" clId="{621EE87F-5818-4F0F-BC95-86D09DB5AE0C}" dt="2023-04-16T01:27:38.033" v="3" actId="478"/>
          <ac:picMkLst>
            <pc:docMk/>
            <pc:sldMk cId="296616922" sldId="259"/>
            <ac:picMk id="7" creationId="{DFBA1D4B-3676-4ACF-8EA9-F5092E048874}"/>
          </ac:picMkLst>
        </pc:picChg>
      </pc:sldChg>
      <pc:sldChg chg="delSp mod delAnim">
        <pc:chgData name="Madhusudhanan, Varsha Sri" userId="1f6dbbc3-1242-449a-8ff8-e63949a07c78" providerId="ADAL" clId="{621EE87F-5818-4F0F-BC95-86D09DB5AE0C}" dt="2023-04-16T01:27:40.195" v="4" actId="478"/>
        <pc:sldMkLst>
          <pc:docMk/>
          <pc:sldMk cId="4212807815" sldId="260"/>
        </pc:sldMkLst>
        <pc:picChg chg="del">
          <ac:chgData name="Madhusudhanan, Varsha Sri" userId="1f6dbbc3-1242-449a-8ff8-e63949a07c78" providerId="ADAL" clId="{621EE87F-5818-4F0F-BC95-86D09DB5AE0C}" dt="2023-04-16T01:27:40.195" v="4" actId="478"/>
          <ac:picMkLst>
            <pc:docMk/>
            <pc:sldMk cId="4212807815" sldId="260"/>
            <ac:picMk id="4" creationId="{E790219E-9056-42A6-91C3-1EC651192BF6}"/>
          </ac:picMkLst>
        </pc:picChg>
      </pc:sldChg>
      <pc:sldChg chg="delSp mod delAnim">
        <pc:chgData name="Madhusudhanan, Varsha Sri" userId="1f6dbbc3-1242-449a-8ff8-e63949a07c78" providerId="ADAL" clId="{621EE87F-5818-4F0F-BC95-86D09DB5AE0C}" dt="2023-04-16T01:27:44.998" v="5" actId="478"/>
        <pc:sldMkLst>
          <pc:docMk/>
          <pc:sldMk cId="3956182357" sldId="262"/>
        </pc:sldMkLst>
        <pc:picChg chg="del">
          <ac:chgData name="Madhusudhanan, Varsha Sri" userId="1f6dbbc3-1242-449a-8ff8-e63949a07c78" providerId="ADAL" clId="{621EE87F-5818-4F0F-BC95-86D09DB5AE0C}" dt="2023-04-16T01:27:44.998" v="5" actId="478"/>
          <ac:picMkLst>
            <pc:docMk/>
            <pc:sldMk cId="3956182357" sldId="262"/>
            <ac:picMk id="3" creationId="{0128142B-D40A-4486-813A-8ACE27958456}"/>
          </ac:picMkLst>
        </pc:picChg>
      </pc:sldChg>
      <pc:sldChg chg="delSp mod delAnim">
        <pc:chgData name="Madhusudhanan, Varsha Sri" userId="1f6dbbc3-1242-449a-8ff8-e63949a07c78" providerId="ADAL" clId="{621EE87F-5818-4F0F-BC95-86D09DB5AE0C}" dt="2023-04-16T01:27:47.416" v="6" actId="478"/>
        <pc:sldMkLst>
          <pc:docMk/>
          <pc:sldMk cId="107549745" sldId="263"/>
        </pc:sldMkLst>
        <pc:picChg chg="del">
          <ac:chgData name="Madhusudhanan, Varsha Sri" userId="1f6dbbc3-1242-449a-8ff8-e63949a07c78" providerId="ADAL" clId="{621EE87F-5818-4F0F-BC95-86D09DB5AE0C}" dt="2023-04-16T01:27:47.416" v="6" actId="478"/>
          <ac:picMkLst>
            <pc:docMk/>
            <pc:sldMk cId="107549745" sldId="263"/>
            <ac:picMk id="4" creationId="{F9EBDF53-3E73-4880-B9DC-B8A486FA6A7E}"/>
          </ac:picMkLst>
        </pc:picChg>
      </pc:sldChg>
      <pc:sldChg chg="delSp mod delAnim">
        <pc:chgData name="Madhusudhanan, Varsha Sri" userId="1f6dbbc3-1242-449a-8ff8-e63949a07c78" providerId="ADAL" clId="{621EE87F-5818-4F0F-BC95-86D09DB5AE0C}" dt="2023-04-16T01:27:49.596" v="7" actId="478"/>
        <pc:sldMkLst>
          <pc:docMk/>
          <pc:sldMk cId="3670618994" sldId="264"/>
        </pc:sldMkLst>
        <pc:picChg chg="del">
          <ac:chgData name="Madhusudhanan, Varsha Sri" userId="1f6dbbc3-1242-449a-8ff8-e63949a07c78" providerId="ADAL" clId="{621EE87F-5818-4F0F-BC95-86D09DB5AE0C}" dt="2023-04-16T01:27:49.596" v="7" actId="478"/>
          <ac:picMkLst>
            <pc:docMk/>
            <pc:sldMk cId="3670618994" sldId="264"/>
            <ac:picMk id="8" creationId="{DAB2A4EF-4293-4570-873F-18E86B4CD128}"/>
          </ac:picMkLst>
        </pc:picChg>
      </pc:sldChg>
      <pc:sldChg chg="delSp mod delAnim">
        <pc:chgData name="Madhusudhanan, Varsha Sri" userId="1f6dbbc3-1242-449a-8ff8-e63949a07c78" providerId="ADAL" clId="{621EE87F-5818-4F0F-BC95-86D09DB5AE0C}" dt="2023-04-16T01:27:51.700" v="8" actId="478"/>
        <pc:sldMkLst>
          <pc:docMk/>
          <pc:sldMk cId="1931595764" sldId="265"/>
        </pc:sldMkLst>
        <pc:picChg chg="del">
          <ac:chgData name="Madhusudhanan, Varsha Sri" userId="1f6dbbc3-1242-449a-8ff8-e63949a07c78" providerId="ADAL" clId="{621EE87F-5818-4F0F-BC95-86D09DB5AE0C}" dt="2023-04-16T01:27:51.700" v="8" actId="478"/>
          <ac:picMkLst>
            <pc:docMk/>
            <pc:sldMk cId="1931595764" sldId="265"/>
            <ac:picMk id="9" creationId="{B9D67327-E08B-4291-AA8B-FCA62E003214}"/>
          </ac:picMkLst>
        </pc:picChg>
      </pc:sldChg>
      <pc:sldChg chg="delSp mod delAnim">
        <pc:chgData name="Madhusudhanan, Varsha Sri" userId="1f6dbbc3-1242-449a-8ff8-e63949a07c78" providerId="ADAL" clId="{621EE87F-5818-4F0F-BC95-86D09DB5AE0C}" dt="2023-04-16T01:27:53.634" v="9" actId="478"/>
        <pc:sldMkLst>
          <pc:docMk/>
          <pc:sldMk cId="2732552761" sldId="266"/>
        </pc:sldMkLst>
        <pc:picChg chg="del">
          <ac:chgData name="Madhusudhanan, Varsha Sri" userId="1f6dbbc3-1242-449a-8ff8-e63949a07c78" providerId="ADAL" clId="{621EE87F-5818-4F0F-BC95-86D09DB5AE0C}" dt="2023-04-16T01:27:53.634" v="9" actId="478"/>
          <ac:picMkLst>
            <pc:docMk/>
            <pc:sldMk cId="2732552761" sldId="266"/>
            <ac:picMk id="9" creationId="{94FA2C33-A88B-406C-88EA-8F99CADDC4A3}"/>
          </ac:picMkLst>
        </pc:picChg>
      </pc:sldChg>
      <pc:sldChg chg="delSp mod delAnim">
        <pc:chgData name="Madhusudhanan, Varsha Sri" userId="1f6dbbc3-1242-449a-8ff8-e63949a07c78" providerId="ADAL" clId="{621EE87F-5818-4F0F-BC95-86D09DB5AE0C}" dt="2023-04-16T01:27:55.723" v="10" actId="478"/>
        <pc:sldMkLst>
          <pc:docMk/>
          <pc:sldMk cId="2194931092" sldId="267"/>
        </pc:sldMkLst>
        <pc:picChg chg="del">
          <ac:chgData name="Madhusudhanan, Varsha Sri" userId="1f6dbbc3-1242-449a-8ff8-e63949a07c78" providerId="ADAL" clId="{621EE87F-5818-4F0F-BC95-86D09DB5AE0C}" dt="2023-04-16T01:27:55.723" v="10" actId="478"/>
          <ac:picMkLst>
            <pc:docMk/>
            <pc:sldMk cId="2194931092" sldId="267"/>
            <ac:picMk id="9" creationId="{7D129013-794F-4EA9-88C2-19400FB849B3}"/>
          </ac:picMkLst>
        </pc:picChg>
      </pc:sldChg>
      <pc:sldChg chg="delSp mod delAnim">
        <pc:chgData name="Madhusudhanan, Varsha Sri" userId="1f6dbbc3-1242-449a-8ff8-e63949a07c78" providerId="ADAL" clId="{621EE87F-5818-4F0F-BC95-86D09DB5AE0C}" dt="2023-04-16T01:27:57.835" v="11" actId="478"/>
        <pc:sldMkLst>
          <pc:docMk/>
          <pc:sldMk cId="2604523413" sldId="268"/>
        </pc:sldMkLst>
        <pc:picChg chg="del">
          <ac:chgData name="Madhusudhanan, Varsha Sri" userId="1f6dbbc3-1242-449a-8ff8-e63949a07c78" providerId="ADAL" clId="{621EE87F-5818-4F0F-BC95-86D09DB5AE0C}" dt="2023-04-16T01:27:57.835" v="11" actId="478"/>
          <ac:picMkLst>
            <pc:docMk/>
            <pc:sldMk cId="2604523413" sldId="268"/>
            <ac:picMk id="15" creationId="{C4F3A0ED-6F99-4AF9-9FBA-57DACB9692D9}"/>
          </ac:picMkLst>
        </pc:picChg>
      </pc:sldChg>
      <pc:sldChg chg="delSp mod delAnim">
        <pc:chgData name="Madhusudhanan, Varsha Sri" userId="1f6dbbc3-1242-449a-8ff8-e63949a07c78" providerId="ADAL" clId="{621EE87F-5818-4F0F-BC95-86D09DB5AE0C}" dt="2023-04-16T01:27:59.684" v="12" actId="478"/>
        <pc:sldMkLst>
          <pc:docMk/>
          <pc:sldMk cId="2563917372" sldId="269"/>
        </pc:sldMkLst>
        <pc:picChg chg="del">
          <ac:chgData name="Madhusudhanan, Varsha Sri" userId="1f6dbbc3-1242-449a-8ff8-e63949a07c78" providerId="ADAL" clId="{621EE87F-5818-4F0F-BC95-86D09DB5AE0C}" dt="2023-04-16T01:27:59.684" v="12" actId="478"/>
          <ac:picMkLst>
            <pc:docMk/>
            <pc:sldMk cId="2563917372" sldId="269"/>
            <ac:picMk id="4" creationId="{366E71AC-996F-4F2B-B960-AB909AC516F6}"/>
          </ac:picMkLst>
        </pc:picChg>
      </pc:sldChg>
      <pc:sldChg chg="delSp mod delAnim">
        <pc:chgData name="Madhusudhanan, Varsha Sri" userId="1f6dbbc3-1242-449a-8ff8-e63949a07c78" providerId="ADAL" clId="{621EE87F-5818-4F0F-BC95-86D09DB5AE0C}" dt="2023-04-16T01:28:01.827" v="13" actId="478"/>
        <pc:sldMkLst>
          <pc:docMk/>
          <pc:sldMk cId="1338548837" sldId="270"/>
        </pc:sldMkLst>
        <pc:picChg chg="del">
          <ac:chgData name="Madhusudhanan, Varsha Sri" userId="1f6dbbc3-1242-449a-8ff8-e63949a07c78" providerId="ADAL" clId="{621EE87F-5818-4F0F-BC95-86D09DB5AE0C}" dt="2023-04-16T01:28:01.827" v="13" actId="478"/>
          <ac:picMkLst>
            <pc:docMk/>
            <pc:sldMk cId="1338548837" sldId="270"/>
            <ac:picMk id="5" creationId="{BEB9CE96-CD62-47FB-805B-8350E2B25478}"/>
          </ac:picMkLst>
        </pc:picChg>
      </pc:sldChg>
      <pc:sldChg chg="delSp mod delAnim">
        <pc:chgData name="Madhusudhanan, Varsha Sri" userId="1f6dbbc3-1242-449a-8ff8-e63949a07c78" providerId="ADAL" clId="{621EE87F-5818-4F0F-BC95-86D09DB5AE0C}" dt="2023-04-16T01:28:03.952" v="14" actId="478"/>
        <pc:sldMkLst>
          <pc:docMk/>
          <pc:sldMk cId="3939297223" sldId="271"/>
        </pc:sldMkLst>
        <pc:picChg chg="del">
          <ac:chgData name="Madhusudhanan, Varsha Sri" userId="1f6dbbc3-1242-449a-8ff8-e63949a07c78" providerId="ADAL" clId="{621EE87F-5818-4F0F-BC95-86D09DB5AE0C}" dt="2023-04-16T01:28:03.952" v="14" actId="478"/>
          <ac:picMkLst>
            <pc:docMk/>
            <pc:sldMk cId="3939297223" sldId="271"/>
            <ac:picMk id="3" creationId="{A1D66FE3-1C49-423F-ABC8-905A68DF36F9}"/>
          </ac:picMkLst>
        </pc:picChg>
      </pc:sldChg>
      <pc:sldChg chg="delSp mod delAnim">
        <pc:chgData name="Madhusudhanan, Varsha Sri" userId="1f6dbbc3-1242-449a-8ff8-e63949a07c78" providerId="ADAL" clId="{621EE87F-5818-4F0F-BC95-86D09DB5AE0C}" dt="2023-04-16T01:27:28.646" v="0" actId="478"/>
        <pc:sldMkLst>
          <pc:docMk/>
          <pc:sldMk cId="977447253" sldId="272"/>
        </pc:sldMkLst>
        <pc:picChg chg="del">
          <ac:chgData name="Madhusudhanan, Varsha Sri" userId="1f6dbbc3-1242-449a-8ff8-e63949a07c78" providerId="ADAL" clId="{621EE87F-5818-4F0F-BC95-86D09DB5AE0C}" dt="2023-04-16T01:27:28.646" v="0" actId="478"/>
          <ac:picMkLst>
            <pc:docMk/>
            <pc:sldMk cId="977447253" sldId="272"/>
            <ac:picMk id="4" creationId="{769D915D-4D75-4438-8C81-F9C956F2B2C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0D03-EC7C-9DEF-7709-B7F329AB6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5AAC72-1073-7F94-06DD-2D49BDEE9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0A9718-3FF2-675C-8666-D8ABA2ECBA07}"/>
              </a:ext>
            </a:extLst>
          </p:cNvPr>
          <p:cNvSpPr>
            <a:spLocks noGrp="1"/>
          </p:cNvSpPr>
          <p:nvPr>
            <p:ph type="dt" sz="half" idx="10"/>
          </p:nvPr>
        </p:nvSpPr>
        <p:spPr/>
        <p:txBody>
          <a:bodyPr/>
          <a:lstStyle/>
          <a:p>
            <a:fld id="{8F72BA41-EC5B-4197-BCC8-0FD2E523CD7A}" type="datetimeFigureOut">
              <a:rPr lang="en-US" smtClean="0"/>
              <a:t>5/10/2023</a:t>
            </a:fld>
            <a:endParaRPr lang="en-US"/>
          </a:p>
        </p:txBody>
      </p:sp>
      <p:sp>
        <p:nvSpPr>
          <p:cNvPr id="5" name="Footer Placeholder 4">
            <a:extLst>
              <a:ext uri="{FF2B5EF4-FFF2-40B4-BE49-F238E27FC236}">
                <a16:creationId xmlns:a16="http://schemas.microsoft.com/office/drawing/2014/main" id="{8FEA1DB3-AACB-5E8D-EEBC-2C2D59F055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50B9C4-2BEB-495B-2DEC-4AA68DA0D7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3562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8354-7FD1-4E38-6CD8-A3E07FA802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A2FDF5-477B-AFC1-9105-D66148AD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DB1B7-BC86-6B43-4E7C-541FDBD54915}"/>
              </a:ext>
            </a:extLst>
          </p:cNvPr>
          <p:cNvSpPr>
            <a:spLocks noGrp="1"/>
          </p:cNvSpPr>
          <p:nvPr>
            <p:ph type="dt" sz="half" idx="10"/>
          </p:nvPr>
        </p:nvSpPr>
        <p:spPr/>
        <p:txBody>
          <a:bodyPr/>
          <a:lstStyle/>
          <a:p>
            <a:fld id="{8F72BA41-EC5B-4197-BCC8-0FD2E523CD7A}" type="datetimeFigureOut">
              <a:rPr lang="en-US" smtClean="0"/>
              <a:pPr/>
              <a:t>5/10/2023</a:t>
            </a:fld>
            <a:endParaRPr lang="en-US" dirty="0"/>
          </a:p>
        </p:txBody>
      </p:sp>
      <p:sp>
        <p:nvSpPr>
          <p:cNvPr id="5" name="Footer Placeholder 4">
            <a:extLst>
              <a:ext uri="{FF2B5EF4-FFF2-40B4-BE49-F238E27FC236}">
                <a16:creationId xmlns:a16="http://schemas.microsoft.com/office/drawing/2014/main" id="{321076D0-A42D-9B9E-40AA-BC5FED9BF6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BCFB60-A6FF-E485-DCE5-0E6C509803BB}"/>
              </a:ext>
            </a:extLst>
          </p:cNvPr>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378171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3E00A-1C98-3C54-F853-45E248B192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DF0A95-F1F3-B837-64B3-313D52AE7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152A0-6581-1D63-4B56-461EC32D990F}"/>
              </a:ext>
            </a:extLst>
          </p:cNvPr>
          <p:cNvSpPr>
            <a:spLocks noGrp="1"/>
          </p:cNvSpPr>
          <p:nvPr>
            <p:ph type="dt" sz="half" idx="10"/>
          </p:nvPr>
        </p:nvSpPr>
        <p:spPr/>
        <p:txBody>
          <a:bodyPr/>
          <a:lstStyle/>
          <a:p>
            <a:fld id="{8F72BA41-EC5B-4197-BCC8-0FD2E523CD7A}" type="datetimeFigureOut">
              <a:rPr lang="en-US" smtClean="0"/>
              <a:pPr/>
              <a:t>5/10/2023</a:t>
            </a:fld>
            <a:endParaRPr lang="en-US" dirty="0"/>
          </a:p>
        </p:txBody>
      </p:sp>
      <p:sp>
        <p:nvSpPr>
          <p:cNvPr id="5" name="Footer Placeholder 4">
            <a:extLst>
              <a:ext uri="{FF2B5EF4-FFF2-40B4-BE49-F238E27FC236}">
                <a16:creationId xmlns:a16="http://schemas.microsoft.com/office/drawing/2014/main" id="{E859D9ED-7B58-053A-1BE6-6C2FF585F8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E574BE-6679-6E44-D0AE-CC3804664B3D}"/>
              </a:ext>
            </a:extLst>
          </p:cNvPr>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193572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D4D5-8617-C083-76DC-C02F911F3B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7DED59-8CBF-3C1D-8A66-4EDD347150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F3B193-0F10-47FD-3A5C-490FAAABE8F8}"/>
              </a:ext>
            </a:extLst>
          </p:cNvPr>
          <p:cNvSpPr>
            <a:spLocks noGrp="1"/>
          </p:cNvSpPr>
          <p:nvPr>
            <p:ph type="dt" sz="half" idx="10"/>
          </p:nvPr>
        </p:nvSpPr>
        <p:spPr/>
        <p:txBody>
          <a:bodyPr/>
          <a:lstStyle/>
          <a:p>
            <a:fld id="{8F72BA41-EC5B-4197-BCC8-0FD2E523CD7A}" type="datetimeFigureOut">
              <a:rPr lang="en-US" smtClean="0"/>
              <a:pPr/>
              <a:t>5/10/2023</a:t>
            </a:fld>
            <a:endParaRPr lang="en-US" dirty="0"/>
          </a:p>
        </p:txBody>
      </p:sp>
      <p:sp>
        <p:nvSpPr>
          <p:cNvPr id="5" name="Footer Placeholder 4">
            <a:extLst>
              <a:ext uri="{FF2B5EF4-FFF2-40B4-BE49-F238E27FC236}">
                <a16:creationId xmlns:a16="http://schemas.microsoft.com/office/drawing/2014/main" id="{3A83F99E-9154-D08D-768D-AD3FFD5BD2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E7D9C5-043D-6377-B86C-897275990AA2}"/>
              </a:ext>
            </a:extLst>
          </p:cNvPr>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15106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F248-F71E-F949-585D-2EA24393CB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4AB70-A320-A91C-1347-6A32F36F4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F9300D-DF41-1F2C-690D-D2E3667DC701}"/>
              </a:ext>
            </a:extLst>
          </p:cNvPr>
          <p:cNvSpPr>
            <a:spLocks noGrp="1"/>
          </p:cNvSpPr>
          <p:nvPr>
            <p:ph type="dt" sz="half" idx="10"/>
          </p:nvPr>
        </p:nvSpPr>
        <p:spPr/>
        <p:txBody>
          <a:bodyPr/>
          <a:lstStyle/>
          <a:p>
            <a:fld id="{8F72BA41-EC5B-4197-BCC8-0FD2E523CD7A}" type="datetimeFigureOut">
              <a:rPr lang="en-US" smtClean="0"/>
              <a:t>5/10/2023</a:t>
            </a:fld>
            <a:endParaRPr lang="en-US"/>
          </a:p>
        </p:txBody>
      </p:sp>
      <p:sp>
        <p:nvSpPr>
          <p:cNvPr id="5" name="Footer Placeholder 4">
            <a:extLst>
              <a:ext uri="{FF2B5EF4-FFF2-40B4-BE49-F238E27FC236}">
                <a16:creationId xmlns:a16="http://schemas.microsoft.com/office/drawing/2014/main" id="{45F27876-3494-AE81-3D0E-B57C167BC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D42E8-DCB1-D5D2-B81C-B8E32ECD152D}"/>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673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11F5-DA3D-091C-A100-2D6679C356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FB4E06-76AA-2553-5AD7-C50246DEE1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0EB280-67DF-210B-E665-EA60E5A3E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317F98-7B31-1A7B-6353-0504F13004FA}"/>
              </a:ext>
            </a:extLst>
          </p:cNvPr>
          <p:cNvSpPr>
            <a:spLocks noGrp="1"/>
          </p:cNvSpPr>
          <p:nvPr>
            <p:ph type="dt" sz="half" idx="10"/>
          </p:nvPr>
        </p:nvSpPr>
        <p:spPr/>
        <p:txBody>
          <a:bodyPr/>
          <a:lstStyle/>
          <a:p>
            <a:fld id="{8F72BA41-EC5B-4197-BCC8-0FD2E523CD7A}" type="datetimeFigureOut">
              <a:rPr lang="en-US" smtClean="0"/>
              <a:pPr/>
              <a:t>5/10/2023</a:t>
            </a:fld>
            <a:endParaRPr lang="en-US" dirty="0"/>
          </a:p>
        </p:txBody>
      </p:sp>
      <p:sp>
        <p:nvSpPr>
          <p:cNvPr id="6" name="Footer Placeholder 5">
            <a:extLst>
              <a:ext uri="{FF2B5EF4-FFF2-40B4-BE49-F238E27FC236}">
                <a16:creationId xmlns:a16="http://schemas.microsoft.com/office/drawing/2014/main" id="{C4F99629-DF9A-6C16-270F-E9D0336410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5DC60B-1CC9-F1D3-16D8-3BA1DB81ADE1}"/>
              </a:ext>
            </a:extLst>
          </p:cNvPr>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396724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3C473-D2F0-2487-6E19-5193D04CEF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6C0AB7-19AE-CEEE-06FC-594E2177D7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143CDE-82C9-D829-043C-0B8CD1A47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1BB4E0-F198-BF0C-497B-16437AC98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8539DD-6BDD-8704-496E-E50B3CA374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B34947-2601-A0FA-7269-DDDBAA09390A}"/>
              </a:ext>
            </a:extLst>
          </p:cNvPr>
          <p:cNvSpPr>
            <a:spLocks noGrp="1"/>
          </p:cNvSpPr>
          <p:nvPr>
            <p:ph type="dt" sz="half" idx="10"/>
          </p:nvPr>
        </p:nvSpPr>
        <p:spPr/>
        <p:txBody>
          <a:bodyPr/>
          <a:lstStyle/>
          <a:p>
            <a:fld id="{8F72BA41-EC5B-4197-BCC8-0FD2E523CD7A}" type="datetimeFigureOut">
              <a:rPr lang="en-US" smtClean="0"/>
              <a:pPr/>
              <a:t>5/10/2023</a:t>
            </a:fld>
            <a:endParaRPr lang="en-US" dirty="0"/>
          </a:p>
        </p:txBody>
      </p:sp>
      <p:sp>
        <p:nvSpPr>
          <p:cNvPr id="8" name="Footer Placeholder 7">
            <a:extLst>
              <a:ext uri="{FF2B5EF4-FFF2-40B4-BE49-F238E27FC236}">
                <a16:creationId xmlns:a16="http://schemas.microsoft.com/office/drawing/2014/main" id="{5994B513-4C7F-9FA8-A78F-6FA171FE302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983529A-453E-2B38-4F55-D440D7C4E14C}"/>
              </a:ext>
            </a:extLst>
          </p:cNvPr>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48517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E0BD-646F-0444-C79D-780589C64C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14B6ED-EBDA-2BE9-DE19-0D9C9BE977A2}"/>
              </a:ext>
            </a:extLst>
          </p:cNvPr>
          <p:cNvSpPr>
            <a:spLocks noGrp="1"/>
          </p:cNvSpPr>
          <p:nvPr>
            <p:ph type="dt" sz="half" idx="10"/>
          </p:nvPr>
        </p:nvSpPr>
        <p:spPr/>
        <p:txBody>
          <a:bodyPr/>
          <a:lstStyle/>
          <a:p>
            <a:fld id="{8F72BA41-EC5B-4197-BCC8-0FD2E523CD7A}" type="datetimeFigureOut">
              <a:rPr lang="en-US" smtClean="0"/>
              <a:t>5/10/2023</a:t>
            </a:fld>
            <a:endParaRPr lang="en-US"/>
          </a:p>
        </p:txBody>
      </p:sp>
      <p:sp>
        <p:nvSpPr>
          <p:cNvPr id="4" name="Footer Placeholder 3">
            <a:extLst>
              <a:ext uri="{FF2B5EF4-FFF2-40B4-BE49-F238E27FC236}">
                <a16:creationId xmlns:a16="http://schemas.microsoft.com/office/drawing/2014/main" id="{80A0C9D6-B869-3713-6A25-23F233F6C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1612E7-BBB1-4E0D-34DB-0BFD6853EB52}"/>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8890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E0813-281C-3087-C6BD-77A3C2ED153F}"/>
              </a:ext>
            </a:extLst>
          </p:cNvPr>
          <p:cNvSpPr>
            <a:spLocks noGrp="1"/>
          </p:cNvSpPr>
          <p:nvPr>
            <p:ph type="dt" sz="half" idx="10"/>
          </p:nvPr>
        </p:nvSpPr>
        <p:spPr/>
        <p:txBody>
          <a:bodyPr/>
          <a:lstStyle/>
          <a:p>
            <a:fld id="{8F72BA41-EC5B-4197-BCC8-0FD2E523CD7A}" type="datetimeFigureOut">
              <a:rPr lang="en-US" smtClean="0"/>
              <a:t>5/10/2023</a:t>
            </a:fld>
            <a:endParaRPr lang="en-US"/>
          </a:p>
        </p:txBody>
      </p:sp>
      <p:sp>
        <p:nvSpPr>
          <p:cNvPr id="3" name="Footer Placeholder 2">
            <a:extLst>
              <a:ext uri="{FF2B5EF4-FFF2-40B4-BE49-F238E27FC236}">
                <a16:creationId xmlns:a16="http://schemas.microsoft.com/office/drawing/2014/main" id="{67ACBBDD-5E3A-4DE5-AFB0-FBC36B97E8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ECA99E-51F4-FF35-FD2F-3D284778AA3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2452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E789-6472-3972-896B-628A6266B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50B444-9C2D-1C10-6AC5-3A7AD7D246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BD53CC-E1C0-5629-5F52-32335A737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0499F-199E-2501-ADB6-6FC1CBBB6503}"/>
              </a:ext>
            </a:extLst>
          </p:cNvPr>
          <p:cNvSpPr>
            <a:spLocks noGrp="1"/>
          </p:cNvSpPr>
          <p:nvPr>
            <p:ph type="dt" sz="half" idx="10"/>
          </p:nvPr>
        </p:nvSpPr>
        <p:spPr/>
        <p:txBody>
          <a:bodyPr/>
          <a:lstStyle/>
          <a:p>
            <a:fld id="{8F72BA41-EC5B-4197-BCC8-0FD2E523CD7A}" type="datetimeFigureOut">
              <a:rPr lang="en-US" smtClean="0"/>
              <a:pPr/>
              <a:t>5/10/2023</a:t>
            </a:fld>
            <a:endParaRPr lang="en-US" dirty="0"/>
          </a:p>
        </p:txBody>
      </p:sp>
      <p:sp>
        <p:nvSpPr>
          <p:cNvPr id="6" name="Footer Placeholder 5">
            <a:extLst>
              <a:ext uri="{FF2B5EF4-FFF2-40B4-BE49-F238E27FC236}">
                <a16:creationId xmlns:a16="http://schemas.microsoft.com/office/drawing/2014/main" id="{3CE641DB-71E0-7B0C-F4BD-CB33AA3251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6D0278-DCA1-A22A-977D-4E74C759739F}"/>
              </a:ext>
            </a:extLst>
          </p:cNvPr>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66173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82F8-46E6-F695-EDB0-EA8F84D4D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4888F9-20AD-4A0B-C9BC-61A03392E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850964-F7BB-7926-83C3-C690BC590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7A073-635D-B621-23F1-FFFB203B61F9}"/>
              </a:ext>
            </a:extLst>
          </p:cNvPr>
          <p:cNvSpPr>
            <a:spLocks noGrp="1"/>
          </p:cNvSpPr>
          <p:nvPr>
            <p:ph type="dt" sz="half" idx="10"/>
          </p:nvPr>
        </p:nvSpPr>
        <p:spPr/>
        <p:txBody>
          <a:bodyPr/>
          <a:lstStyle/>
          <a:p>
            <a:fld id="{8F72BA41-EC5B-4197-BCC8-0FD2E523CD7A}" type="datetimeFigureOut">
              <a:rPr lang="en-US" smtClean="0"/>
              <a:t>5/10/2023</a:t>
            </a:fld>
            <a:endParaRPr lang="en-US"/>
          </a:p>
        </p:txBody>
      </p:sp>
      <p:sp>
        <p:nvSpPr>
          <p:cNvPr id="6" name="Footer Placeholder 5">
            <a:extLst>
              <a:ext uri="{FF2B5EF4-FFF2-40B4-BE49-F238E27FC236}">
                <a16:creationId xmlns:a16="http://schemas.microsoft.com/office/drawing/2014/main" id="{F73CBBE0-DE08-EDBE-B604-FB6613CE7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A4127F-A374-D075-BD84-BA5071204DB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2826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00C381-C0A1-384A-1551-1D0EF222F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1CCA67-843F-4E7B-F8EC-025506A24C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BBA61-197C-AB0D-BEB7-15460C7CF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2BA41-EC5B-4197-BCC8-0FD2E523CD7A}" type="datetimeFigureOut">
              <a:rPr lang="en-US" smtClean="0"/>
              <a:pPr/>
              <a:t>5/10/2023</a:t>
            </a:fld>
            <a:endParaRPr lang="en-US" dirty="0"/>
          </a:p>
        </p:txBody>
      </p:sp>
      <p:sp>
        <p:nvSpPr>
          <p:cNvPr id="5" name="Footer Placeholder 4">
            <a:extLst>
              <a:ext uri="{FF2B5EF4-FFF2-40B4-BE49-F238E27FC236}">
                <a16:creationId xmlns:a16="http://schemas.microsoft.com/office/drawing/2014/main" id="{D284436F-1D2D-7D5C-3929-AA8E283B2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D17531D-C5C7-65F6-D18B-537E0DC1CB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3638348171"/>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l.gov/agencies/eta/foreign-labor/performance" TargetMode="External"/><Relationship Id="rId2" Type="http://schemas.openxmlformats.org/officeDocument/2006/relationships/hyperlink" Target="https://www.uscis.gov/working-in-the-united-states/h-1b-specialty-occupations" TargetMode="External"/><Relationship Id="rId1" Type="http://schemas.openxmlformats.org/officeDocument/2006/relationships/slideLayout" Target="../slideLayouts/slideLayout2.xml"/><Relationship Id="rId4" Type="http://schemas.openxmlformats.org/officeDocument/2006/relationships/hyperlink" Target="https://travel.state.gov/content/travel/en/us-visas.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alendar&#10;&#10;Description automatically generated">
            <a:extLst>
              <a:ext uri="{FF2B5EF4-FFF2-40B4-BE49-F238E27FC236}">
                <a16:creationId xmlns:a16="http://schemas.microsoft.com/office/drawing/2014/main" id="{1C5BDCA9-BF26-14C4-CC24-D7F7CF73AE72}"/>
              </a:ext>
            </a:extLst>
          </p:cNvPr>
          <p:cNvPicPr>
            <a:picLocks noChangeAspect="1"/>
          </p:cNvPicPr>
          <p:nvPr/>
        </p:nvPicPr>
        <p:blipFill rotWithShape="1">
          <a:blip r:embed="rId2">
            <a:extLst>
              <a:ext uri="{28A0092B-C50C-407E-A947-70E740481C1C}">
                <a14:useLocalDpi xmlns:a14="http://schemas.microsoft.com/office/drawing/2010/main" val="0"/>
              </a:ext>
            </a:extLst>
          </a:blip>
          <a:srcRect r="12018" b="1"/>
          <a:stretch/>
        </p:blipFill>
        <p:spPr>
          <a:xfrm>
            <a:off x="2522356" y="10"/>
            <a:ext cx="9669642" cy="6857990"/>
          </a:xfrm>
          <a:prstGeom prst="rect">
            <a:avLst/>
          </a:prstGeom>
        </p:spPr>
      </p:pic>
      <p:sp>
        <p:nvSpPr>
          <p:cNvPr id="64" name="Rectangle 6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3298BA-4FF0-31D7-8F04-1E4E09D272AA}"/>
              </a:ext>
            </a:extLst>
          </p:cNvPr>
          <p:cNvSpPr>
            <a:spLocks noGrp="1"/>
          </p:cNvSpPr>
          <p:nvPr>
            <p:ph type="title"/>
          </p:nvPr>
        </p:nvSpPr>
        <p:spPr>
          <a:xfrm>
            <a:off x="838200" y="365124"/>
            <a:ext cx="3822189" cy="6099683"/>
          </a:xfrm>
        </p:spPr>
        <p:txBody>
          <a:bodyPr>
            <a:normAutofit/>
          </a:bodyPr>
          <a:lstStyle/>
          <a:p>
            <a:r>
              <a:rPr lang="en-US" sz="4000" b="1" dirty="0">
                <a:cs typeface="Times New Roman" panose="02020603050405020304" pitchFamily="18" charset="0"/>
              </a:rPr>
              <a:t>H-1B VISA ANALYSIS</a:t>
            </a:r>
            <a:endParaRPr lang="en-US" sz="4000" b="1" dirty="0"/>
          </a:p>
        </p:txBody>
      </p:sp>
      <p:sp>
        <p:nvSpPr>
          <p:cNvPr id="3" name="Content Placeholder 2">
            <a:extLst>
              <a:ext uri="{FF2B5EF4-FFF2-40B4-BE49-F238E27FC236}">
                <a16:creationId xmlns:a16="http://schemas.microsoft.com/office/drawing/2014/main" id="{1050535E-D0B5-1A7A-2F94-046440082DAA}"/>
              </a:ext>
            </a:extLst>
          </p:cNvPr>
          <p:cNvSpPr>
            <a:spLocks noGrp="1"/>
          </p:cNvSpPr>
          <p:nvPr>
            <p:ph idx="1"/>
          </p:nvPr>
        </p:nvSpPr>
        <p:spPr>
          <a:xfrm>
            <a:off x="0" y="1156547"/>
            <a:ext cx="4294203" cy="3742762"/>
          </a:xfrm>
        </p:spPr>
        <p:txBody>
          <a:bodyPr>
            <a:normAutofit/>
          </a:bodyPr>
          <a:lstStyle/>
          <a:p>
            <a:endParaRPr lang="en-US" sz="2000" b="1" dirty="0">
              <a:latin typeface="+mj-lt"/>
              <a:cs typeface="Times New Roman" panose="02020603050405020304" pitchFamily="18" charset="0"/>
            </a:endParaRPr>
          </a:p>
          <a:p>
            <a:endParaRPr lang="en-US" sz="2000" b="1" dirty="0">
              <a:latin typeface="+mj-lt"/>
              <a:cs typeface="Times New Roman" panose="02020603050405020304" pitchFamily="18" charset="0"/>
            </a:endParaRPr>
          </a:p>
          <a:p>
            <a:pPr algn="ctr"/>
            <a:endParaRPr lang="en-US" sz="2000" b="1" dirty="0">
              <a:latin typeface="+mj-lt"/>
              <a:cs typeface="Times New Roman" panose="02020603050405020304" pitchFamily="18" charset="0"/>
            </a:endParaRPr>
          </a:p>
          <a:p>
            <a:endParaRPr lang="en-US" sz="2000" dirty="0"/>
          </a:p>
        </p:txBody>
      </p:sp>
    </p:spTree>
    <p:extLst>
      <p:ext uri="{BB962C8B-B14F-4D97-AF65-F5344CB8AC3E}">
        <p14:creationId xmlns:p14="http://schemas.microsoft.com/office/powerpoint/2010/main" val="2726396713"/>
      </p:ext>
    </p:extLst>
  </p:cSld>
  <p:clrMapOvr>
    <a:masterClrMapping/>
  </p:clrMapOvr>
  <mc:AlternateContent xmlns:mc="http://schemas.openxmlformats.org/markup-compatibility/2006" xmlns:p14="http://schemas.microsoft.com/office/powerpoint/2010/main">
    <mc:Choice Requires="p14">
      <p:transition spd="slow" p14:dur="2000" advTm="7840"/>
    </mc:Choice>
    <mc:Fallback xmlns="">
      <p:transition spd="slow" advTm="78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1">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Triangle 4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45">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12ACC44-3CA3-D305-D183-C55239B5AC24}"/>
              </a:ext>
            </a:extLst>
          </p:cNvPr>
          <p:cNvPicPr>
            <a:picLocks noChangeAspect="1"/>
          </p:cNvPicPr>
          <p:nvPr/>
        </p:nvPicPr>
        <p:blipFill>
          <a:blip r:embed="rId2"/>
          <a:stretch>
            <a:fillRect/>
          </a:stretch>
        </p:blipFill>
        <p:spPr>
          <a:xfrm>
            <a:off x="2571673" y="699788"/>
            <a:ext cx="6628609" cy="2890186"/>
          </a:xfrm>
          <a:prstGeom prst="rect">
            <a:avLst/>
          </a:prstGeom>
        </p:spPr>
      </p:pic>
      <p:pic>
        <p:nvPicPr>
          <p:cNvPr id="6" name="Content Placeholder 4">
            <a:extLst>
              <a:ext uri="{FF2B5EF4-FFF2-40B4-BE49-F238E27FC236}">
                <a16:creationId xmlns:a16="http://schemas.microsoft.com/office/drawing/2014/main" id="{9507E626-7DF2-68BF-B2CE-27BB356E5077}"/>
              </a:ext>
            </a:extLst>
          </p:cNvPr>
          <p:cNvPicPr>
            <a:picLocks noGrp="1" noChangeAspect="1"/>
          </p:cNvPicPr>
          <p:nvPr>
            <p:ph idx="1"/>
          </p:nvPr>
        </p:nvPicPr>
        <p:blipFill>
          <a:blip r:embed="rId3"/>
          <a:stretch>
            <a:fillRect/>
          </a:stretch>
        </p:blipFill>
        <p:spPr>
          <a:xfrm>
            <a:off x="3467647" y="3503648"/>
            <a:ext cx="4314819" cy="2502581"/>
          </a:xfrm>
          <a:prstGeom prst="rect">
            <a:avLst/>
          </a:prstGeom>
        </p:spPr>
      </p:pic>
    </p:spTree>
    <p:extLst>
      <p:ext uri="{BB962C8B-B14F-4D97-AF65-F5344CB8AC3E}">
        <p14:creationId xmlns:p14="http://schemas.microsoft.com/office/powerpoint/2010/main" val="219493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13">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23FA-543D-2AAF-C693-A887C1C02D05}"/>
              </a:ext>
            </a:extLst>
          </p:cNvPr>
          <p:cNvSpPr>
            <a:spLocks noGrp="1"/>
          </p:cNvSpPr>
          <p:nvPr>
            <p:ph type="title"/>
          </p:nvPr>
        </p:nvSpPr>
        <p:spPr>
          <a:xfrm>
            <a:off x="589560" y="856180"/>
            <a:ext cx="5279408" cy="1128068"/>
          </a:xfrm>
        </p:spPr>
        <p:txBody>
          <a:bodyPr vert="horz" lIns="91440" tIns="45720" rIns="91440" bIns="45720" rtlCol="0" anchor="ctr">
            <a:noAutofit/>
          </a:bodyPr>
          <a:lstStyle/>
          <a:p>
            <a:r>
              <a:rPr lang="en-US" sz="4000" b="1" kern="1200" dirty="0">
                <a:solidFill>
                  <a:schemeClr val="tx1"/>
                </a:solidFill>
                <a:latin typeface="+mj-lt"/>
                <a:ea typeface="+mj-ea"/>
                <a:cs typeface="+mj-cs"/>
              </a:rPr>
              <a:t>BOTTOM EMPLOYER DETAILS</a:t>
            </a:r>
          </a:p>
        </p:txBody>
      </p:sp>
      <p:grpSp>
        <p:nvGrpSpPr>
          <p:cNvPr id="54"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1">
            <a:extLst>
              <a:ext uri="{FF2B5EF4-FFF2-40B4-BE49-F238E27FC236}">
                <a16:creationId xmlns:a16="http://schemas.microsoft.com/office/drawing/2014/main" id="{5DBCE5CE-99B8-0CCA-F872-588E88BF904A}"/>
              </a:ext>
            </a:extLst>
          </p:cNvPr>
          <p:cNvSpPr txBox="1">
            <a:spLocks/>
          </p:cNvSpPr>
          <p:nvPr/>
        </p:nvSpPr>
        <p:spPr>
          <a:xfrm>
            <a:off x="590719" y="2330505"/>
            <a:ext cx="5278066" cy="397958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just">
              <a:lnSpc>
                <a:spcPct val="90000"/>
              </a:lnSpc>
              <a:spcAft>
                <a:spcPts val="600"/>
              </a:spcAft>
            </a:pPr>
            <a:r>
              <a:rPr lang="en-US" sz="2000" dirty="0">
                <a:solidFill>
                  <a:schemeClr val="tx1"/>
                </a:solidFill>
                <a:ea typeface="+mn-ea"/>
                <a:cs typeface="+mn-cs"/>
              </a:rPr>
              <a:t>Analyst, Business Analyst seems to be the lowest Job title on the list and the company corresponding to it is Ares Operation LLC. The lowest 5 states in the US with the certified approval rate are Alaska, Montana, Vermont, South Dakota, and Wyoming.</a:t>
            </a:r>
          </a:p>
        </p:txBody>
      </p:sp>
      <p:sp>
        <p:nvSpPr>
          <p:cNvPr id="56"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517A613-9CAC-6E16-9DD3-271E564C00C6}"/>
              </a:ext>
            </a:extLst>
          </p:cNvPr>
          <p:cNvPicPr>
            <a:picLocks noChangeAspect="1"/>
          </p:cNvPicPr>
          <p:nvPr/>
        </p:nvPicPr>
        <p:blipFill rotWithShape="1">
          <a:blip r:embed="rId2"/>
          <a:srcRect r="4" b="3332"/>
          <a:stretch/>
        </p:blipFill>
        <p:spPr>
          <a:xfrm>
            <a:off x="7083423" y="581892"/>
            <a:ext cx="4397433" cy="2518756"/>
          </a:xfrm>
          <a:prstGeom prst="rect">
            <a:avLst/>
          </a:prstGeom>
        </p:spPr>
      </p:pic>
      <p:sp>
        <p:nvSpPr>
          <p:cNvPr id="58" name="Rectangle 2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D265FFA-FDBE-7ADF-3B4B-944DAEC0B4B6}"/>
              </a:ext>
            </a:extLst>
          </p:cNvPr>
          <p:cNvPicPr>
            <a:picLocks noChangeAspect="1"/>
          </p:cNvPicPr>
          <p:nvPr/>
        </p:nvPicPr>
        <p:blipFill rotWithShape="1">
          <a:blip r:embed="rId3"/>
          <a:srcRect r="6636" b="1"/>
          <a:stretch/>
        </p:blipFill>
        <p:spPr>
          <a:xfrm>
            <a:off x="7083423" y="3707894"/>
            <a:ext cx="4395569" cy="2518756"/>
          </a:xfrm>
          <a:prstGeom prst="rect">
            <a:avLst/>
          </a:prstGeom>
        </p:spPr>
      </p:pic>
    </p:spTree>
    <p:extLst>
      <p:ext uri="{BB962C8B-B14F-4D97-AF65-F5344CB8AC3E}">
        <p14:creationId xmlns:p14="http://schemas.microsoft.com/office/powerpoint/2010/main" val="260452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D80F7-FB7E-3E03-387A-D358F115FE3B}"/>
              </a:ext>
            </a:extLst>
          </p:cNvPr>
          <p:cNvSpPr>
            <a:spLocks noGrp="1"/>
          </p:cNvSpPr>
          <p:nvPr>
            <p:ph type="title"/>
          </p:nvPr>
        </p:nvSpPr>
        <p:spPr>
          <a:xfrm>
            <a:off x="1043631" y="809898"/>
            <a:ext cx="9942716" cy="1554480"/>
          </a:xfrm>
        </p:spPr>
        <p:txBody>
          <a:bodyPr anchor="ctr">
            <a:normAutofit/>
          </a:bodyPr>
          <a:lstStyle/>
          <a:p>
            <a:r>
              <a:rPr lang="en-US" sz="4000" b="1" dirty="0">
                <a:effectLst/>
              </a:rPr>
              <a:t>CONCLUSION</a:t>
            </a:r>
            <a:br>
              <a:rPr lang="en-US" sz="4000" b="1" dirty="0">
                <a:effectLst/>
              </a:rPr>
            </a:br>
            <a:endParaRPr lang="en-US" sz="4000" b="1" dirty="0"/>
          </a:p>
        </p:txBody>
      </p:sp>
      <p:sp>
        <p:nvSpPr>
          <p:cNvPr id="3" name="Content Placeholder 2">
            <a:extLst>
              <a:ext uri="{FF2B5EF4-FFF2-40B4-BE49-F238E27FC236}">
                <a16:creationId xmlns:a16="http://schemas.microsoft.com/office/drawing/2014/main" id="{7AF66ADC-8BC1-581D-1EA2-ED02B1095922}"/>
              </a:ext>
            </a:extLst>
          </p:cNvPr>
          <p:cNvSpPr>
            <a:spLocks noGrp="1"/>
          </p:cNvSpPr>
          <p:nvPr>
            <p:ph idx="1"/>
          </p:nvPr>
        </p:nvSpPr>
        <p:spPr>
          <a:xfrm>
            <a:off x="1045028" y="3017522"/>
            <a:ext cx="9941319" cy="3124658"/>
          </a:xfrm>
        </p:spPr>
        <p:txBody>
          <a:bodyPr anchor="ctr">
            <a:normAutofit/>
          </a:bodyPr>
          <a:lstStyle/>
          <a:p>
            <a:pPr marL="0" indent="0">
              <a:buNone/>
            </a:pPr>
            <a:r>
              <a:rPr lang="en-US" sz="2400">
                <a:effectLst/>
                <a:latin typeface="Times New Roman" panose="02020603050405020304" pitchFamily="18" charset="0"/>
              </a:rPr>
              <a:t>	By analyzing and visualizing data on H-1B visa applications and approvals, an individual can identify which states and areas are likely to be hubs for H-1B employers and sponsors, which industries are sponsoring the most H-1B visas, the U.S. job market fluctuation, and their wages. This information can be valuable for Government officials, employers, and foreign workers interested in understanding the dynamics of the H-1B visa program and using this data for analyses. Overall, Tableau can help provide a more comprehensive understanding of the H-1B visa program and its impact on the US economy and workforce.</a:t>
            </a:r>
            <a:endParaRPr lang="en-US" sz="2400">
              <a:effectLst/>
            </a:endParaRPr>
          </a:p>
          <a:p>
            <a:endParaRPr lang="en-US" sz="2400">
              <a:effectLst/>
              <a:latin typeface="Tableau Book"/>
            </a:endParaRPr>
          </a:p>
        </p:txBody>
      </p:sp>
      <p:cxnSp>
        <p:nvCxnSpPr>
          <p:cNvPr id="26"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917372"/>
      </p:ext>
    </p:extLst>
  </p:cSld>
  <p:clrMapOvr>
    <a:masterClrMapping/>
  </p:clrMapOvr>
  <mc:AlternateContent xmlns:mc="http://schemas.openxmlformats.org/markup-compatibility/2006" xmlns:p14="http://schemas.microsoft.com/office/powerpoint/2010/main">
    <mc:Choice Requires="p14">
      <p:transition spd="slow" p14:dur="2000" advTm="36886"/>
    </mc:Choice>
    <mc:Fallback xmlns="">
      <p:transition spd="slow" advTm="3688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95992-01FE-BDE3-F0EC-03FC9AA53D92}"/>
              </a:ext>
            </a:extLst>
          </p:cNvPr>
          <p:cNvSpPr>
            <a:spLocks noGrp="1"/>
          </p:cNvSpPr>
          <p:nvPr>
            <p:ph type="title"/>
          </p:nvPr>
        </p:nvSpPr>
        <p:spPr>
          <a:xfrm>
            <a:off x="1153618" y="1239927"/>
            <a:ext cx="4008586" cy="4680583"/>
          </a:xfrm>
        </p:spPr>
        <p:txBody>
          <a:bodyPr anchor="ctr">
            <a:normAutofit/>
          </a:bodyPr>
          <a:lstStyle/>
          <a:p>
            <a:r>
              <a:rPr lang="en-US" sz="4000" b="1" dirty="0">
                <a:effectLst/>
                <a:cs typeface="Times New Roman" panose="02020603050405020304" pitchFamily="18" charset="0"/>
              </a:rPr>
              <a:t>REFERENCE LINKS</a:t>
            </a:r>
            <a:br>
              <a:rPr lang="en-US" sz="4000" dirty="0">
                <a:effectLst/>
                <a:cs typeface="Times New Roman" panose="02020603050405020304" pitchFamily="18" charset="0"/>
              </a:rPr>
            </a:br>
            <a:endParaRPr lang="en-US" sz="40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28852A34-30C9-B26F-F4ED-59C65FC9AA80}"/>
              </a:ext>
            </a:extLst>
          </p:cNvPr>
          <p:cNvSpPr>
            <a:spLocks noGrp="1"/>
          </p:cNvSpPr>
          <p:nvPr>
            <p:ph idx="1"/>
          </p:nvPr>
        </p:nvSpPr>
        <p:spPr>
          <a:xfrm>
            <a:off x="6291923" y="1239927"/>
            <a:ext cx="4971824" cy="4680583"/>
          </a:xfrm>
        </p:spPr>
        <p:txBody>
          <a:bodyPr anchor="ctr">
            <a:normAutofit/>
          </a:bodyPr>
          <a:lstStyle/>
          <a:p>
            <a:pPr>
              <a:buFont typeface="Wingdings" panose="05000000000000000000" pitchFamily="2" charset="2"/>
              <a:buChar char="Ø"/>
            </a:pPr>
            <a:r>
              <a:rPr lang="en-US" sz="1700" b="1">
                <a:effectLst/>
                <a:latin typeface="Times New Roman" panose="02020603050405020304" pitchFamily="18" charset="0"/>
              </a:rPr>
              <a:t>To view more info about H-1B visa(Official Site) - </a:t>
            </a:r>
            <a:r>
              <a:rPr lang="en-US" sz="1700" i="1">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https://www.uscis.gov/working-in-the-united-states/h-1b-specialty-occupations</a:t>
            </a:r>
            <a:endParaRPr lang="en-US" sz="1700">
              <a:effectLst/>
            </a:endParaRPr>
          </a:p>
          <a:p>
            <a:pPr>
              <a:buFont typeface="Wingdings" panose="05000000000000000000" pitchFamily="2" charset="2"/>
              <a:buChar char="Ø"/>
            </a:pPr>
            <a:r>
              <a:rPr lang="en-US" sz="1700" i="1">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https://travel.state.gov/content/travel/en/us-visas/immigrate.html</a:t>
            </a:r>
            <a:endParaRPr lang="en-US" sz="1700">
              <a:effectLst/>
            </a:endParaRPr>
          </a:p>
          <a:p>
            <a:pPr marL="0" indent="0">
              <a:buNone/>
            </a:pPr>
            <a:br>
              <a:rPr lang="en-US" sz="1700">
                <a:effectLst/>
                <a:latin typeface="Tableau Book"/>
              </a:rPr>
            </a:br>
            <a:endParaRPr lang="en-US" sz="1700">
              <a:effectLst/>
              <a:latin typeface="Tableau Book"/>
            </a:endParaRPr>
          </a:p>
          <a:p>
            <a:pPr>
              <a:buFont typeface="Wingdings" panose="05000000000000000000" pitchFamily="2" charset="2"/>
              <a:buChar char="Ø"/>
            </a:pPr>
            <a:r>
              <a:rPr lang="en-US" sz="1700" b="1">
                <a:effectLst/>
                <a:latin typeface="Times New Roman" panose="02020603050405020304" pitchFamily="18" charset="0"/>
              </a:rPr>
              <a:t>Data Source </a:t>
            </a:r>
            <a:r>
              <a:rPr lang="en-US" sz="1700">
                <a:effectLst/>
                <a:latin typeface="Times New Roman" panose="02020603050405020304" pitchFamily="18" charset="0"/>
              </a:rPr>
              <a:t>-</a:t>
            </a:r>
            <a:r>
              <a:rPr lang="en-US" sz="1700" i="1">
                <a:effectLst/>
                <a:latin typeface="Times New Roman" panose="02020603050405020304" pitchFamily="18" charset="0"/>
              </a:rPr>
              <a:t> </a:t>
            </a:r>
            <a:r>
              <a:rPr lang="en-US" sz="1700" i="1">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https://www.dol.gov/agencies/eta/foreign-labor/performance</a:t>
            </a:r>
            <a:endParaRPr lang="en-US" sz="1700">
              <a:effectLst/>
            </a:endParaRPr>
          </a:p>
          <a:p>
            <a:pPr>
              <a:buFont typeface="Wingdings" panose="05000000000000000000" pitchFamily="2" charset="2"/>
              <a:buChar char="Ø"/>
            </a:pPr>
            <a:endParaRPr lang="en-US" sz="1700">
              <a:effectLst/>
              <a:latin typeface="Tableau Book"/>
            </a:endParaRPr>
          </a:p>
          <a:p>
            <a:pPr>
              <a:buFont typeface="Wingdings" panose="05000000000000000000" pitchFamily="2" charset="2"/>
              <a:buChar char="Ø"/>
            </a:pPr>
            <a:r>
              <a:rPr lang="en-US" sz="1700" b="1">
                <a:effectLst/>
                <a:latin typeface="Times New Roman" panose="02020603050405020304" pitchFamily="18" charset="0"/>
              </a:rPr>
              <a:t>To Calculate the Current vs New Prevailing Wage -</a:t>
            </a:r>
            <a:r>
              <a:rPr lang="en-US" sz="1700" b="1" i="1">
                <a:effectLst/>
                <a:latin typeface="Times New Roman" panose="02020603050405020304" pitchFamily="18" charset="0"/>
              </a:rPr>
              <a:t> </a:t>
            </a:r>
            <a:r>
              <a:rPr lang="en-US" sz="1700" i="1">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https://travel.state.gov/content/travel/en/us-visas.html/</a:t>
            </a:r>
            <a:endParaRPr lang="en-US" sz="1700">
              <a:effectLst/>
            </a:endParaRPr>
          </a:p>
          <a:p>
            <a:pPr marL="0" indent="0">
              <a:buNone/>
            </a:pPr>
            <a:br>
              <a:rPr lang="en-US" sz="1700">
                <a:effectLst/>
                <a:latin typeface="Tableau Book"/>
              </a:rPr>
            </a:br>
            <a:endParaRPr lang="en-US" sz="1700"/>
          </a:p>
          <a:p>
            <a:endParaRPr lang="en-US" sz="1700"/>
          </a:p>
        </p:txBody>
      </p:sp>
    </p:spTree>
    <p:extLst>
      <p:ext uri="{BB962C8B-B14F-4D97-AF65-F5344CB8AC3E}">
        <p14:creationId xmlns:p14="http://schemas.microsoft.com/office/powerpoint/2010/main" val="1338548837"/>
      </p:ext>
    </p:extLst>
  </p:cSld>
  <p:clrMapOvr>
    <a:masterClrMapping/>
  </p:clrMapOvr>
  <mc:AlternateContent xmlns:mc="http://schemas.openxmlformats.org/markup-compatibility/2006" xmlns:p14="http://schemas.microsoft.com/office/powerpoint/2010/main">
    <mc:Choice Requires="p14">
      <p:transition spd="slow" p14:dur="2000" advTm="15179"/>
    </mc:Choice>
    <mc:Fallback xmlns="">
      <p:transition spd="slow" advTm="1517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E135E-9587-9C94-E1A9-6EFAFA9EA92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dirty="0">
                <a:effectLst/>
              </a:rPr>
              <a:t>THANK YOU</a:t>
            </a:r>
            <a:br>
              <a:rPr lang="en-US" sz="3700" dirty="0">
                <a:effectLst/>
              </a:rPr>
            </a:br>
            <a:endParaRPr lang="en-US" sz="3700" dirty="0"/>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holding a sign&#10;&#10;Description automatically generated with medium confidence">
            <a:extLst>
              <a:ext uri="{FF2B5EF4-FFF2-40B4-BE49-F238E27FC236}">
                <a16:creationId xmlns:a16="http://schemas.microsoft.com/office/drawing/2014/main" id="{CCAF715C-1FD0-3BE1-773B-084B6995B3AC}"/>
              </a:ext>
            </a:extLst>
          </p:cNvPr>
          <p:cNvPicPr>
            <a:picLocks noChangeAspect="1"/>
          </p:cNvPicPr>
          <p:nvPr/>
        </p:nvPicPr>
        <p:blipFill rotWithShape="1">
          <a:blip r:embed="rId2">
            <a:extLst>
              <a:ext uri="{28A0092B-C50C-407E-A947-70E740481C1C}">
                <a14:useLocalDpi xmlns:a14="http://schemas.microsoft.com/office/drawing/2010/main" val="0"/>
              </a:ext>
            </a:extLst>
          </a:blip>
          <a:srcRect t="442" r="1" b="9720"/>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9297223"/>
      </p:ext>
    </p:extLst>
  </p:cSld>
  <p:clrMapOvr>
    <a:masterClrMapping/>
  </p:clrMapOvr>
  <mc:AlternateContent xmlns:mc="http://schemas.openxmlformats.org/markup-compatibility/2006" xmlns:p14="http://schemas.microsoft.com/office/powerpoint/2010/main">
    <mc:Choice Requires="p14">
      <p:transition spd="slow" p14:dur="2000" advTm="2552"/>
    </mc:Choice>
    <mc:Fallback xmlns="">
      <p:transition spd="slow" advTm="25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5FD-9B99-20F5-9F5E-8E43651B5D91}"/>
              </a:ext>
            </a:extLst>
          </p:cNvPr>
          <p:cNvSpPr>
            <a:spLocks noGrp="1"/>
          </p:cNvSpPr>
          <p:nvPr>
            <p:ph type="title"/>
          </p:nvPr>
        </p:nvSpPr>
        <p:spPr>
          <a:xfrm>
            <a:off x="691079" y="725952"/>
            <a:ext cx="4927425" cy="1210486"/>
          </a:xfrm>
        </p:spPr>
        <p:txBody>
          <a:bodyPr>
            <a:normAutofit/>
          </a:bodyPr>
          <a:lstStyle/>
          <a:p>
            <a:r>
              <a:rPr lang="en-US" sz="4000" b="1" dirty="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024E038B-73BE-5107-D0D6-B017F54D163C}"/>
              </a:ext>
            </a:extLst>
          </p:cNvPr>
          <p:cNvSpPr>
            <a:spLocks noGrp="1"/>
          </p:cNvSpPr>
          <p:nvPr>
            <p:ph idx="1"/>
          </p:nvPr>
        </p:nvSpPr>
        <p:spPr>
          <a:xfrm>
            <a:off x="691079" y="1972070"/>
            <a:ext cx="4927425" cy="4159977"/>
          </a:xfrm>
        </p:spPr>
        <p:txBody>
          <a:bodyPr>
            <a:noAutofit/>
          </a:bodyPr>
          <a:lstStyle/>
          <a:p>
            <a:pPr marL="0" indent="0" algn="just">
              <a:lnSpc>
                <a:spcPct val="100000"/>
              </a:lnSpc>
              <a:buNone/>
            </a:pPr>
            <a:r>
              <a:rPr lang="en-US" sz="1800" dirty="0">
                <a:effectLst/>
                <a:latin typeface="+mj-lt"/>
              </a:rPr>
              <a:t>The H-1B visa program has been a significant part of the US labor market, providing temporary employment opportunities for foreign workers in specialized fields. There is fluctuation in the visa application programs and also there has been an existing issue in the US labor market and economy as a whole. Based on the situation our analyses will aim to,</a:t>
            </a:r>
          </a:p>
          <a:p>
            <a:pPr algn="just">
              <a:lnSpc>
                <a:spcPct val="100000"/>
              </a:lnSpc>
              <a:buFont typeface="Wingdings" panose="05000000000000000000" pitchFamily="2" charset="2"/>
              <a:buChar char="Ø"/>
            </a:pPr>
            <a:r>
              <a:rPr lang="en-US" sz="1800" dirty="0">
                <a:latin typeface="+mj-lt"/>
              </a:rPr>
              <a:t>I</a:t>
            </a:r>
            <a:r>
              <a:rPr lang="en-US" sz="1800" dirty="0">
                <a:effectLst/>
                <a:latin typeface="+mj-lt"/>
              </a:rPr>
              <a:t>dentify the key trends and patterns in H-1B visa usage, </a:t>
            </a:r>
          </a:p>
          <a:p>
            <a:pPr algn="just">
              <a:lnSpc>
                <a:spcPct val="100000"/>
              </a:lnSpc>
              <a:buFont typeface="Wingdings" panose="05000000000000000000" pitchFamily="2" charset="2"/>
              <a:buChar char="Ø"/>
            </a:pPr>
            <a:r>
              <a:rPr lang="en-US" sz="1800" dirty="0">
                <a:latin typeface="+mj-lt"/>
              </a:rPr>
              <a:t>E</a:t>
            </a:r>
            <a:r>
              <a:rPr lang="en-US" sz="1800" dirty="0">
                <a:effectLst/>
                <a:latin typeface="+mj-lt"/>
              </a:rPr>
              <a:t>xamine the characteristics of H-1B visa holders</a:t>
            </a:r>
          </a:p>
          <a:p>
            <a:pPr algn="just">
              <a:lnSpc>
                <a:spcPct val="100000"/>
              </a:lnSpc>
              <a:buFont typeface="Wingdings" panose="05000000000000000000" pitchFamily="2" charset="2"/>
              <a:buChar char="Ø"/>
            </a:pPr>
            <a:r>
              <a:rPr lang="en-US" sz="1800" dirty="0">
                <a:latin typeface="+mj-lt"/>
              </a:rPr>
              <a:t>E</a:t>
            </a:r>
            <a:r>
              <a:rPr lang="en-US" sz="1800" dirty="0">
                <a:effectLst/>
                <a:latin typeface="+mj-lt"/>
              </a:rPr>
              <a:t>valuate the program's impact on wages, job opportunities, and economic growth</a:t>
            </a:r>
            <a:endParaRPr lang="en-US" sz="1800" dirty="0">
              <a:latin typeface="+mj-lt"/>
              <a:cs typeface="Times New Roman" panose="02020603050405020304" pitchFamily="18" charset="0"/>
            </a:endParaRPr>
          </a:p>
        </p:txBody>
      </p:sp>
      <p:pic>
        <p:nvPicPr>
          <p:cNvPr id="74" name="Picture 73" descr="A close-up of a blue credit card&#10;&#10;Description automatically generated with low confidence">
            <a:extLst>
              <a:ext uri="{FF2B5EF4-FFF2-40B4-BE49-F238E27FC236}">
                <a16:creationId xmlns:a16="http://schemas.microsoft.com/office/drawing/2014/main" id="{5F68D896-F3C0-B4AF-3F15-C73744A1CA04}"/>
              </a:ext>
            </a:extLst>
          </p:cNvPr>
          <p:cNvPicPr>
            <a:picLocks noChangeAspect="1"/>
          </p:cNvPicPr>
          <p:nvPr/>
        </p:nvPicPr>
        <p:blipFill rotWithShape="1">
          <a:blip r:embed="rId2">
            <a:extLst>
              <a:ext uri="{28A0092B-C50C-407E-A947-70E740481C1C}">
                <a14:useLocalDpi xmlns:a14="http://schemas.microsoft.com/office/drawing/2010/main" val="0"/>
              </a:ext>
            </a:extLst>
          </a:blip>
          <a:srcRect l="3185" r="3943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806522385"/>
      </p:ext>
    </p:extLst>
  </p:cSld>
  <p:clrMapOvr>
    <a:masterClrMapping/>
  </p:clrMapOvr>
  <mc:AlternateContent xmlns:mc="http://schemas.openxmlformats.org/markup-compatibility/2006" xmlns:p14="http://schemas.microsoft.com/office/powerpoint/2010/main">
    <mc:Choice Requires="p14">
      <p:transition spd="slow" p14:dur="2000" advTm="49540"/>
    </mc:Choice>
    <mc:Fallback xmlns="">
      <p:transition spd="slow" advTm="4954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holding a flag&#10;&#10;Description automatically generated with low confidence">
            <a:extLst>
              <a:ext uri="{FF2B5EF4-FFF2-40B4-BE49-F238E27FC236}">
                <a16:creationId xmlns:a16="http://schemas.microsoft.com/office/drawing/2014/main" id="{37987F5C-8B2C-4162-5D6F-CF895ED66F0F}"/>
              </a:ext>
            </a:extLst>
          </p:cNvPr>
          <p:cNvPicPr>
            <a:picLocks noChangeAspect="1"/>
          </p:cNvPicPr>
          <p:nvPr/>
        </p:nvPicPr>
        <p:blipFill rotWithShape="1">
          <a:blip r:embed="rId2">
            <a:extLst>
              <a:ext uri="{28A0092B-C50C-407E-A947-70E740481C1C}">
                <a14:useLocalDpi xmlns:a14="http://schemas.microsoft.com/office/drawing/2010/main" val="0"/>
              </a:ext>
            </a:extLst>
          </a:blip>
          <a:srcRect l="6312" r="23189"/>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BA05BD-EE24-AB4D-7486-E3C4F072EC5D}"/>
              </a:ext>
            </a:extLst>
          </p:cNvPr>
          <p:cNvSpPr>
            <a:spLocks noGrp="1"/>
          </p:cNvSpPr>
          <p:nvPr>
            <p:ph type="title"/>
          </p:nvPr>
        </p:nvSpPr>
        <p:spPr>
          <a:xfrm>
            <a:off x="838200" y="365125"/>
            <a:ext cx="3822189" cy="1899912"/>
          </a:xfrm>
        </p:spPr>
        <p:txBody>
          <a:bodyPr>
            <a:normAutofit/>
          </a:bodyPr>
          <a:lstStyle/>
          <a:p>
            <a:r>
              <a:rPr lang="en-US" sz="4000" b="1" dirty="0">
                <a:effectLst/>
                <a:cs typeface="Times New Roman" panose="02020603050405020304" pitchFamily="18" charset="0"/>
              </a:rPr>
              <a:t>INTENDED AUDIENCE</a:t>
            </a:r>
            <a:r>
              <a:rPr lang="en-US" sz="4000" dirty="0">
                <a:effectLst/>
                <a:cs typeface="Times New Roman" panose="02020603050405020304" pitchFamily="18" charset="0"/>
              </a:rPr>
              <a:t> </a:t>
            </a:r>
            <a:br>
              <a:rPr lang="en-US" sz="4000" dirty="0">
                <a:effectLst/>
                <a:cs typeface="Times New Roman" panose="02020603050405020304" pitchFamily="18" charset="0"/>
              </a:rPr>
            </a:br>
            <a:endParaRPr lang="en-US" sz="40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C4F76725-7520-9FDE-FD5B-19C9F9C12736}"/>
              </a:ext>
            </a:extLst>
          </p:cNvPr>
          <p:cNvSpPr>
            <a:spLocks noGrp="1"/>
          </p:cNvSpPr>
          <p:nvPr>
            <p:ph idx="1"/>
          </p:nvPr>
        </p:nvSpPr>
        <p:spPr>
          <a:xfrm>
            <a:off x="838200" y="2434201"/>
            <a:ext cx="3822189" cy="3742762"/>
          </a:xfrm>
        </p:spPr>
        <p:txBody>
          <a:bodyPr>
            <a:normAutofit/>
          </a:bodyPr>
          <a:lstStyle/>
          <a:p>
            <a:pPr marL="0" indent="0">
              <a:buNone/>
            </a:pPr>
            <a:r>
              <a:rPr lang="en-US" sz="2000" dirty="0">
                <a:effectLst/>
                <a:latin typeface="+mj-lt"/>
              </a:rPr>
              <a:t>1. H-1B visa applicant </a:t>
            </a:r>
            <a:br>
              <a:rPr lang="en-US" sz="2000" dirty="0">
                <a:effectLst/>
                <a:latin typeface="+mj-lt"/>
              </a:rPr>
            </a:br>
            <a:r>
              <a:rPr lang="en-US" sz="2000" dirty="0">
                <a:effectLst/>
                <a:latin typeface="+mj-lt"/>
              </a:rPr>
              <a:t>2. Government officials</a:t>
            </a:r>
            <a:br>
              <a:rPr lang="en-US" sz="2000" dirty="0">
                <a:effectLst/>
                <a:latin typeface="+mj-lt"/>
              </a:rPr>
            </a:br>
            <a:r>
              <a:rPr lang="en-US" sz="2000" dirty="0">
                <a:effectLst/>
                <a:latin typeface="+mj-lt"/>
              </a:rPr>
              <a:t>3. Human resources professionals </a:t>
            </a:r>
            <a:br>
              <a:rPr lang="en-US" sz="2000" dirty="0">
                <a:effectLst/>
                <a:latin typeface="+mj-lt"/>
              </a:rPr>
            </a:br>
            <a:r>
              <a:rPr lang="en-US" sz="2000" dirty="0">
                <a:effectLst/>
                <a:latin typeface="+mj-lt"/>
              </a:rPr>
              <a:t>4. Business leaders </a:t>
            </a:r>
            <a:br>
              <a:rPr lang="en-US" sz="2000" dirty="0">
                <a:effectLst/>
                <a:latin typeface="+mj-lt"/>
              </a:rPr>
            </a:br>
            <a:r>
              <a:rPr lang="en-US" sz="2000" dirty="0">
                <a:effectLst/>
                <a:latin typeface="+mj-lt"/>
              </a:rPr>
              <a:t>5. Researchers and analysts</a:t>
            </a:r>
            <a:endParaRPr lang="en-US" sz="2000" dirty="0">
              <a:latin typeface="+mj-lt"/>
            </a:endParaRPr>
          </a:p>
        </p:txBody>
      </p:sp>
    </p:spTree>
    <p:extLst>
      <p:ext uri="{BB962C8B-B14F-4D97-AF65-F5344CB8AC3E}">
        <p14:creationId xmlns:p14="http://schemas.microsoft.com/office/powerpoint/2010/main" val="296616922"/>
      </p:ext>
    </p:extLst>
  </p:cSld>
  <p:clrMapOvr>
    <a:masterClrMapping/>
  </p:clrMapOvr>
  <mc:AlternateContent xmlns:mc="http://schemas.openxmlformats.org/markup-compatibility/2006" xmlns:p14="http://schemas.microsoft.com/office/powerpoint/2010/main">
    <mc:Choice Requires="p14">
      <p:transition spd="slow" p14:dur="2000" advTm="54428"/>
    </mc:Choice>
    <mc:Fallback xmlns="">
      <p:transition spd="slow" advTm="544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1">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descr="Map&#10;&#10;Description automatically generated with medium confidence">
            <a:extLst>
              <a:ext uri="{FF2B5EF4-FFF2-40B4-BE49-F238E27FC236}">
                <a16:creationId xmlns:a16="http://schemas.microsoft.com/office/drawing/2014/main" id="{7B816795-7364-7040-7D83-33055513B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527" y="158884"/>
            <a:ext cx="3989540" cy="6540232"/>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44" name="Arc 1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AB0548-BA28-3905-9934-FD1235A3F3F0}"/>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4000" kern="1200" dirty="0">
                <a:solidFill>
                  <a:schemeClr val="tx1"/>
                </a:solidFill>
                <a:latin typeface="+mj-lt"/>
                <a:ea typeface="+mj-ea"/>
                <a:cs typeface="+mj-cs"/>
              </a:rPr>
              <a:t>H-1B VISA STATISTICS</a:t>
            </a:r>
          </a:p>
        </p:txBody>
      </p:sp>
      <p:sp>
        <p:nvSpPr>
          <p:cNvPr id="45" name="Oval 15">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807815"/>
      </p:ext>
    </p:extLst>
  </p:cSld>
  <p:clrMapOvr>
    <a:masterClrMapping/>
  </p:clrMapOvr>
  <mc:AlternateContent xmlns:mc="http://schemas.openxmlformats.org/markup-compatibility/2006" xmlns:p14="http://schemas.microsoft.com/office/powerpoint/2010/main">
    <mc:Choice Requires="p14">
      <p:transition spd="slow" p14:dur="2000" advTm="36775"/>
    </mc:Choice>
    <mc:Fallback xmlns="">
      <p:transition spd="slow" advTm="367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8BA27FD2-30BD-951D-6179-14FEF790609A}"/>
              </a:ext>
            </a:extLst>
          </p:cNvPr>
          <p:cNvSpPr>
            <a:spLocks noGrp="1"/>
          </p:cNvSpPr>
          <p:nvPr>
            <p:ph type="title"/>
          </p:nvPr>
        </p:nvSpPr>
        <p:spPr>
          <a:xfrm>
            <a:off x="9267909" y="2023110"/>
            <a:ext cx="2622006" cy="2846070"/>
          </a:xfrm>
        </p:spPr>
        <p:txBody>
          <a:bodyPr vert="horz" lIns="91440" tIns="45720" rIns="91440" bIns="45720" rtlCol="0" anchor="ctr">
            <a:normAutofit fontScale="90000"/>
          </a:bodyPr>
          <a:lstStyle/>
          <a:p>
            <a:pPr algn="just"/>
            <a:r>
              <a:rPr lang="en-US" sz="4000" b="1" kern="1200" dirty="0">
                <a:solidFill>
                  <a:schemeClr val="tx1"/>
                </a:solidFill>
                <a:latin typeface="+mj-lt"/>
                <a:ea typeface="+mj-ea"/>
                <a:cs typeface="+mj-cs"/>
              </a:rPr>
              <a:t>CASE STATUS</a:t>
            </a:r>
            <a:br>
              <a:rPr lang="en-US" sz="1500" kern="1200" dirty="0">
                <a:solidFill>
                  <a:schemeClr val="tx1"/>
                </a:solidFill>
                <a:latin typeface="+mj-lt"/>
                <a:ea typeface="+mj-ea"/>
                <a:cs typeface="+mj-cs"/>
              </a:rPr>
            </a:br>
            <a:r>
              <a:rPr lang="en-US" sz="2000" kern="1200" dirty="0">
                <a:solidFill>
                  <a:schemeClr val="tx1"/>
                </a:solidFill>
                <a:latin typeface="+mj-lt"/>
                <a:ea typeface="+mj-ea"/>
                <a:cs typeface="+mj-cs"/>
              </a:rPr>
              <a:t>We analyzed the data based on case status and decision date from 2019-2021. From our analysis, the certified, certified-withdrawn, and withdrawn have been increased. The denial rate has sharply decreased. This proves that there is an increase in opportunities for H-1B applicants. This visualizes the </a:t>
            </a:r>
            <a:r>
              <a:rPr lang="en-IN" sz="2000" kern="1200" dirty="0">
                <a:solidFill>
                  <a:schemeClr val="tx1"/>
                </a:solidFill>
                <a:latin typeface="+mj-lt"/>
                <a:ea typeface="+mj-ea"/>
                <a:cs typeface="+mj-cs"/>
              </a:rPr>
              <a:t>total number of applications year-wise and the </a:t>
            </a:r>
            <a:r>
              <a:rPr lang="en-US" sz="2000" kern="1200" dirty="0">
                <a:solidFill>
                  <a:schemeClr val="tx1"/>
                </a:solidFill>
                <a:latin typeface="+mj-lt"/>
                <a:ea typeface="+mj-ea"/>
                <a:cs typeface="+mj-cs"/>
              </a:rPr>
              <a:t>total of case status for 3 consecutive years. </a:t>
            </a:r>
          </a:p>
        </p:txBody>
      </p:sp>
      <p:sp>
        <p:nvSpPr>
          <p:cNvPr id="19"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3EDEABA5-33A5-B0F7-AF15-AEA73E9D1450}"/>
              </a:ext>
            </a:extLst>
          </p:cNvPr>
          <p:cNvPicPr>
            <a:picLocks noGrp="1" noChangeAspect="1"/>
          </p:cNvPicPr>
          <p:nvPr>
            <p:ph idx="1"/>
          </p:nvPr>
        </p:nvPicPr>
        <p:blipFill>
          <a:blip r:embed="rId2"/>
          <a:stretch>
            <a:fillRect/>
          </a:stretch>
        </p:blipFill>
        <p:spPr>
          <a:xfrm>
            <a:off x="545238" y="1124925"/>
            <a:ext cx="7608304" cy="4679106"/>
          </a:xfrm>
          <a:prstGeom prst="rect">
            <a:avLst/>
          </a:prstGeom>
        </p:spPr>
      </p:pic>
      <p:sp>
        <p:nvSpPr>
          <p:cNvPr id="23" name="Rectangle 2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182357"/>
      </p:ext>
    </p:extLst>
  </p:cSld>
  <p:clrMapOvr>
    <a:masterClrMapping/>
  </p:clrMapOvr>
  <mc:AlternateContent xmlns:mc="http://schemas.openxmlformats.org/markup-compatibility/2006" xmlns:p14="http://schemas.microsoft.com/office/powerpoint/2010/main">
    <mc:Choice Requires="p14">
      <p:transition spd="slow" p14:dur="2000" advTm="59776"/>
    </mc:Choice>
    <mc:Fallback xmlns="">
      <p:transition spd="slow" advTm="5977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2">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2F301-5A35-7D8A-60CE-7CE79DB80EB9}"/>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000" b="1" kern="1200" dirty="0">
                <a:solidFill>
                  <a:schemeClr val="tx1"/>
                </a:solidFill>
                <a:latin typeface="+mj-lt"/>
                <a:ea typeface="+mj-ea"/>
                <a:cs typeface="+mj-cs"/>
              </a:rPr>
              <a:t>EMPLOYER AND JOB DETAILS</a:t>
            </a:r>
          </a:p>
        </p:txBody>
      </p:sp>
      <p:sp>
        <p:nvSpPr>
          <p:cNvPr id="46" name="Rectangle 1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BA964DA-A3E9-36A0-C35C-342013FD82D2}"/>
              </a:ext>
            </a:extLst>
          </p:cNvPr>
          <p:cNvPicPr>
            <a:picLocks noChangeAspect="1"/>
          </p:cNvPicPr>
          <p:nvPr/>
        </p:nvPicPr>
        <p:blipFill>
          <a:blip r:embed="rId2"/>
          <a:stretch>
            <a:fillRect/>
          </a:stretch>
        </p:blipFill>
        <p:spPr>
          <a:xfrm>
            <a:off x="869573" y="2415555"/>
            <a:ext cx="8994674" cy="1719153"/>
          </a:xfrm>
          <a:prstGeom prst="rect">
            <a:avLst/>
          </a:prstGeom>
        </p:spPr>
      </p:pic>
      <p:sp>
        <p:nvSpPr>
          <p:cNvPr id="5" name="Title 11">
            <a:extLst>
              <a:ext uri="{FF2B5EF4-FFF2-40B4-BE49-F238E27FC236}">
                <a16:creationId xmlns:a16="http://schemas.microsoft.com/office/drawing/2014/main" id="{BFE23868-69EE-1A62-57A1-8C044C65E519}"/>
              </a:ext>
            </a:extLst>
          </p:cNvPr>
          <p:cNvSpPr txBox="1">
            <a:spLocks/>
          </p:cNvSpPr>
          <p:nvPr/>
        </p:nvSpPr>
        <p:spPr>
          <a:xfrm>
            <a:off x="869573" y="3869151"/>
            <a:ext cx="10067754" cy="15607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indent="-228600">
              <a:lnSpc>
                <a:spcPct val="90000"/>
              </a:lnSpc>
              <a:spcAft>
                <a:spcPts val="600"/>
              </a:spcAft>
              <a:buFont typeface="Arial" panose="020B0604020202020204" pitchFamily="34" charset="0"/>
              <a:buChar char="•"/>
            </a:pPr>
            <a:endParaRPr lang="en-US" sz="2000" dirty="0">
              <a:solidFill>
                <a:schemeClr val="tx1"/>
              </a:solidFill>
              <a:ea typeface="+mn-ea"/>
              <a:cs typeface="+mn-cs"/>
            </a:endParaRPr>
          </a:p>
          <a:p>
            <a:pPr indent="-228600">
              <a:lnSpc>
                <a:spcPct val="90000"/>
              </a:lnSpc>
              <a:spcAft>
                <a:spcPts val="600"/>
              </a:spcAft>
              <a:buFont typeface="Arial" panose="020B0604020202020204" pitchFamily="34" charset="0"/>
              <a:buChar char="•"/>
            </a:pPr>
            <a:endParaRPr lang="en-US" sz="2000" dirty="0">
              <a:solidFill>
                <a:schemeClr val="tx1"/>
              </a:solidFill>
              <a:ea typeface="+mn-ea"/>
              <a:cs typeface="+mn-cs"/>
            </a:endParaRPr>
          </a:p>
          <a:p>
            <a:pPr>
              <a:lnSpc>
                <a:spcPct val="90000"/>
              </a:lnSpc>
              <a:spcAft>
                <a:spcPts val="600"/>
              </a:spcAft>
            </a:pPr>
            <a:endParaRPr lang="en-US" sz="2000" dirty="0">
              <a:solidFill>
                <a:schemeClr val="tx1"/>
              </a:solidFill>
              <a:ea typeface="+mn-ea"/>
              <a:cs typeface="+mn-cs"/>
            </a:endParaRPr>
          </a:p>
          <a:p>
            <a:pPr>
              <a:lnSpc>
                <a:spcPct val="90000"/>
              </a:lnSpc>
              <a:spcAft>
                <a:spcPts val="600"/>
              </a:spcAft>
            </a:pPr>
            <a:r>
              <a:rPr lang="en-US" sz="2000" dirty="0">
                <a:solidFill>
                  <a:schemeClr val="tx1"/>
                </a:solidFill>
                <a:ea typeface="+mn-ea"/>
                <a:cs typeface="+mn-cs"/>
              </a:rPr>
              <a:t>By filtering the Employer name and Job title we will be able to know the aggregations of prevailing wage also the count of applications filed by the Employer. </a:t>
            </a:r>
          </a:p>
          <a:p>
            <a:pPr indent="-228600">
              <a:lnSpc>
                <a:spcPct val="90000"/>
              </a:lnSpc>
              <a:spcAft>
                <a:spcPts val="600"/>
              </a:spcAft>
              <a:buFont typeface="Arial" panose="020B0604020202020204" pitchFamily="34" charset="0"/>
              <a:buChar char="•"/>
            </a:pPr>
            <a:endParaRPr lang="en-US" sz="2000" dirty="0">
              <a:solidFill>
                <a:schemeClr val="tx1"/>
              </a:solidFill>
              <a:ea typeface="+mn-ea"/>
              <a:cs typeface="+mn-cs"/>
            </a:endParaRPr>
          </a:p>
          <a:p>
            <a:pPr indent="-228600">
              <a:lnSpc>
                <a:spcPct val="90000"/>
              </a:lnSpc>
              <a:spcAft>
                <a:spcPts val="600"/>
              </a:spcAft>
              <a:buFont typeface="Arial" panose="020B0604020202020204" pitchFamily="34" charset="0"/>
              <a:buChar char="•"/>
            </a:pPr>
            <a:endParaRPr lang="en-US" sz="2000" dirty="0">
              <a:solidFill>
                <a:schemeClr val="tx1"/>
              </a:solidFill>
              <a:ea typeface="+mn-ea"/>
              <a:cs typeface="+mn-cs"/>
            </a:endParaRPr>
          </a:p>
        </p:txBody>
      </p:sp>
      <p:sp>
        <p:nvSpPr>
          <p:cNvPr id="48" name="Rectangle 1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49745"/>
      </p:ext>
    </p:extLst>
  </p:cSld>
  <p:clrMapOvr>
    <a:masterClrMapping/>
  </p:clrMapOvr>
  <mc:AlternateContent xmlns:mc="http://schemas.openxmlformats.org/markup-compatibility/2006" xmlns:p14="http://schemas.microsoft.com/office/powerpoint/2010/main">
    <mc:Choice Requires="p14">
      <p:transition spd="slow" p14:dur="2000" advTm="38394"/>
    </mc:Choice>
    <mc:Fallback xmlns="">
      <p:transition spd="slow" advTm="383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E3811-A1EF-F4BC-2557-C03FF2DCB8DC}"/>
              </a:ext>
            </a:extLst>
          </p:cNvPr>
          <p:cNvSpPr>
            <a:spLocks noGrp="1"/>
          </p:cNvSpPr>
          <p:nvPr>
            <p:ph type="title"/>
          </p:nvPr>
        </p:nvSpPr>
        <p:spPr>
          <a:xfrm>
            <a:off x="9125212" y="2023110"/>
            <a:ext cx="3006246" cy="2846070"/>
          </a:xfrm>
        </p:spPr>
        <p:txBody>
          <a:bodyPr vert="horz" lIns="91440" tIns="45720" rIns="91440" bIns="45720" rtlCol="0" anchor="ctr">
            <a:noAutofit/>
          </a:bodyPr>
          <a:lstStyle/>
          <a:p>
            <a:r>
              <a:rPr lang="en-US" sz="4000" b="1" kern="1200" dirty="0">
                <a:solidFill>
                  <a:schemeClr val="tx1"/>
                </a:solidFill>
                <a:latin typeface="+mj-lt"/>
                <a:ea typeface="+mj-ea"/>
                <a:cs typeface="+mj-cs"/>
              </a:rPr>
              <a:t>TOP 5 EMPLOYERS BASED ON APPLICATION</a:t>
            </a:r>
          </a:p>
        </p:txBody>
      </p:sp>
      <p:sp>
        <p:nvSpPr>
          <p:cNvPr id="2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1EEF392-7E27-D4DE-D2D1-A2D323BC08D2}"/>
              </a:ext>
            </a:extLst>
          </p:cNvPr>
          <p:cNvPicPr>
            <a:picLocks noChangeAspect="1"/>
          </p:cNvPicPr>
          <p:nvPr/>
        </p:nvPicPr>
        <p:blipFill>
          <a:blip r:embed="rId2"/>
          <a:stretch>
            <a:fillRect/>
          </a:stretch>
        </p:blipFill>
        <p:spPr>
          <a:xfrm>
            <a:off x="545238" y="1419746"/>
            <a:ext cx="7608304" cy="4089463"/>
          </a:xfrm>
          <a:prstGeom prst="rect">
            <a:avLst/>
          </a:prstGeom>
        </p:spPr>
      </p:pic>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618994"/>
      </p:ext>
    </p:extLst>
  </p:cSld>
  <p:clrMapOvr>
    <a:masterClrMapping/>
  </p:clrMapOvr>
  <mc:AlternateContent xmlns:mc="http://schemas.openxmlformats.org/markup-compatibility/2006" xmlns:p14="http://schemas.microsoft.com/office/powerpoint/2010/main">
    <mc:Choice Requires="p14">
      <p:transition spd="slow" p14:dur="2000" advTm="4536"/>
    </mc:Choice>
    <mc:Fallback xmlns="">
      <p:transition spd="slow" advTm="453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119FC-7363-AB20-9CAB-0D386AC2D1ED}"/>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4000" b="1" kern="1200" dirty="0">
                <a:solidFill>
                  <a:schemeClr val="tx1"/>
                </a:solidFill>
                <a:latin typeface="+mj-lt"/>
                <a:ea typeface="+mj-ea"/>
                <a:cs typeface="+mj-cs"/>
              </a:rPr>
              <a:t>TOP 5 JOB MARKETS IN THE U.S.</a:t>
            </a:r>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377E72F-0797-779D-2A7C-D224346BEBAF}"/>
              </a:ext>
            </a:extLst>
          </p:cNvPr>
          <p:cNvPicPr>
            <a:picLocks noChangeAspect="1"/>
          </p:cNvPicPr>
          <p:nvPr/>
        </p:nvPicPr>
        <p:blipFill>
          <a:blip r:embed="rId2"/>
          <a:stretch>
            <a:fillRect/>
          </a:stretch>
        </p:blipFill>
        <p:spPr>
          <a:xfrm>
            <a:off x="1058449" y="1429256"/>
            <a:ext cx="5818340" cy="4070443"/>
          </a:xfrm>
          <a:prstGeom prst="rect">
            <a:avLst/>
          </a:prstGeom>
        </p:spPr>
      </p:pic>
      <p:sp>
        <p:nvSpPr>
          <p:cNvPr id="19"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59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C54A4-72AE-A924-1BBA-FC46D03F2D71}"/>
              </a:ext>
            </a:extLst>
          </p:cNvPr>
          <p:cNvSpPr>
            <a:spLocks noGrp="1"/>
          </p:cNvSpPr>
          <p:nvPr>
            <p:ph type="title"/>
          </p:nvPr>
        </p:nvSpPr>
        <p:spPr>
          <a:xfrm>
            <a:off x="793662" y="386930"/>
            <a:ext cx="10066122" cy="1298448"/>
          </a:xfrm>
        </p:spPr>
        <p:txBody>
          <a:bodyPr vert="horz" lIns="91440" tIns="45720" rIns="91440" bIns="45720" rtlCol="0" anchor="b">
            <a:noAutofit/>
          </a:bodyPr>
          <a:lstStyle/>
          <a:p>
            <a:r>
              <a:rPr lang="en-US" sz="4000" b="1" kern="1200" dirty="0">
                <a:solidFill>
                  <a:schemeClr val="tx1"/>
                </a:solidFill>
                <a:latin typeface="+mj-lt"/>
                <a:ea typeface="+mj-ea"/>
                <a:cs typeface="+mj-cs"/>
              </a:rPr>
              <a:t>TOP 5 HUB FOR EMPLOYERS WHO SPONSOR THE MAJORITY OF H-1B</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1">
            <a:extLst>
              <a:ext uri="{FF2B5EF4-FFF2-40B4-BE49-F238E27FC236}">
                <a16:creationId xmlns:a16="http://schemas.microsoft.com/office/drawing/2014/main" id="{B3DFB5C6-887C-E938-E93E-6785C1052F2C}"/>
              </a:ext>
            </a:extLst>
          </p:cNvPr>
          <p:cNvSpPr txBox="1">
            <a:spLocks/>
          </p:cNvSpPr>
          <p:nvPr/>
        </p:nvSpPr>
        <p:spPr>
          <a:xfrm>
            <a:off x="793661" y="2599509"/>
            <a:ext cx="4530898" cy="363945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just">
              <a:lnSpc>
                <a:spcPct val="90000"/>
              </a:lnSpc>
              <a:spcAft>
                <a:spcPts val="600"/>
              </a:spcAft>
            </a:pPr>
            <a:r>
              <a:rPr lang="en-US" sz="2000" dirty="0">
                <a:solidFill>
                  <a:schemeClr val="tx1"/>
                </a:solidFill>
                <a:ea typeface="+mn-ea"/>
                <a:cs typeface="+mn-cs"/>
              </a:rPr>
              <a:t>For further checking of Company details based on the count application, we can hover on a distinct state to view the details.</a:t>
            </a:r>
          </a:p>
        </p:txBody>
      </p:sp>
      <p:pic>
        <p:nvPicPr>
          <p:cNvPr id="5" name="Content Placeholder 4">
            <a:extLst>
              <a:ext uri="{FF2B5EF4-FFF2-40B4-BE49-F238E27FC236}">
                <a16:creationId xmlns:a16="http://schemas.microsoft.com/office/drawing/2014/main" id="{5F6D868A-589C-F926-EC52-2EFA398DE2DA}"/>
              </a:ext>
            </a:extLst>
          </p:cNvPr>
          <p:cNvPicPr>
            <a:picLocks noGrp="1" noChangeAspect="1"/>
          </p:cNvPicPr>
          <p:nvPr>
            <p:ph idx="1"/>
          </p:nvPr>
        </p:nvPicPr>
        <p:blipFill>
          <a:blip r:embed="rId2"/>
          <a:stretch>
            <a:fillRect/>
          </a:stretch>
        </p:blipFill>
        <p:spPr>
          <a:xfrm>
            <a:off x="5911532" y="2963678"/>
            <a:ext cx="5150277" cy="2755398"/>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552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535</TotalTime>
  <Words>546</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Tableau Book</vt:lpstr>
      <vt:lpstr>Times New Roman</vt:lpstr>
      <vt:lpstr>Wingdings</vt:lpstr>
      <vt:lpstr>Office Theme</vt:lpstr>
      <vt:lpstr>H-1B VISA ANALYSIS</vt:lpstr>
      <vt:lpstr>OVERVIEW</vt:lpstr>
      <vt:lpstr>INTENDED AUDIENCE  </vt:lpstr>
      <vt:lpstr>H-1B VISA STATISTICS</vt:lpstr>
      <vt:lpstr>CASE STATUS We analyzed the data based on case status and decision date from 2019-2021. From our analysis, the certified, certified-withdrawn, and withdrawn have been increased. The denial rate has sharply decreased. This proves that there is an increase in opportunities for H-1B applicants. This visualizes the total number of applications year-wise and the total of case status for 3 consecutive years. </vt:lpstr>
      <vt:lpstr>EMPLOYER AND JOB DETAILS</vt:lpstr>
      <vt:lpstr>TOP 5 EMPLOYERS BASED ON APPLICATION</vt:lpstr>
      <vt:lpstr>TOP 5 JOB MARKETS IN THE U.S.</vt:lpstr>
      <vt:lpstr>TOP 5 HUB FOR EMPLOYERS WHO SPONSOR THE MAJORITY OF H-1B</vt:lpstr>
      <vt:lpstr>PowerPoint Presentation</vt:lpstr>
      <vt:lpstr>BOTTOM EMPLOYER DETAILS</vt:lpstr>
      <vt:lpstr>CONCLUSION </vt:lpstr>
      <vt:lpstr>REFERENCE LINKS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VISA ANALYSIS</dc:title>
  <dc:creator>kanishma1994@outlook.com</dc:creator>
  <cp:lastModifiedBy>Madhusudhanan, Varsha Sri</cp:lastModifiedBy>
  <cp:revision>8</cp:revision>
  <dcterms:created xsi:type="dcterms:W3CDTF">2023-04-01T22:23:00Z</dcterms:created>
  <dcterms:modified xsi:type="dcterms:W3CDTF">2023-05-10T16:33:50Z</dcterms:modified>
</cp:coreProperties>
</file>