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70" r:id="rId6"/>
    <p:sldId id="284" r:id="rId7"/>
    <p:sldId id="265" r:id="rId8"/>
    <p:sldId id="278" r:id="rId9"/>
    <p:sldId id="285" r:id="rId10"/>
    <p:sldId id="273" r:id="rId11"/>
    <p:sldId id="279" r:id="rId12"/>
    <p:sldId id="286" r:id="rId13"/>
    <p:sldId id="274" r:id="rId14"/>
    <p:sldId id="280" r:id="rId15"/>
    <p:sldId id="287" r:id="rId16"/>
    <p:sldId id="275" r:id="rId17"/>
    <p:sldId id="281" r:id="rId18"/>
    <p:sldId id="288" r:id="rId19"/>
    <p:sldId id="276" r:id="rId20"/>
    <p:sldId id="282" r:id="rId21"/>
    <p:sldId id="277" r:id="rId22"/>
    <p:sldId id="269" r:id="rId23"/>
    <p:sldId id="263" r:id="rId24"/>
    <p:sldId id="264" r:id="rId25"/>
    <p:sldId id="27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inEnd"/>
          <c:showLegendKey val="0"/>
          <c:showVal val="1"/>
          <c:showCatName val="0"/>
          <c:showSerName val="0"/>
          <c:showPercent val="0"/>
          <c:showBubbleSize val="0"/>
        </c:dLbls>
        <c:gapWidth val="41"/>
        <c:axId val="427704720"/>
        <c:axId val="427702424"/>
      </c:barChart>
      <c:catAx>
        <c:axId val="427704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427702424"/>
        <c:crosses val="autoZero"/>
        <c:auto val="1"/>
        <c:lblAlgn val="ctr"/>
        <c:lblOffset val="100"/>
        <c:noMultiLvlLbl val="0"/>
      </c:catAx>
      <c:valAx>
        <c:axId val="427702424"/>
        <c:scaling>
          <c:orientation val="minMax"/>
          <c:max val="1.04"/>
        </c:scaling>
        <c:delete val="1"/>
        <c:axPos val="l"/>
        <c:numFmt formatCode="General" sourceLinked="1"/>
        <c:majorTickMark val="none"/>
        <c:minorTickMark val="none"/>
        <c:tickLblPos val="nextTo"/>
        <c:crossAx val="427704720"/>
        <c:crosses val="autoZero"/>
        <c:crossBetween val="between"/>
        <c:majorUnit val="4.0000000000000008E-2"/>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ln>
                  <a:solidFill>
                    <a:schemeClr val="tx1"/>
                  </a:solidFill>
                </a:ln>
              </a:rPr>
              <a:t>Accuracy of each</a:t>
            </a:r>
            <a:r>
              <a:rPr lang="en-US" baseline="0">
                <a:ln>
                  <a:solidFill>
                    <a:schemeClr val="tx1"/>
                  </a:solidFill>
                </a:ln>
              </a:rPr>
              <a:t> Model </a:t>
            </a:r>
            <a:endParaRPr lang="en-US">
              <a:ln>
                <a:solidFill>
                  <a:schemeClr val="tx1"/>
                </a:solidFill>
              </a:ln>
            </a:endParaRPr>
          </a:p>
        </c:rich>
      </c:tx>
      <c:layout>
        <c:manualLayout>
          <c:xMode val="edge"/>
          <c:yMode val="edge"/>
          <c:x val="0.33222006600319998"/>
          <c:y val="1.7438963627304436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Recursive Partitioning and Regression Trees</c:v>
                </c:pt>
                <c:pt idx="1">
                  <c:v>Naïve Bays Algorithm</c:v>
                </c:pt>
                <c:pt idx="2">
                  <c:v>Support Vector Machine </c:v>
                </c:pt>
                <c:pt idx="3">
                  <c:v>Fast Nearest Neighbor Search Algorithm</c:v>
                </c:pt>
                <c:pt idx="4">
                  <c:v>Random Forest </c:v>
                </c:pt>
                <c:pt idx="5">
                  <c:v>K Nearest Neighbor Algorithm</c:v>
                </c:pt>
              </c:strCache>
            </c:strRef>
          </c:cat>
          <c:val>
            <c:numRef>
              <c:f>Sheet1!$B$2:$B$7</c:f>
              <c:numCache>
                <c:formatCode>General</c:formatCode>
                <c:ptCount val="6"/>
                <c:pt idx="0">
                  <c:v>0.75480000000000003</c:v>
                </c:pt>
                <c:pt idx="1">
                  <c:v>0.86580000000000001</c:v>
                </c:pt>
                <c:pt idx="2">
                  <c:v>0.97460000000000002</c:v>
                </c:pt>
                <c:pt idx="3">
                  <c:v>0.97570000000000001</c:v>
                </c:pt>
                <c:pt idx="4">
                  <c:v>0.98199999999999998</c:v>
                </c:pt>
                <c:pt idx="5">
                  <c:v>0.98629999999999995</c:v>
                </c:pt>
              </c:numCache>
            </c:numRef>
          </c:val>
          <c:extLst>
            <c:ext xmlns:c16="http://schemas.microsoft.com/office/drawing/2014/chart" uri="{C3380CC4-5D6E-409C-BE32-E72D297353CC}">
              <c16:uniqueId val="{00000000-8350-4891-98D9-A4568D0982CC}"/>
            </c:ext>
          </c:extLst>
        </c:ser>
        <c:dLbls>
          <c:dLblPos val="inEnd"/>
          <c:showLegendKey val="0"/>
          <c:showVal val="1"/>
          <c:showCatName val="0"/>
          <c:showSerName val="0"/>
          <c:showPercent val="0"/>
          <c:showBubbleSize val="0"/>
        </c:dLbls>
        <c:gapWidth val="41"/>
        <c:axId val="427704720"/>
        <c:axId val="427702424"/>
      </c:barChart>
      <c:catAx>
        <c:axId val="427704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w="9525" cmpd="dbl">
                  <a:noFill/>
                </a:ln>
                <a:solidFill>
                  <a:schemeClr val="tx1"/>
                </a:solidFill>
                <a:effectLst/>
                <a:latin typeface="+mn-lt"/>
                <a:ea typeface="+mn-ea"/>
                <a:cs typeface="+mn-cs"/>
              </a:defRPr>
            </a:pPr>
            <a:endParaRPr lang="en-US"/>
          </a:p>
        </c:txPr>
        <c:crossAx val="427702424"/>
        <c:crosses val="autoZero"/>
        <c:auto val="1"/>
        <c:lblAlgn val="ctr"/>
        <c:lblOffset val="100"/>
        <c:noMultiLvlLbl val="0"/>
      </c:catAx>
      <c:valAx>
        <c:axId val="427702424"/>
        <c:scaling>
          <c:orientation val="minMax"/>
          <c:max val="1.04"/>
        </c:scaling>
        <c:delete val="1"/>
        <c:axPos val="l"/>
        <c:numFmt formatCode="General" sourceLinked="1"/>
        <c:majorTickMark val="none"/>
        <c:minorTickMark val="none"/>
        <c:tickLblPos val="nextTo"/>
        <c:crossAx val="427704720"/>
        <c:crosses val="autoZero"/>
        <c:crossBetween val="between"/>
        <c:majorUnit val="4.0000000000000008E-2"/>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B5E284-8557-4FC2-A98E-EEED53852542}"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46020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5E284-8557-4FC2-A98E-EEED53852542}"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226405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5E284-8557-4FC2-A98E-EEED53852542}"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54650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5E284-8557-4FC2-A98E-EEED53852542}"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8913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B5E284-8557-4FC2-A98E-EEED53852542}"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364531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B5E284-8557-4FC2-A98E-EEED53852542}"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113256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B5E284-8557-4FC2-A98E-EEED53852542}"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410188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B5E284-8557-4FC2-A98E-EEED53852542}"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42101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5E284-8557-4FC2-A98E-EEED53852542}"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127444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B5E284-8557-4FC2-A98E-EEED53852542}"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16435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B5E284-8557-4FC2-A98E-EEED53852542}"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CDFA1-D149-426A-82D1-BEF895F8A439}" type="slidenum">
              <a:rPr lang="en-US" smtClean="0"/>
              <a:t>‹#›</a:t>
            </a:fld>
            <a:endParaRPr lang="en-US"/>
          </a:p>
        </p:txBody>
      </p:sp>
    </p:spTree>
    <p:extLst>
      <p:ext uri="{BB962C8B-B14F-4D97-AF65-F5344CB8AC3E}">
        <p14:creationId xmlns:p14="http://schemas.microsoft.com/office/powerpoint/2010/main" val="318293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E284-8557-4FC2-A98E-EEED53852542}"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CDFA1-D149-426A-82D1-BEF895F8A439}" type="slidenum">
              <a:rPr lang="en-US" smtClean="0"/>
              <a:t>‹#›</a:t>
            </a:fld>
            <a:endParaRPr lang="en-US"/>
          </a:p>
        </p:txBody>
      </p:sp>
    </p:spTree>
    <p:extLst>
      <p:ext uri="{BB962C8B-B14F-4D97-AF65-F5344CB8AC3E}">
        <p14:creationId xmlns:p14="http://schemas.microsoft.com/office/powerpoint/2010/main" val="224711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arshaVT/Handwritten-Digits-Recogni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546"/>
            <a:ext cx="9144000" cy="1784839"/>
          </a:xfrm>
        </p:spPr>
        <p:txBody>
          <a:bodyPr>
            <a:normAutofit/>
          </a:bodyPr>
          <a:lstStyle/>
          <a:p>
            <a:r>
              <a:rPr lang="en-US" b="1" dirty="0">
                <a:latin typeface="Bradley Hand ITC" panose="03070402050302030203" pitchFamily="66" charset="0"/>
              </a:rPr>
              <a:t>Optical Recognition of Handwritten Digits</a:t>
            </a:r>
          </a:p>
        </p:txBody>
      </p:sp>
      <p:sp>
        <p:nvSpPr>
          <p:cNvPr id="3" name="Subtitle 2"/>
          <p:cNvSpPr>
            <a:spLocks noGrp="1"/>
          </p:cNvSpPr>
          <p:nvPr>
            <p:ph type="subTitle" idx="1"/>
          </p:nvPr>
        </p:nvSpPr>
        <p:spPr>
          <a:xfrm>
            <a:off x="1524000" y="2013437"/>
            <a:ext cx="9144000" cy="4844563"/>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Presented By: Varsha Tekale</a:t>
            </a:r>
          </a:p>
          <a:p>
            <a:r>
              <a:rPr lang="en-US" dirty="0"/>
              <a:t>Business Analytics</a:t>
            </a:r>
          </a:p>
          <a:p>
            <a:r>
              <a:rPr lang="en-US" dirty="0"/>
              <a:t>5</a:t>
            </a:r>
            <a:r>
              <a:rPr lang="en-US" baseline="30000" dirty="0"/>
              <a:t>th</a:t>
            </a:r>
            <a:r>
              <a:rPr lang="en-US" dirty="0"/>
              <a:t> August 2016</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00" y="1943099"/>
            <a:ext cx="7127639" cy="3411417"/>
          </a:xfrm>
          <a:prstGeom prst="rect">
            <a:avLst/>
          </a:prstGeom>
        </p:spPr>
      </p:pic>
    </p:spTree>
    <p:extLst>
      <p:ext uri="{BB962C8B-B14F-4D97-AF65-F5344CB8AC3E}">
        <p14:creationId xmlns:p14="http://schemas.microsoft.com/office/powerpoint/2010/main" val="16237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14301"/>
            <a:ext cx="12001500" cy="633045"/>
          </a:xfrm>
        </p:spPr>
        <p:txBody>
          <a:bodyPr>
            <a:normAutofit fontScale="90000"/>
          </a:bodyPr>
          <a:lstStyle/>
          <a:p>
            <a:pPr algn="ctr">
              <a:lnSpc>
                <a:spcPct val="107000"/>
              </a:lnSpc>
              <a:spcBef>
                <a:spcPts val="0"/>
              </a:spcBef>
            </a:pPr>
            <a:br>
              <a:rPr lang="en-US" b="1" dirty="0">
                <a:ea typeface="Calibri" panose="020F0502020204030204" pitchFamily="34" charset="0"/>
                <a:cs typeface="Times New Roman" panose="02020603050405020304" pitchFamily="18" charset="0"/>
              </a:rPr>
            </a:br>
            <a:br>
              <a:rPr lang="en-US" b="1" dirty="0">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2: </a:t>
            </a:r>
            <a:r>
              <a:rPr lang="en-US" sz="3600" b="1" dirty="0">
                <a:solidFill>
                  <a:srgbClr val="0000FF"/>
                </a:solidFill>
                <a:latin typeface="+mn-lt"/>
              </a:rPr>
              <a:t>Naïve Bayes Algorithm</a:t>
            </a:r>
            <a:br>
              <a:rPr lang="en-US" sz="3600" dirty="0">
                <a:solidFill>
                  <a:schemeClr val="dk1"/>
                </a:solidFill>
              </a:rPr>
            </a:b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a:t>Generated the classification model through e1071 package in R.</a:t>
            </a:r>
          </a:p>
          <a:p>
            <a:pPr marL="0" indent="0">
              <a:buNone/>
            </a:pPr>
            <a:endParaRPr lang="en-US" sz="11200" dirty="0"/>
          </a:p>
          <a:p>
            <a:r>
              <a:rPr lang="en-US" sz="11200" dirty="0"/>
              <a:t>Accuracy of this model is 86.58 %.             </a:t>
            </a:r>
          </a:p>
          <a:p>
            <a:pPr marL="0" indent="0">
              <a:buNone/>
            </a:pPr>
            <a:endParaRPr lang="en-US" sz="11200" dirty="0"/>
          </a:p>
          <a:p>
            <a:r>
              <a:rPr lang="en-US" sz="11200" dirty="0"/>
              <a:t>Time required to train the model </a:t>
            </a:r>
          </a:p>
          <a:p>
            <a:pPr marL="0" indent="0">
              <a:buNone/>
            </a:pPr>
            <a:r>
              <a:rPr lang="en-US" sz="11200" dirty="0"/>
              <a:t>   on 1934 observations is  1.06 Sec.</a:t>
            </a:r>
          </a:p>
          <a:p>
            <a:endParaRPr lang="en-US" sz="11200" dirty="0"/>
          </a:p>
          <a:p>
            <a:r>
              <a:rPr lang="en-US" sz="11200" dirty="0"/>
              <a:t>Time required to predict the model</a:t>
            </a:r>
          </a:p>
          <a:p>
            <a:pPr marL="0" indent="0">
              <a:buNone/>
            </a:pPr>
            <a:r>
              <a:rPr lang="en-US" sz="11200" dirty="0"/>
              <a:t>    on 946 observations is  23.95 Sec.</a:t>
            </a:r>
          </a:p>
          <a:p>
            <a:pPr marL="0" indent="0">
              <a:buNone/>
            </a:pPr>
            <a:endParaRPr lang="en-US" sz="11200" dirty="0"/>
          </a:p>
          <a:p>
            <a:r>
              <a:rPr lang="en-US" sz="11200" dirty="0"/>
              <a:t>This model incorrectly classifies</a:t>
            </a:r>
          </a:p>
          <a:p>
            <a:pPr marL="0" indent="0">
              <a:buNone/>
            </a:pPr>
            <a:r>
              <a:rPr lang="en-US" sz="11200" dirty="0"/>
              <a:t>   127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6216162" y="1565031"/>
            <a:ext cx="5864467" cy="5108331"/>
          </a:xfrm>
          <a:prstGeom prst="rect">
            <a:avLst/>
          </a:prstGeom>
        </p:spPr>
      </p:pic>
    </p:spTree>
    <p:extLst>
      <p:ext uri="{BB962C8B-B14F-4D97-AF65-F5344CB8AC3E}">
        <p14:creationId xmlns:p14="http://schemas.microsoft.com/office/powerpoint/2010/main" val="408436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8408"/>
          </a:xfrm>
        </p:spPr>
        <p:txBody>
          <a:bodyPr>
            <a:noAutofit/>
          </a:bodyPr>
          <a:lstStyle/>
          <a:p>
            <a:pPr algn="ctr"/>
            <a:r>
              <a:rPr lang="en-US" sz="3200" b="1" dirty="0">
                <a:solidFill>
                  <a:srgbClr val="0000FF"/>
                </a:solidFill>
                <a:latin typeface="+mn-lt"/>
              </a:rPr>
              <a:t>Incorrectly Classified Digits (errors): 127</a:t>
            </a:r>
          </a:p>
        </p:txBody>
      </p:sp>
      <p:sp>
        <p:nvSpPr>
          <p:cNvPr id="3" name="Content Placeholder 2"/>
          <p:cNvSpPr>
            <a:spLocks noGrp="1"/>
          </p:cNvSpPr>
          <p:nvPr>
            <p:ph idx="1"/>
          </p:nvPr>
        </p:nvSpPr>
        <p:spPr>
          <a:xfrm>
            <a:off x="838200" y="773722"/>
            <a:ext cx="10515600" cy="6013939"/>
          </a:xfrm>
        </p:spPr>
        <p:txBody>
          <a:bodyPr/>
          <a:lstStyle/>
          <a:p>
            <a:pPr marL="0" indent="0">
              <a:buNone/>
            </a:pPr>
            <a:endParaRPr lang="en-US" dirty="0"/>
          </a:p>
        </p:txBody>
      </p:sp>
      <p:pic>
        <p:nvPicPr>
          <p:cNvPr id="5" name="Picture 4"/>
          <p:cNvPicPr/>
          <p:nvPr/>
        </p:nvPicPr>
        <p:blipFill>
          <a:blip r:embed="rId2"/>
          <a:stretch>
            <a:fillRect/>
          </a:stretch>
        </p:blipFill>
        <p:spPr>
          <a:xfrm>
            <a:off x="838200" y="773722"/>
            <a:ext cx="10515600" cy="6013939"/>
          </a:xfrm>
          <a:prstGeom prst="rect">
            <a:avLst/>
          </a:prstGeom>
        </p:spPr>
      </p:pic>
    </p:spTree>
    <p:extLst>
      <p:ext uri="{BB962C8B-B14F-4D97-AF65-F5344CB8AC3E}">
        <p14:creationId xmlns:p14="http://schemas.microsoft.com/office/powerpoint/2010/main" val="42463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6"/>
            <a:ext cx="10515600" cy="571500"/>
          </a:xfrm>
        </p:spPr>
        <p:txBody>
          <a:bodyPr>
            <a:normAutofit/>
          </a:bodyPr>
          <a:lstStyle/>
          <a:p>
            <a:pPr algn="ctr"/>
            <a:r>
              <a:rPr lang="en-US" sz="3200" b="1" dirty="0">
                <a:solidFill>
                  <a:srgbClr val="0000FF"/>
                </a:solidFill>
                <a:latin typeface="+mn-lt"/>
                <a:ea typeface="Calibri" panose="020F0502020204030204" pitchFamily="34" charset="0"/>
                <a:cs typeface="Times New Roman" panose="02020603050405020304" pitchFamily="18" charset="0"/>
              </a:rPr>
              <a:t>Model 3: </a:t>
            </a:r>
            <a:r>
              <a:rPr lang="en-US" sz="3200" b="1" dirty="0">
                <a:solidFill>
                  <a:srgbClr val="0000FF"/>
                </a:solidFill>
                <a:latin typeface="+mn-lt"/>
              </a:rPr>
              <a:t>Support Vector Machine (SVM)</a:t>
            </a:r>
            <a:endParaRPr lang="en-US" sz="3200" dirty="0">
              <a:latin typeface="+mn-lt"/>
            </a:endParaRPr>
          </a:p>
        </p:txBody>
      </p:sp>
      <p:sp>
        <p:nvSpPr>
          <p:cNvPr id="3" name="Content Placeholder 2"/>
          <p:cNvSpPr>
            <a:spLocks noGrp="1"/>
          </p:cNvSpPr>
          <p:nvPr>
            <p:ph idx="1"/>
          </p:nvPr>
        </p:nvSpPr>
        <p:spPr>
          <a:xfrm>
            <a:off x="838200" y="1151791"/>
            <a:ext cx="10515600" cy="5433647"/>
          </a:xfrm>
        </p:spPr>
        <p:txBody>
          <a:bodyPr/>
          <a:lstStyle/>
          <a:p>
            <a:r>
              <a:rPr lang="en-US" dirty="0"/>
              <a:t>SVM constructs a hyperplane or set of hyperplanes in a high dimensional space, which is used for classification.</a:t>
            </a:r>
          </a:p>
          <a:p>
            <a:endParaRPr lang="en-US" dirty="0"/>
          </a:p>
          <a:p>
            <a:r>
              <a:rPr lang="en-US" dirty="0"/>
              <a:t>It is a representation of observations as points in a space.</a:t>
            </a:r>
          </a:p>
          <a:p>
            <a:endParaRPr lang="en-US" dirty="0"/>
          </a:p>
          <a:p>
            <a:r>
              <a:rPr lang="en-US" dirty="0"/>
              <a:t>These points are mapped so that the observations of a separate categories are divided by a clear gap that is as wide as possible.</a:t>
            </a:r>
          </a:p>
          <a:p>
            <a:endParaRPr lang="en-US" dirty="0"/>
          </a:p>
          <a:p>
            <a:r>
              <a:rPr lang="en-US" dirty="0"/>
              <a:t>New observations are then classified based on which side of the gap they fall on.</a:t>
            </a:r>
          </a:p>
          <a:p>
            <a:endParaRPr lang="en-US" dirty="0"/>
          </a:p>
        </p:txBody>
      </p:sp>
    </p:spTree>
    <p:extLst>
      <p:ext uri="{BB962C8B-B14F-4D97-AF65-F5344CB8AC3E}">
        <p14:creationId xmlns:p14="http://schemas.microsoft.com/office/powerpoint/2010/main" val="342744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87923"/>
            <a:ext cx="12001500" cy="835269"/>
          </a:xfrm>
        </p:spPr>
        <p:txBody>
          <a:bodyPr>
            <a:normAutofit fontScale="90000"/>
          </a:bodyPr>
          <a:lstStyle/>
          <a:p>
            <a:pPr algn="ctr">
              <a:lnSpc>
                <a:spcPct val="107000"/>
              </a:lnSpc>
              <a:spcBef>
                <a:spcPts val="0"/>
              </a:spcBef>
            </a:pP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3: </a:t>
            </a:r>
            <a:r>
              <a:rPr lang="en-US" sz="3600" b="1" dirty="0">
                <a:solidFill>
                  <a:srgbClr val="0000FF"/>
                </a:solidFill>
                <a:latin typeface="+mn-lt"/>
              </a:rPr>
              <a:t>Support Vector Machine </a:t>
            </a:r>
            <a:br>
              <a:rPr lang="en-US" sz="3600" b="1" dirty="0">
                <a:solidFill>
                  <a:srgbClr val="0000FF"/>
                </a:solidFill>
                <a:latin typeface="+mn-lt"/>
              </a:rPr>
            </a:br>
            <a:br>
              <a:rPr lang="en-US" sz="3600" dirty="0">
                <a:solidFill>
                  <a:schemeClr val="dk1"/>
                </a:solidFill>
              </a:rPr>
            </a:b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a:t>Generated the classification model through e1071 package in R.</a:t>
            </a:r>
          </a:p>
          <a:p>
            <a:pPr marL="0" indent="0">
              <a:buNone/>
            </a:pPr>
            <a:endParaRPr lang="en-US" sz="11200" dirty="0"/>
          </a:p>
          <a:p>
            <a:r>
              <a:rPr lang="en-US" sz="11200" dirty="0"/>
              <a:t>Accuracy of this model is 97.46 %.             </a:t>
            </a:r>
          </a:p>
          <a:p>
            <a:pPr marL="0" indent="0">
              <a:buNone/>
            </a:pPr>
            <a:endParaRPr lang="en-US" sz="11200" dirty="0"/>
          </a:p>
          <a:p>
            <a:r>
              <a:rPr lang="en-US" sz="11200" dirty="0"/>
              <a:t>Time required to train the model </a:t>
            </a:r>
          </a:p>
          <a:p>
            <a:pPr marL="0" indent="0">
              <a:buNone/>
            </a:pPr>
            <a:r>
              <a:rPr lang="en-US" sz="11200" dirty="0"/>
              <a:t>   on 1934 observations is  10.87 Sec.</a:t>
            </a:r>
          </a:p>
          <a:p>
            <a:endParaRPr lang="en-US" sz="11200" dirty="0"/>
          </a:p>
          <a:p>
            <a:r>
              <a:rPr lang="en-US" sz="11200" dirty="0"/>
              <a:t>Time required to predict the model</a:t>
            </a:r>
          </a:p>
          <a:p>
            <a:pPr marL="0" indent="0">
              <a:buNone/>
            </a:pPr>
            <a:r>
              <a:rPr lang="en-US" sz="11200" dirty="0"/>
              <a:t>    on 946 observations is  2.08 Sec.</a:t>
            </a:r>
          </a:p>
          <a:p>
            <a:pPr marL="0" indent="0">
              <a:buNone/>
            </a:pPr>
            <a:endParaRPr lang="en-US" sz="11200" dirty="0"/>
          </a:p>
          <a:p>
            <a:r>
              <a:rPr lang="en-US" sz="11200" dirty="0"/>
              <a:t>This model incorrectly classifies</a:t>
            </a:r>
          </a:p>
          <a:p>
            <a:pPr marL="0" indent="0">
              <a:buNone/>
            </a:pPr>
            <a:r>
              <a:rPr lang="en-US" sz="11200" dirty="0"/>
              <a:t>   24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6075486" y="1670538"/>
            <a:ext cx="6005144" cy="5117124"/>
          </a:xfrm>
          <a:prstGeom prst="rect">
            <a:avLst/>
          </a:prstGeom>
        </p:spPr>
      </p:pic>
    </p:spTree>
    <p:extLst>
      <p:ext uri="{BB962C8B-B14F-4D97-AF65-F5344CB8AC3E}">
        <p14:creationId xmlns:p14="http://schemas.microsoft.com/office/powerpoint/2010/main" val="367684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8408"/>
          </a:xfrm>
        </p:spPr>
        <p:txBody>
          <a:bodyPr>
            <a:noAutofit/>
          </a:bodyPr>
          <a:lstStyle/>
          <a:p>
            <a:pPr algn="ctr"/>
            <a:r>
              <a:rPr lang="en-US" sz="3200" b="1" dirty="0">
                <a:solidFill>
                  <a:srgbClr val="0000FF"/>
                </a:solidFill>
                <a:latin typeface="+mn-lt"/>
              </a:rPr>
              <a:t>Incorrectly Classified Digits (errors): 24</a:t>
            </a:r>
          </a:p>
        </p:txBody>
      </p:sp>
      <p:pic>
        <p:nvPicPr>
          <p:cNvPr id="6" name="Content Placeholder 5"/>
          <p:cNvPicPr>
            <a:picLocks noGrp="1"/>
          </p:cNvPicPr>
          <p:nvPr>
            <p:ph idx="1"/>
          </p:nvPr>
        </p:nvPicPr>
        <p:blipFill>
          <a:blip r:embed="rId2"/>
          <a:stretch>
            <a:fillRect/>
          </a:stretch>
        </p:blipFill>
        <p:spPr>
          <a:xfrm>
            <a:off x="838200" y="773723"/>
            <a:ext cx="10248900" cy="6084276"/>
          </a:xfrm>
          <a:prstGeom prst="rect">
            <a:avLst/>
          </a:prstGeom>
        </p:spPr>
      </p:pic>
    </p:spTree>
    <p:extLst>
      <p:ext uri="{BB962C8B-B14F-4D97-AF65-F5344CB8AC3E}">
        <p14:creationId xmlns:p14="http://schemas.microsoft.com/office/powerpoint/2010/main" val="177887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615461"/>
          </a:xfrm>
        </p:spPr>
        <p:txBody>
          <a:bodyPr>
            <a:normAutofit/>
          </a:bodyPr>
          <a:lstStyle/>
          <a:p>
            <a:pPr algn="ctr"/>
            <a:r>
              <a:rPr lang="en-US" sz="3200" b="1" dirty="0">
                <a:solidFill>
                  <a:srgbClr val="0000FF"/>
                </a:solidFill>
                <a:latin typeface="+mn-lt"/>
                <a:ea typeface="Calibri" panose="020F0502020204030204" pitchFamily="34" charset="0"/>
                <a:cs typeface="Times New Roman" panose="02020603050405020304" pitchFamily="18" charset="0"/>
              </a:rPr>
              <a:t>Model 4: Fast Nearest Neighbor (FNN)</a:t>
            </a:r>
            <a:endParaRPr lang="en-US" sz="3200" dirty="0">
              <a:latin typeface="+mn-lt"/>
            </a:endParaRPr>
          </a:p>
        </p:txBody>
      </p:sp>
      <p:sp>
        <p:nvSpPr>
          <p:cNvPr id="3" name="Content Placeholder 2"/>
          <p:cNvSpPr>
            <a:spLocks noGrp="1"/>
          </p:cNvSpPr>
          <p:nvPr>
            <p:ph idx="1"/>
          </p:nvPr>
        </p:nvSpPr>
        <p:spPr>
          <a:xfrm>
            <a:off x="838200" y="1222131"/>
            <a:ext cx="10846776" cy="4954832"/>
          </a:xfrm>
        </p:spPr>
        <p:txBody>
          <a:bodyPr/>
          <a:lstStyle/>
          <a:p>
            <a:r>
              <a:rPr lang="en-US" dirty="0"/>
              <a:t>FNN implements K nearest neighbor classifier using cover tree algorithm</a:t>
            </a:r>
          </a:p>
          <a:p>
            <a:endParaRPr lang="en-US" dirty="0"/>
          </a:p>
          <a:p>
            <a:r>
              <a:rPr lang="en-US" dirty="0"/>
              <a:t>Cover tree is a type of data structure in a computer science that is designed to speed up the nearest neighbor search.</a:t>
            </a:r>
          </a:p>
          <a:p>
            <a:endParaRPr lang="en-US" dirty="0"/>
          </a:p>
          <a:p>
            <a:r>
              <a:rPr lang="en-US" dirty="0"/>
              <a:t>In KNN classification an object is classified by a majority vote of its neighbors based on a similarity criteria (distance).</a:t>
            </a:r>
          </a:p>
        </p:txBody>
      </p:sp>
    </p:spTree>
    <p:extLst>
      <p:ext uri="{BB962C8B-B14F-4D97-AF65-F5344CB8AC3E}">
        <p14:creationId xmlns:p14="http://schemas.microsoft.com/office/powerpoint/2010/main" val="407024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14301"/>
            <a:ext cx="12001500" cy="633045"/>
          </a:xfrm>
        </p:spPr>
        <p:txBody>
          <a:bodyPr>
            <a:normAutofit fontScale="90000"/>
          </a:bodyPr>
          <a:lstStyle/>
          <a:p>
            <a:pPr algn="ctr">
              <a:lnSpc>
                <a:spcPct val="107000"/>
              </a:lnSpc>
              <a:spcBef>
                <a:spcPts val="0"/>
              </a:spcBef>
            </a:pP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4: Fast Nearest Neighbor</a:t>
            </a:r>
            <a:br>
              <a:rPr lang="en-US" sz="3600" dirty="0"/>
            </a:br>
            <a:r>
              <a:rPr lang="en-US" sz="3600" b="1" dirty="0">
                <a:solidFill>
                  <a:srgbClr val="0000FF"/>
                </a:solidFill>
                <a:latin typeface="+mn-lt"/>
              </a:rPr>
              <a:t> </a:t>
            </a:r>
            <a:br>
              <a:rPr lang="en-US" sz="3600" b="1" dirty="0">
                <a:solidFill>
                  <a:srgbClr val="0000FF"/>
                </a:solidFill>
                <a:latin typeface="+mn-lt"/>
              </a:rPr>
            </a:br>
            <a:br>
              <a:rPr lang="en-US" sz="3600" dirty="0">
                <a:solidFill>
                  <a:schemeClr val="dk1"/>
                </a:solidFill>
              </a:rPr>
            </a:b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a:t>Classification model of FNN package in R uses Cover Tree algorithm. </a:t>
            </a:r>
          </a:p>
          <a:p>
            <a:pPr marL="0" indent="0">
              <a:buNone/>
            </a:pPr>
            <a:endParaRPr lang="en-US" sz="11200" dirty="0"/>
          </a:p>
          <a:p>
            <a:r>
              <a:rPr lang="en-US" sz="11200" dirty="0"/>
              <a:t>Accuracy of this model is 97.57 %.             </a:t>
            </a:r>
          </a:p>
          <a:p>
            <a:pPr marL="0" indent="0">
              <a:buNone/>
            </a:pPr>
            <a:endParaRPr lang="en-US" sz="11200" dirty="0"/>
          </a:p>
          <a:p>
            <a:r>
              <a:rPr lang="en-US" sz="11200" dirty="0"/>
              <a:t>Time required to train the model </a:t>
            </a:r>
          </a:p>
          <a:p>
            <a:pPr marL="0" indent="0">
              <a:buNone/>
            </a:pPr>
            <a:r>
              <a:rPr lang="en-US" sz="11200" dirty="0"/>
              <a:t>   on 1934 observations is  6.51 Sec.</a:t>
            </a:r>
          </a:p>
          <a:p>
            <a:endParaRPr lang="en-US" sz="11200" dirty="0"/>
          </a:p>
          <a:p>
            <a:r>
              <a:rPr lang="en-US" sz="11200" dirty="0"/>
              <a:t>Time required to predict the model</a:t>
            </a:r>
          </a:p>
          <a:p>
            <a:pPr marL="0" indent="0">
              <a:buNone/>
            </a:pPr>
            <a:r>
              <a:rPr lang="en-US" sz="11200" dirty="0"/>
              <a:t>    on 946 observations is  6.51 Sec.</a:t>
            </a:r>
          </a:p>
          <a:p>
            <a:pPr marL="0" indent="0">
              <a:buNone/>
            </a:pPr>
            <a:endParaRPr lang="en-US" sz="11200" dirty="0"/>
          </a:p>
          <a:p>
            <a:r>
              <a:rPr lang="en-US" sz="11200" dirty="0"/>
              <a:t>This model incorrectly classifies</a:t>
            </a:r>
          </a:p>
          <a:p>
            <a:pPr marL="0" indent="0">
              <a:buNone/>
            </a:pPr>
            <a:r>
              <a:rPr lang="en-US" sz="11200" dirty="0"/>
              <a:t>   23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6110654" y="1652955"/>
            <a:ext cx="5899638" cy="5205046"/>
          </a:xfrm>
          <a:prstGeom prst="rect">
            <a:avLst/>
          </a:prstGeom>
        </p:spPr>
      </p:pic>
    </p:spTree>
    <p:extLst>
      <p:ext uri="{BB962C8B-B14F-4D97-AF65-F5344CB8AC3E}">
        <p14:creationId xmlns:p14="http://schemas.microsoft.com/office/powerpoint/2010/main" val="17893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8408"/>
          </a:xfrm>
        </p:spPr>
        <p:txBody>
          <a:bodyPr>
            <a:noAutofit/>
          </a:bodyPr>
          <a:lstStyle/>
          <a:p>
            <a:pPr algn="ctr"/>
            <a:r>
              <a:rPr lang="en-US" sz="3200" b="1" dirty="0">
                <a:solidFill>
                  <a:srgbClr val="0000FF"/>
                </a:solidFill>
                <a:latin typeface="+mn-lt"/>
              </a:rPr>
              <a:t>Incorrectly Classified Digits (errors): 23</a:t>
            </a:r>
          </a:p>
        </p:txBody>
      </p:sp>
      <p:pic>
        <p:nvPicPr>
          <p:cNvPr id="5" name="Content Placeholder 4"/>
          <p:cNvPicPr>
            <a:picLocks noGrp="1"/>
          </p:cNvPicPr>
          <p:nvPr>
            <p:ph idx="1"/>
          </p:nvPr>
        </p:nvPicPr>
        <p:blipFill>
          <a:blip r:embed="rId2"/>
          <a:stretch>
            <a:fillRect/>
          </a:stretch>
        </p:blipFill>
        <p:spPr>
          <a:xfrm>
            <a:off x="518746" y="845088"/>
            <a:ext cx="10835054" cy="5906012"/>
          </a:xfrm>
          <a:prstGeom prst="rect">
            <a:avLst/>
          </a:prstGeom>
        </p:spPr>
      </p:pic>
    </p:spTree>
    <p:extLst>
      <p:ext uri="{BB962C8B-B14F-4D97-AF65-F5344CB8AC3E}">
        <p14:creationId xmlns:p14="http://schemas.microsoft.com/office/powerpoint/2010/main" val="65708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015"/>
            <a:ext cx="10515600" cy="756139"/>
          </a:xfrm>
        </p:spPr>
        <p:txBody>
          <a:bodyPr>
            <a:normAutofit/>
          </a:bodyPr>
          <a:lstStyle/>
          <a:p>
            <a:pPr algn="ctr"/>
            <a:r>
              <a:rPr lang="en-US" sz="3200" b="1" dirty="0">
                <a:solidFill>
                  <a:srgbClr val="0000FF"/>
                </a:solidFill>
                <a:latin typeface="+mn-lt"/>
              </a:rPr>
              <a:t>Model 5: Random Forest</a:t>
            </a:r>
          </a:p>
        </p:txBody>
      </p:sp>
      <p:sp>
        <p:nvSpPr>
          <p:cNvPr id="3" name="Content Placeholder 2"/>
          <p:cNvSpPr>
            <a:spLocks noGrp="1"/>
          </p:cNvSpPr>
          <p:nvPr>
            <p:ph idx="1"/>
          </p:nvPr>
        </p:nvSpPr>
        <p:spPr>
          <a:xfrm>
            <a:off x="838200" y="1204546"/>
            <a:ext cx="10515600" cy="4972417"/>
          </a:xfrm>
        </p:spPr>
        <p:txBody>
          <a:bodyPr/>
          <a:lstStyle/>
          <a:p>
            <a:r>
              <a:rPr lang="en-US" dirty="0"/>
              <a:t>It grows many classification trees.</a:t>
            </a:r>
          </a:p>
          <a:p>
            <a:endParaRPr lang="en-US" dirty="0"/>
          </a:p>
          <a:p>
            <a:r>
              <a:rPr lang="en-US" dirty="0"/>
              <a:t>It takes random sample of data and identifies a key set of features to grow each classification tree.</a:t>
            </a:r>
          </a:p>
          <a:p>
            <a:endParaRPr lang="en-US" dirty="0"/>
          </a:p>
          <a:p>
            <a:r>
              <a:rPr lang="en-US" dirty="0"/>
              <a:t>It classifies a new object from an input by putting it down each trees in the forest. Then each tree votes for that class and the forest chooses the classification having most votes over all the trees. </a:t>
            </a:r>
          </a:p>
        </p:txBody>
      </p:sp>
    </p:spTree>
    <p:extLst>
      <p:ext uri="{BB962C8B-B14F-4D97-AF65-F5344CB8AC3E}">
        <p14:creationId xmlns:p14="http://schemas.microsoft.com/office/powerpoint/2010/main" val="220226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87924"/>
            <a:ext cx="12001500" cy="562708"/>
          </a:xfrm>
        </p:spPr>
        <p:txBody>
          <a:bodyPr>
            <a:normAutofit fontScale="90000"/>
          </a:bodyPr>
          <a:lstStyle/>
          <a:p>
            <a:pPr algn="ctr">
              <a:lnSpc>
                <a:spcPct val="107000"/>
              </a:lnSpc>
              <a:spcBef>
                <a:spcPts val="0"/>
              </a:spcBef>
            </a:pP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5: </a:t>
            </a:r>
            <a:r>
              <a:rPr lang="en-US" sz="3600" b="1" dirty="0">
                <a:solidFill>
                  <a:srgbClr val="0000FF"/>
                </a:solidFill>
                <a:latin typeface="+mn-lt"/>
              </a:rPr>
              <a:t>Random Forest </a:t>
            </a:r>
            <a:br>
              <a:rPr lang="en-US" sz="3600" dirty="0"/>
            </a:br>
            <a:br>
              <a:rPr lang="en-US" sz="3600" dirty="0"/>
            </a:br>
            <a:r>
              <a:rPr lang="en-US" sz="3600" b="1" dirty="0">
                <a:solidFill>
                  <a:srgbClr val="0000FF"/>
                </a:solidFill>
                <a:latin typeface="+mn-lt"/>
              </a:rPr>
              <a:t> </a:t>
            </a:r>
            <a:br>
              <a:rPr lang="en-US" sz="3600" b="1" dirty="0">
                <a:solidFill>
                  <a:srgbClr val="0000FF"/>
                </a:solidFill>
                <a:latin typeface="+mn-lt"/>
              </a:rPr>
            </a:br>
            <a:br>
              <a:rPr lang="en-US" sz="3600" dirty="0">
                <a:solidFill>
                  <a:schemeClr val="dk1"/>
                </a:solidFill>
              </a:rPr>
            </a:b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a:t>Generated the classification model through </a:t>
            </a:r>
            <a:r>
              <a:rPr lang="en-US" sz="11200" dirty="0" err="1"/>
              <a:t>randomForest</a:t>
            </a:r>
            <a:r>
              <a:rPr lang="en-US" sz="11200" dirty="0"/>
              <a:t> package in R.</a:t>
            </a:r>
          </a:p>
          <a:p>
            <a:pPr marL="0" indent="0">
              <a:buNone/>
            </a:pPr>
            <a:endParaRPr lang="en-US" sz="11200" dirty="0"/>
          </a:p>
          <a:p>
            <a:r>
              <a:rPr lang="en-US" sz="11200" dirty="0"/>
              <a:t>Accuracy of this model is 98.2 %.             </a:t>
            </a:r>
          </a:p>
          <a:p>
            <a:pPr marL="0" indent="0">
              <a:buNone/>
            </a:pPr>
            <a:endParaRPr lang="en-US" sz="11200" dirty="0"/>
          </a:p>
          <a:p>
            <a:r>
              <a:rPr lang="en-US" sz="11200" dirty="0"/>
              <a:t>Time required to train the model </a:t>
            </a:r>
          </a:p>
          <a:p>
            <a:pPr marL="0" indent="0">
              <a:buNone/>
            </a:pPr>
            <a:r>
              <a:rPr lang="en-US" sz="11200" dirty="0"/>
              <a:t>   on 1934 observations is 56.55 Sec.</a:t>
            </a:r>
          </a:p>
          <a:p>
            <a:endParaRPr lang="en-US" sz="11200" dirty="0"/>
          </a:p>
          <a:p>
            <a:r>
              <a:rPr lang="en-US" sz="11200" dirty="0"/>
              <a:t>Time required to predict the model</a:t>
            </a:r>
          </a:p>
          <a:p>
            <a:pPr marL="0" indent="0">
              <a:buNone/>
            </a:pPr>
            <a:r>
              <a:rPr lang="en-US" sz="11200" dirty="0"/>
              <a:t>    on 946 observations is 0.22 Sec.</a:t>
            </a:r>
          </a:p>
          <a:p>
            <a:pPr marL="0" indent="0">
              <a:buNone/>
            </a:pPr>
            <a:endParaRPr lang="en-US" sz="11200" dirty="0"/>
          </a:p>
          <a:p>
            <a:r>
              <a:rPr lang="en-US" sz="11200" dirty="0"/>
              <a:t>This model incorrectly classifies</a:t>
            </a:r>
          </a:p>
          <a:p>
            <a:pPr marL="0" indent="0">
              <a:buNone/>
            </a:pPr>
            <a:r>
              <a:rPr lang="en-US" sz="11200" dirty="0"/>
              <a:t>   17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6295292" y="1661746"/>
            <a:ext cx="5785338" cy="5125916"/>
          </a:xfrm>
          <a:prstGeom prst="rect">
            <a:avLst/>
          </a:prstGeom>
        </p:spPr>
      </p:pic>
    </p:spTree>
    <p:extLst>
      <p:ext uri="{BB962C8B-B14F-4D97-AF65-F5344CB8AC3E}">
        <p14:creationId xmlns:p14="http://schemas.microsoft.com/office/powerpoint/2010/main" val="378084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158263"/>
            <a:ext cx="11843237" cy="677006"/>
          </a:xfrm>
        </p:spPr>
        <p:txBody>
          <a:bodyPr>
            <a:normAutofit/>
          </a:bodyPr>
          <a:lstStyle/>
          <a:p>
            <a:pPr algn="ctr"/>
            <a:r>
              <a:rPr lang="en-US" sz="3200" b="1" dirty="0">
                <a:solidFill>
                  <a:srgbClr val="0000FF"/>
                </a:solidFill>
                <a:latin typeface="+mn-lt"/>
              </a:rPr>
              <a:t>Index</a:t>
            </a:r>
          </a:p>
        </p:txBody>
      </p:sp>
      <p:sp>
        <p:nvSpPr>
          <p:cNvPr id="3" name="Content Placeholder 2"/>
          <p:cNvSpPr>
            <a:spLocks noGrp="1"/>
          </p:cNvSpPr>
          <p:nvPr>
            <p:ph idx="1"/>
          </p:nvPr>
        </p:nvSpPr>
        <p:spPr>
          <a:xfrm>
            <a:off x="756138" y="1019908"/>
            <a:ext cx="11218984" cy="5653453"/>
          </a:xfrm>
        </p:spPr>
        <p:txBody>
          <a:bodyPr/>
          <a:lstStyle/>
          <a:p>
            <a:r>
              <a:rPr lang="en-US" dirty="0"/>
              <a:t>Training Dataset</a:t>
            </a:r>
          </a:p>
          <a:p>
            <a:pPr marL="0" indent="0">
              <a:buNone/>
            </a:pPr>
            <a:endParaRPr lang="en-US" dirty="0"/>
          </a:p>
          <a:p>
            <a:r>
              <a:rPr lang="en-US" dirty="0"/>
              <a:t>Validation Dataset</a:t>
            </a:r>
          </a:p>
          <a:p>
            <a:pPr marL="0" indent="0">
              <a:buNone/>
            </a:pPr>
            <a:endParaRPr lang="en-US" dirty="0"/>
          </a:p>
          <a:p>
            <a:r>
              <a:rPr lang="en-US" dirty="0"/>
              <a:t>Model Building</a:t>
            </a:r>
          </a:p>
          <a:p>
            <a:pPr marL="0" indent="0">
              <a:buNone/>
            </a:pPr>
            <a:endParaRPr lang="en-US" dirty="0"/>
          </a:p>
          <a:p>
            <a:r>
              <a:rPr lang="en-US" dirty="0"/>
              <a:t>Model Comparison: % Accuracy</a:t>
            </a:r>
          </a:p>
          <a:p>
            <a:pPr marL="0" indent="0">
              <a:buNone/>
            </a:pPr>
            <a:endParaRPr lang="en-US" dirty="0"/>
          </a:p>
          <a:p>
            <a:r>
              <a:rPr lang="en-US" dirty="0"/>
              <a:t>Model Comparison: Actual vs Predicted</a:t>
            </a:r>
          </a:p>
          <a:p>
            <a:pPr marL="0" indent="0">
              <a:buNone/>
            </a:pPr>
            <a:endParaRPr lang="en-US" dirty="0"/>
          </a:p>
          <a:p>
            <a:r>
              <a:rPr lang="en-US" dirty="0"/>
              <a:t>Summary</a:t>
            </a:r>
          </a:p>
        </p:txBody>
      </p:sp>
    </p:spTree>
    <p:extLst>
      <p:ext uri="{BB962C8B-B14F-4D97-AF65-F5344CB8AC3E}">
        <p14:creationId xmlns:p14="http://schemas.microsoft.com/office/powerpoint/2010/main" val="105084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8408"/>
          </a:xfrm>
        </p:spPr>
        <p:txBody>
          <a:bodyPr>
            <a:noAutofit/>
          </a:bodyPr>
          <a:lstStyle/>
          <a:p>
            <a:pPr algn="ctr"/>
            <a:r>
              <a:rPr lang="en-US" sz="3200" b="1" dirty="0">
                <a:solidFill>
                  <a:srgbClr val="0000FF"/>
                </a:solidFill>
                <a:latin typeface="+mn-lt"/>
              </a:rPr>
              <a:t>Incorrectly Classified Digits (errors): 17</a:t>
            </a:r>
          </a:p>
        </p:txBody>
      </p:sp>
      <p:pic>
        <p:nvPicPr>
          <p:cNvPr id="6" name="Content Placeholder 5"/>
          <p:cNvPicPr>
            <a:picLocks noGrp="1"/>
          </p:cNvPicPr>
          <p:nvPr>
            <p:ph idx="1"/>
          </p:nvPr>
        </p:nvPicPr>
        <p:blipFill>
          <a:blip r:embed="rId2"/>
          <a:stretch>
            <a:fillRect/>
          </a:stretch>
        </p:blipFill>
        <p:spPr>
          <a:xfrm>
            <a:off x="2110153" y="805400"/>
            <a:ext cx="8291147" cy="5906012"/>
          </a:xfrm>
          <a:prstGeom prst="rect">
            <a:avLst/>
          </a:prstGeom>
        </p:spPr>
      </p:pic>
    </p:spTree>
    <p:extLst>
      <p:ext uri="{BB962C8B-B14F-4D97-AF65-F5344CB8AC3E}">
        <p14:creationId xmlns:p14="http://schemas.microsoft.com/office/powerpoint/2010/main" val="314540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87924"/>
            <a:ext cx="12001500" cy="562708"/>
          </a:xfrm>
        </p:spPr>
        <p:txBody>
          <a:bodyPr>
            <a:normAutofit fontScale="90000"/>
          </a:bodyPr>
          <a:lstStyle/>
          <a:p>
            <a:pPr algn="ctr">
              <a:lnSpc>
                <a:spcPct val="107000"/>
              </a:lnSpc>
              <a:spcBef>
                <a:spcPts val="0"/>
              </a:spcBef>
            </a:pP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br>
              <a:rPr lang="en-US" sz="3600" b="1" dirty="0">
                <a:solidFill>
                  <a:srgbClr val="0000FF"/>
                </a:solidFill>
                <a:latin typeface="+mn-lt"/>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6: </a:t>
            </a:r>
            <a:r>
              <a:rPr lang="en-US" sz="3600" b="1" dirty="0">
                <a:solidFill>
                  <a:srgbClr val="0000FF"/>
                </a:solidFill>
                <a:latin typeface="+mn-lt"/>
              </a:rPr>
              <a:t>K Nearest Neighbor Algorithm</a:t>
            </a:r>
            <a:br>
              <a:rPr lang="en-US" sz="3600" b="1" dirty="0">
                <a:solidFill>
                  <a:srgbClr val="0000FF"/>
                </a:solidFill>
                <a:latin typeface="+mn-lt"/>
              </a:rPr>
            </a:br>
            <a:r>
              <a:rPr lang="en-US" sz="3600" b="1" dirty="0">
                <a:solidFill>
                  <a:srgbClr val="0000FF"/>
                </a:solidFill>
                <a:latin typeface="+mn-lt"/>
              </a:rPr>
              <a:t> </a:t>
            </a:r>
            <a:br>
              <a:rPr lang="en-US" sz="3600" dirty="0"/>
            </a:br>
            <a:br>
              <a:rPr lang="en-US" sz="3600" dirty="0"/>
            </a:br>
            <a:r>
              <a:rPr lang="en-US" sz="3600" b="1" dirty="0">
                <a:solidFill>
                  <a:srgbClr val="0000FF"/>
                </a:solidFill>
                <a:latin typeface="+mn-lt"/>
              </a:rPr>
              <a:t> </a:t>
            </a:r>
            <a:br>
              <a:rPr lang="en-US" sz="3600" b="1" dirty="0">
                <a:solidFill>
                  <a:srgbClr val="0000FF"/>
                </a:solidFill>
                <a:latin typeface="+mn-lt"/>
              </a:rPr>
            </a:br>
            <a:br>
              <a:rPr lang="en-US" sz="3600" dirty="0">
                <a:solidFill>
                  <a:schemeClr val="dk1"/>
                </a:solidFill>
              </a:rPr>
            </a:b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err="1"/>
              <a:t>RWeka</a:t>
            </a:r>
            <a:r>
              <a:rPr lang="en-US" sz="11200" dirty="0"/>
              <a:t> is a R interface to </a:t>
            </a:r>
            <a:r>
              <a:rPr lang="en-US" sz="11200" dirty="0" err="1"/>
              <a:t>weka</a:t>
            </a:r>
            <a:r>
              <a:rPr lang="en-US" sz="11200" dirty="0"/>
              <a:t>. It has a </a:t>
            </a:r>
            <a:r>
              <a:rPr lang="en-US" sz="11200" dirty="0" err="1"/>
              <a:t>Ibk</a:t>
            </a:r>
            <a:r>
              <a:rPr lang="en-US" sz="11200" dirty="0"/>
              <a:t> (instance based learning) class which provides K nearest neighbor classifier.</a:t>
            </a:r>
          </a:p>
          <a:p>
            <a:pPr marL="0" indent="0">
              <a:buNone/>
            </a:pPr>
            <a:endParaRPr lang="en-US" sz="11200" dirty="0"/>
          </a:p>
          <a:p>
            <a:r>
              <a:rPr lang="en-US" sz="11200" dirty="0"/>
              <a:t>Accuracy of this model is 98.63 %.             </a:t>
            </a:r>
          </a:p>
          <a:p>
            <a:pPr marL="0" indent="0">
              <a:buNone/>
            </a:pPr>
            <a:endParaRPr lang="en-US" sz="11200" dirty="0"/>
          </a:p>
          <a:p>
            <a:r>
              <a:rPr lang="en-US" sz="11200" dirty="0"/>
              <a:t>Time required to train the model </a:t>
            </a:r>
          </a:p>
          <a:p>
            <a:pPr marL="0" indent="0">
              <a:buNone/>
            </a:pPr>
            <a:r>
              <a:rPr lang="en-US" sz="11200" dirty="0"/>
              <a:t>   on 1934 observations is  13.89 Sec.</a:t>
            </a:r>
          </a:p>
          <a:p>
            <a:endParaRPr lang="en-US" sz="11200" dirty="0"/>
          </a:p>
          <a:p>
            <a:r>
              <a:rPr lang="en-US" sz="11200" dirty="0"/>
              <a:t>Time required to predict the model</a:t>
            </a:r>
          </a:p>
          <a:p>
            <a:pPr marL="0" indent="0">
              <a:buNone/>
            </a:pPr>
            <a:r>
              <a:rPr lang="en-US" sz="11200" dirty="0"/>
              <a:t>    on 946 observations is  11.14 Sec.</a:t>
            </a:r>
          </a:p>
          <a:p>
            <a:pPr marL="0" indent="0">
              <a:buNone/>
            </a:pPr>
            <a:endParaRPr lang="en-US" sz="11200" dirty="0"/>
          </a:p>
          <a:p>
            <a:r>
              <a:rPr lang="en-US" sz="11200" dirty="0"/>
              <a:t>This model incorrectly classifies</a:t>
            </a:r>
          </a:p>
          <a:p>
            <a:pPr marL="0" indent="0">
              <a:buNone/>
            </a:pPr>
            <a:r>
              <a:rPr lang="en-US" sz="11200" dirty="0"/>
              <a:t>   13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6154616" y="1661746"/>
            <a:ext cx="5926014" cy="5125916"/>
          </a:xfrm>
          <a:prstGeom prst="rect">
            <a:avLst/>
          </a:prstGeom>
        </p:spPr>
      </p:pic>
    </p:spTree>
    <p:extLst>
      <p:ext uri="{BB962C8B-B14F-4D97-AF65-F5344CB8AC3E}">
        <p14:creationId xmlns:p14="http://schemas.microsoft.com/office/powerpoint/2010/main" val="152388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79131"/>
            <a:ext cx="11869614" cy="448407"/>
          </a:xfrm>
        </p:spPr>
        <p:txBody>
          <a:bodyPr>
            <a:noAutofit/>
          </a:bodyPr>
          <a:lstStyle/>
          <a:p>
            <a:pPr algn="ctr"/>
            <a:r>
              <a:rPr lang="en-US" sz="3200" b="1" dirty="0">
                <a:solidFill>
                  <a:srgbClr val="0000FF"/>
                </a:solidFill>
                <a:latin typeface="+mn-lt"/>
              </a:rPr>
              <a:t>Incorrectly Classified Digits (errors): 13</a:t>
            </a:r>
          </a:p>
        </p:txBody>
      </p:sp>
      <p:pic>
        <p:nvPicPr>
          <p:cNvPr id="4" name="Content Placeholder 3"/>
          <p:cNvPicPr>
            <a:picLocks noGrp="1"/>
          </p:cNvPicPr>
          <p:nvPr>
            <p:ph idx="1"/>
          </p:nvPr>
        </p:nvPicPr>
        <p:blipFill>
          <a:blip r:embed="rId2"/>
          <a:stretch>
            <a:fillRect/>
          </a:stretch>
        </p:blipFill>
        <p:spPr>
          <a:xfrm>
            <a:off x="1512277" y="712178"/>
            <a:ext cx="9038492" cy="6048986"/>
          </a:xfrm>
          <a:prstGeom prst="rect">
            <a:avLst/>
          </a:prstGeom>
        </p:spPr>
      </p:pic>
    </p:spTree>
    <p:extLst>
      <p:ext uri="{BB962C8B-B14F-4D97-AF65-F5344CB8AC3E}">
        <p14:creationId xmlns:p14="http://schemas.microsoft.com/office/powerpoint/2010/main" val="272221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31885"/>
            <a:ext cx="11966331" cy="668215"/>
          </a:xfrm>
        </p:spPr>
        <p:txBody>
          <a:bodyPr>
            <a:normAutofit/>
          </a:bodyPr>
          <a:lstStyle/>
          <a:p>
            <a:pPr algn="ctr"/>
            <a:r>
              <a:rPr lang="en-US" sz="3200" b="1" dirty="0">
                <a:solidFill>
                  <a:srgbClr val="0000FF"/>
                </a:solidFill>
                <a:latin typeface="+mn-lt"/>
              </a:rPr>
              <a:t>Model Comparison: Accuracy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8278051"/>
              </p:ext>
            </p:extLst>
          </p:nvPr>
        </p:nvGraphicFramePr>
        <p:xfrm>
          <a:off x="79375" y="1055077"/>
          <a:ext cx="11966575" cy="5609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4193206938"/>
              </p:ext>
            </p:extLst>
          </p:nvPr>
        </p:nvGraphicFramePr>
        <p:xfrm>
          <a:off x="1099039" y="1055077"/>
          <a:ext cx="9566030" cy="5609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707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262" y="79131"/>
            <a:ext cx="11869614" cy="448407"/>
          </a:xfrm>
        </p:spPr>
        <p:txBody>
          <a:bodyPr>
            <a:noAutofit/>
          </a:bodyPr>
          <a:lstStyle/>
          <a:p>
            <a:pPr algn="ctr"/>
            <a:r>
              <a:rPr lang="en-US" sz="3200" b="1" dirty="0">
                <a:solidFill>
                  <a:srgbClr val="0000FF"/>
                </a:solidFill>
                <a:latin typeface="+mn-lt"/>
              </a:rPr>
              <a:t>Model Comparison: Actual vs Predicted</a:t>
            </a:r>
          </a:p>
        </p:txBody>
      </p:sp>
      <p:pic>
        <p:nvPicPr>
          <p:cNvPr id="14" name="Picture 13"/>
          <p:cNvPicPr>
            <a:picLocks noChangeAspect="1"/>
          </p:cNvPicPr>
          <p:nvPr/>
        </p:nvPicPr>
        <p:blipFill>
          <a:blip r:embed="rId2"/>
          <a:stretch>
            <a:fillRect/>
          </a:stretch>
        </p:blipFill>
        <p:spPr>
          <a:xfrm>
            <a:off x="79130" y="699416"/>
            <a:ext cx="3824655" cy="3160407"/>
          </a:xfrm>
          <a:prstGeom prst="rect">
            <a:avLst/>
          </a:prstGeom>
        </p:spPr>
      </p:pic>
      <p:pic>
        <p:nvPicPr>
          <p:cNvPr id="15" name="Picture 14"/>
          <p:cNvPicPr>
            <a:picLocks noChangeAspect="1"/>
          </p:cNvPicPr>
          <p:nvPr/>
        </p:nvPicPr>
        <p:blipFill>
          <a:blip r:embed="rId3"/>
          <a:stretch>
            <a:fillRect/>
          </a:stretch>
        </p:blipFill>
        <p:spPr>
          <a:xfrm>
            <a:off x="3903784" y="699416"/>
            <a:ext cx="4009291" cy="3160407"/>
          </a:xfrm>
          <a:prstGeom prst="rect">
            <a:avLst/>
          </a:prstGeom>
        </p:spPr>
      </p:pic>
      <p:pic>
        <p:nvPicPr>
          <p:cNvPr id="16" name="Picture 15"/>
          <p:cNvPicPr>
            <a:picLocks noChangeAspect="1"/>
          </p:cNvPicPr>
          <p:nvPr/>
        </p:nvPicPr>
        <p:blipFill>
          <a:blip r:embed="rId4"/>
          <a:stretch>
            <a:fillRect/>
          </a:stretch>
        </p:blipFill>
        <p:spPr>
          <a:xfrm>
            <a:off x="7913075" y="840093"/>
            <a:ext cx="4169020" cy="3019730"/>
          </a:xfrm>
          <a:prstGeom prst="rect">
            <a:avLst/>
          </a:prstGeom>
        </p:spPr>
      </p:pic>
      <p:pic>
        <p:nvPicPr>
          <p:cNvPr id="17" name="Picture 16"/>
          <p:cNvPicPr>
            <a:picLocks noChangeAspect="1"/>
          </p:cNvPicPr>
          <p:nvPr/>
        </p:nvPicPr>
        <p:blipFill>
          <a:blip r:embed="rId5"/>
          <a:stretch>
            <a:fillRect/>
          </a:stretch>
        </p:blipFill>
        <p:spPr>
          <a:xfrm>
            <a:off x="79130" y="3859822"/>
            <a:ext cx="3824654" cy="2998177"/>
          </a:xfrm>
          <a:prstGeom prst="rect">
            <a:avLst/>
          </a:prstGeom>
        </p:spPr>
      </p:pic>
      <p:pic>
        <p:nvPicPr>
          <p:cNvPr id="18" name="Picture 17"/>
          <p:cNvPicPr>
            <a:picLocks noChangeAspect="1"/>
          </p:cNvPicPr>
          <p:nvPr/>
        </p:nvPicPr>
        <p:blipFill>
          <a:blip r:embed="rId6"/>
          <a:stretch>
            <a:fillRect/>
          </a:stretch>
        </p:blipFill>
        <p:spPr>
          <a:xfrm>
            <a:off x="3903783" y="3859821"/>
            <a:ext cx="4009290" cy="2919048"/>
          </a:xfrm>
          <a:prstGeom prst="rect">
            <a:avLst/>
          </a:prstGeom>
        </p:spPr>
      </p:pic>
      <p:pic>
        <p:nvPicPr>
          <p:cNvPr id="19" name="Picture 18"/>
          <p:cNvPicPr>
            <a:picLocks noChangeAspect="1"/>
          </p:cNvPicPr>
          <p:nvPr/>
        </p:nvPicPr>
        <p:blipFill>
          <a:blip r:embed="rId7"/>
          <a:stretch>
            <a:fillRect/>
          </a:stretch>
        </p:blipFill>
        <p:spPr>
          <a:xfrm>
            <a:off x="7913073" y="3859821"/>
            <a:ext cx="4169022" cy="2998178"/>
          </a:xfrm>
          <a:prstGeom prst="rect">
            <a:avLst/>
          </a:prstGeom>
        </p:spPr>
      </p:pic>
    </p:spTree>
    <p:extLst>
      <p:ext uri="{BB962C8B-B14F-4D97-AF65-F5344CB8AC3E}">
        <p14:creationId xmlns:p14="http://schemas.microsoft.com/office/powerpoint/2010/main" val="71580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 y="228601"/>
            <a:ext cx="12054254" cy="518746"/>
          </a:xfrm>
        </p:spPr>
        <p:txBody>
          <a:bodyPr>
            <a:noAutofit/>
          </a:bodyPr>
          <a:lstStyle/>
          <a:p>
            <a:pPr algn="ctr"/>
            <a:r>
              <a:rPr lang="en-US" sz="3200" b="1" dirty="0">
                <a:solidFill>
                  <a:srgbClr val="0000FF"/>
                </a:solidFill>
                <a:latin typeface="+mn-lt"/>
              </a:rPr>
              <a:t>Summary of Models Used</a:t>
            </a:r>
            <a:endParaRPr lang="en-US" sz="32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5256812"/>
              </p:ext>
            </p:extLst>
          </p:nvPr>
        </p:nvGraphicFramePr>
        <p:xfrm>
          <a:off x="69726" y="870927"/>
          <a:ext cx="12055477" cy="5864352"/>
        </p:xfrm>
        <a:graphic>
          <a:graphicData uri="http://schemas.openxmlformats.org/drawingml/2006/table">
            <a:tbl>
              <a:tblPr firstRow="1" bandRow="1">
                <a:tableStyleId>{5C22544A-7EE6-4342-B048-85BDC9FD1C3A}</a:tableStyleId>
              </a:tblPr>
              <a:tblGrid>
                <a:gridCol w="3218473">
                  <a:extLst>
                    <a:ext uri="{9D8B030D-6E8A-4147-A177-3AD203B41FA5}">
                      <a16:colId xmlns:a16="http://schemas.microsoft.com/office/drawing/2014/main" val="1568774117"/>
                    </a:ext>
                  </a:extLst>
                </a:gridCol>
                <a:gridCol w="1644162">
                  <a:extLst>
                    <a:ext uri="{9D8B030D-6E8A-4147-A177-3AD203B41FA5}">
                      <a16:colId xmlns:a16="http://schemas.microsoft.com/office/drawing/2014/main" val="52125131"/>
                    </a:ext>
                  </a:extLst>
                </a:gridCol>
                <a:gridCol w="1485900">
                  <a:extLst>
                    <a:ext uri="{9D8B030D-6E8A-4147-A177-3AD203B41FA5}">
                      <a16:colId xmlns:a16="http://schemas.microsoft.com/office/drawing/2014/main" val="1683028882"/>
                    </a:ext>
                  </a:extLst>
                </a:gridCol>
                <a:gridCol w="1336430">
                  <a:extLst>
                    <a:ext uri="{9D8B030D-6E8A-4147-A177-3AD203B41FA5}">
                      <a16:colId xmlns:a16="http://schemas.microsoft.com/office/drawing/2014/main" val="581803338"/>
                    </a:ext>
                  </a:extLst>
                </a:gridCol>
                <a:gridCol w="1556239">
                  <a:extLst>
                    <a:ext uri="{9D8B030D-6E8A-4147-A177-3AD203B41FA5}">
                      <a16:colId xmlns:a16="http://schemas.microsoft.com/office/drawing/2014/main" val="1717544479"/>
                    </a:ext>
                  </a:extLst>
                </a:gridCol>
                <a:gridCol w="1433146">
                  <a:extLst>
                    <a:ext uri="{9D8B030D-6E8A-4147-A177-3AD203B41FA5}">
                      <a16:colId xmlns:a16="http://schemas.microsoft.com/office/drawing/2014/main" val="1541967932"/>
                    </a:ext>
                  </a:extLst>
                </a:gridCol>
                <a:gridCol w="1381127">
                  <a:extLst>
                    <a:ext uri="{9D8B030D-6E8A-4147-A177-3AD203B41FA5}">
                      <a16:colId xmlns:a16="http://schemas.microsoft.com/office/drawing/2014/main" val="4262467816"/>
                    </a:ext>
                  </a:extLst>
                </a:gridCol>
              </a:tblGrid>
              <a:tr h="368788">
                <a:tc>
                  <a:txBody>
                    <a:bodyPr/>
                    <a:lstStyle/>
                    <a:p>
                      <a:pPr algn="ctr"/>
                      <a:r>
                        <a:rPr lang="en-US" sz="2000" b="1" dirty="0">
                          <a:latin typeface="+mn-lt"/>
                        </a:rPr>
                        <a:t>Models Used for</a:t>
                      </a:r>
                    </a:p>
                    <a:p>
                      <a:pPr algn="ctr"/>
                      <a:r>
                        <a:rPr lang="en-US" sz="2000" b="1" dirty="0">
                          <a:latin typeface="+mn-lt"/>
                        </a:rPr>
                        <a:t>Digits</a:t>
                      </a:r>
                      <a:r>
                        <a:rPr lang="en-US" sz="2000" b="1" baseline="0" dirty="0">
                          <a:latin typeface="+mn-lt"/>
                        </a:rPr>
                        <a:t> Recognition</a:t>
                      </a:r>
                      <a:endParaRPr lang="en-US" sz="2000" b="1" dirty="0">
                        <a:latin typeface="+mn-lt"/>
                      </a:endParaRPr>
                    </a:p>
                    <a:p>
                      <a:pPr algn="ctr"/>
                      <a:endParaRPr lang="en-US" sz="2000" dirty="0"/>
                    </a:p>
                  </a:txBody>
                  <a:tcPr/>
                </a:tc>
                <a:tc>
                  <a:txBody>
                    <a:bodyPr/>
                    <a:lstStyle/>
                    <a:p>
                      <a:pPr algn="ctr"/>
                      <a:r>
                        <a:rPr lang="en-US" sz="2000" dirty="0"/>
                        <a:t>R Package</a:t>
                      </a:r>
                    </a:p>
                  </a:txBody>
                  <a:tcPr/>
                </a:tc>
                <a:tc>
                  <a:txBody>
                    <a:bodyPr/>
                    <a:lstStyle/>
                    <a:p>
                      <a:pPr algn="ctr"/>
                      <a:r>
                        <a:rPr lang="en-US" sz="2000" dirty="0"/>
                        <a:t>% Accuracy</a:t>
                      </a:r>
                    </a:p>
                    <a:p>
                      <a:pPr algn="ctr"/>
                      <a:r>
                        <a:rPr lang="en-US" sz="2000" dirty="0"/>
                        <a:t>of</a:t>
                      </a:r>
                      <a:r>
                        <a:rPr lang="en-US" sz="2000" baseline="0" dirty="0"/>
                        <a:t>  a Model  </a:t>
                      </a:r>
                      <a:endParaRPr lang="en-US" sz="2000" dirty="0"/>
                    </a:p>
                  </a:txBody>
                  <a:tcPr/>
                </a:tc>
                <a:tc>
                  <a:txBody>
                    <a:bodyPr/>
                    <a:lstStyle/>
                    <a:p>
                      <a:pPr algn="ctr"/>
                      <a:r>
                        <a:rPr lang="en-US" sz="2000" dirty="0"/>
                        <a:t>% Error of a Model </a:t>
                      </a:r>
                    </a:p>
                  </a:txBody>
                  <a:tcPr/>
                </a:tc>
                <a:tc>
                  <a:txBody>
                    <a:bodyPr/>
                    <a:lstStyle/>
                    <a:p>
                      <a:pPr algn="ctr"/>
                      <a:r>
                        <a:rPr lang="en-US" sz="2000" dirty="0"/>
                        <a:t>Misclassified Digits Out of Total 946 </a:t>
                      </a:r>
                    </a:p>
                  </a:txBody>
                  <a:tcPr/>
                </a:tc>
                <a:tc>
                  <a:txBody>
                    <a:bodyPr/>
                    <a:lstStyle/>
                    <a:p>
                      <a:pPr algn="ctr"/>
                      <a:r>
                        <a:rPr lang="en-US" sz="2000" dirty="0"/>
                        <a:t>Time to Train the Model in 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Model Prediction</a:t>
                      </a:r>
                      <a:r>
                        <a:rPr lang="en-US" sz="2000" baseline="0" dirty="0"/>
                        <a:t> Time in Sec.</a:t>
                      </a:r>
                      <a:endParaRPr lang="en-US" sz="2000" dirty="0"/>
                    </a:p>
                  </a:txBody>
                  <a:tcPr/>
                </a:tc>
                <a:extLst>
                  <a:ext uri="{0D108BD9-81ED-4DB2-BD59-A6C34878D82A}">
                    <a16:rowId xmlns:a16="http://schemas.microsoft.com/office/drawing/2014/main" val="2027327394"/>
                  </a:ext>
                </a:extLst>
              </a:tr>
              <a:tr h="370840">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Recursive Partitioning </a:t>
                      </a:r>
                    </a:p>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and Regression Trees</a:t>
                      </a:r>
                    </a:p>
                  </a:txBody>
                  <a:tcPr/>
                </a:tc>
                <a:tc>
                  <a:txBody>
                    <a:bodyPr/>
                    <a:lstStyle/>
                    <a:p>
                      <a:pPr algn="ctr"/>
                      <a:r>
                        <a:rPr lang="en-US" sz="2000" b="0" dirty="0" err="1">
                          <a:latin typeface="+mn-lt"/>
                        </a:rPr>
                        <a:t>rpart</a:t>
                      </a:r>
                      <a:endParaRPr lang="en-US" sz="2000" b="0" dirty="0">
                        <a:latin typeface="+mn-lt"/>
                      </a:endParaRP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75.48 %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24.52 %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232</a:t>
                      </a:r>
                    </a:p>
                  </a:txBody>
                  <a:tcPr marL="68580" marR="68580" marT="0" marB="0"/>
                </a:tc>
                <a:tc>
                  <a:txBody>
                    <a:bodyPr/>
                    <a:lstStyle/>
                    <a:p>
                      <a:pPr algn="ctr"/>
                      <a:r>
                        <a:rPr lang="en-US" sz="2000" b="0" dirty="0">
                          <a:latin typeface="+mn-lt"/>
                        </a:rPr>
                        <a:t>3.72</a:t>
                      </a:r>
                    </a:p>
                  </a:txBody>
                  <a:tcPr/>
                </a:tc>
                <a:tc>
                  <a:txBody>
                    <a:bodyPr/>
                    <a:lstStyle/>
                    <a:p>
                      <a:pPr algn="ctr"/>
                      <a:r>
                        <a:rPr lang="en-US" sz="2000" dirty="0"/>
                        <a:t>0.21</a:t>
                      </a:r>
                    </a:p>
                  </a:txBody>
                  <a:tcPr/>
                </a:tc>
                <a:extLst>
                  <a:ext uri="{0D108BD9-81ED-4DB2-BD59-A6C34878D82A}">
                    <a16:rowId xmlns:a16="http://schemas.microsoft.com/office/drawing/2014/main" val="27214904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Naïve Bays Algorithm</a:t>
                      </a:r>
                    </a:p>
                    <a:p>
                      <a:pPr algn="ctr"/>
                      <a:endParaRPr lang="en-US" sz="2000" b="0" dirty="0"/>
                    </a:p>
                  </a:txBody>
                  <a:tcPr/>
                </a:tc>
                <a:tc>
                  <a:txBody>
                    <a:bodyPr/>
                    <a:lstStyle/>
                    <a:p>
                      <a:pPr algn="ctr"/>
                      <a:r>
                        <a:rPr lang="en-US" sz="2000" b="0" dirty="0">
                          <a:latin typeface="+mn-lt"/>
                        </a:rPr>
                        <a:t>e1071</a:t>
                      </a: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86.58 %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13.42 %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127</a:t>
                      </a:r>
                    </a:p>
                  </a:txBody>
                  <a:tcPr marL="68580" marR="68580" marT="0" marB="0"/>
                </a:tc>
                <a:tc>
                  <a:txBody>
                    <a:bodyPr/>
                    <a:lstStyle/>
                    <a:p>
                      <a:pPr algn="ctr"/>
                      <a:r>
                        <a:rPr lang="en-US" sz="2000" b="0" dirty="0">
                          <a:latin typeface="+mn-lt"/>
                        </a:rPr>
                        <a:t>1.06</a:t>
                      </a:r>
                    </a:p>
                  </a:txBody>
                  <a:tcPr/>
                </a:tc>
                <a:tc>
                  <a:txBody>
                    <a:bodyPr/>
                    <a:lstStyle/>
                    <a:p>
                      <a:pPr algn="ctr"/>
                      <a:r>
                        <a:rPr lang="en-US" sz="2000" dirty="0"/>
                        <a:t>23.95</a:t>
                      </a:r>
                    </a:p>
                  </a:txBody>
                  <a:tcPr/>
                </a:tc>
                <a:extLst>
                  <a:ext uri="{0D108BD9-81ED-4DB2-BD59-A6C34878D82A}">
                    <a16:rowId xmlns:a16="http://schemas.microsoft.com/office/drawing/2014/main" val="13963207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Support Vector Machine </a:t>
                      </a:r>
                    </a:p>
                    <a:p>
                      <a:pPr algn="ctr"/>
                      <a:endParaRPr lang="en-US" sz="2000" b="0" dirty="0"/>
                    </a:p>
                  </a:txBody>
                  <a:tcPr/>
                </a:tc>
                <a:tc>
                  <a:txBody>
                    <a:bodyPr/>
                    <a:lstStyle/>
                    <a:p>
                      <a:pPr algn="ctr"/>
                      <a:r>
                        <a:rPr lang="en-US" sz="2000" b="0" dirty="0">
                          <a:latin typeface="+mn-lt"/>
                        </a:rPr>
                        <a:t>e1071</a:t>
                      </a: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97.46 %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2.54  %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24</a:t>
                      </a:r>
                    </a:p>
                  </a:txBody>
                  <a:tcPr marL="68580" marR="68580" marT="0" marB="0"/>
                </a:tc>
                <a:tc>
                  <a:txBody>
                    <a:bodyPr/>
                    <a:lstStyle/>
                    <a:p>
                      <a:pPr algn="ctr"/>
                      <a:r>
                        <a:rPr lang="en-US" sz="2000" b="0" dirty="0">
                          <a:latin typeface="+mn-lt"/>
                        </a:rPr>
                        <a:t>10.87</a:t>
                      </a:r>
                    </a:p>
                  </a:txBody>
                  <a:tcPr/>
                </a:tc>
                <a:tc>
                  <a:txBody>
                    <a:bodyPr/>
                    <a:lstStyle/>
                    <a:p>
                      <a:pPr algn="ctr"/>
                      <a:r>
                        <a:rPr lang="en-US" sz="2000" dirty="0"/>
                        <a:t>2.08</a:t>
                      </a:r>
                    </a:p>
                  </a:txBody>
                  <a:tcPr/>
                </a:tc>
                <a:extLst>
                  <a:ext uri="{0D108BD9-81ED-4DB2-BD59-A6C34878D82A}">
                    <a16:rowId xmlns:a16="http://schemas.microsoft.com/office/drawing/2014/main" val="2946413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Fast Nearest Neighbor Search Algorithm</a:t>
                      </a:r>
                      <a:endParaRPr lang="en-US" sz="2000" b="0" dirty="0">
                        <a:latin typeface="+mn-lt"/>
                      </a:endParaRPr>
                    </a:p>
                  </a:txBody>
                  <a:tcPr/>
                </a:tc>
                <a:tc>
                  <a:txBody>
                    <a:bodyPr/>
                    <a:lstStyle/>
                    <a:p>
                      <a:pPr algn="ctr"/>
                      <a:r>
                        <a:rPr lang="en-US" sz="2000" b="0" dirty="0">
                          <a:latin typeface="+mn-lt"/>
                        </a:rPr>
                        <a:t>FNN</a:t>
                      </a: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97.57 %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2.43 %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23</a:t>
                      </a:r>
                    </a:p>
                  </a:txBody>
                  <a:tcPr marL="68580" marR="68580" marT="0" marB="0"/>
                </a:tc>
                <a:tc>
                  <a:txBody>
                    <a:bodyPr/>
                    <a:lstStyle/>
                    <a:p>
                      <a:pPr algn="ctr"/>
                      <a:r>
                        <a:rPr lang="en-US" sz="2000" b="0" dirty="0">
                          <a:latin typeface="+mn-lt"/>
                        </a:rPr>
                        <a:t>6.51</a:t>
                      </a:r>
                    </a:p>
                  </a:txBody>
                  <a:tcPr/>
                </a:tc>
                <a:tc>
                  <a:txBody>
                    <a:bodyPr/>
                    <a:lstStyle/>
                    <a:p>
                      <a:pPr algn="ctr"/>
                      <a:r>
                        <a:rPr lang="en-US" sz="2000" dirty="0"/>
                        <a:t>6.51</a:t>
                      </a:r>
                    </a:p>
                  </a:txBody>
                  <a:tcPr/>
                </a:tc>
                <a:extLst>
                  <a:ext uri="{0D108BD9-81ED-4DB2-BD59-A6C34878D82A}">
                    <a16:rowId xmlns:a16="http://schemas.microsoft.com/office/drawing/2014/main" val="8860033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Random Forest </a:t>
                      </a:r>
                      <a:endParaRPr lang="en-US" sz="2000" b="0" dirty="0">
                        <a:latin typeface="+mn-lt"/>
                      </a:endParaRPr>
                    </a:p>
                    <a:p>
                      <a:pPr algn="ctr"/>
                      <a:endParaRPr lang="en-US" sz="2000" b="0" dirty="0"/>
                    </a:p>
                  </a:txBody>
                  <a:tcPr/>
                </a:tc>
                <a:tc>
                  <a:txBody>
                    <a:bodyPr/>
                    <a:lstStyle/>
                    <a:p>
                      <a:pPr algn="ctr"/>
                      <a:r>
                        <a:rPr lang="en-US" sz="2000" b="0" dirty="0" err="1">
                          <a:latin typeface="+mn-lt"/>
                        </a:rPr>
                        <a:t>randomForest</a:t>
                      </a:r>
                      <a:endParaRPr lang="en-US" sz="2000" b="0" dirty="0">
                        <a:latin typeface="+mn-lt"/>
                      </a:endParaRP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98.20 %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1.8 %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17</a:t>
                      </a:r>
                    </a:p>
                  </a:txBody>
                  <a:tcPr marL="68580" marR="68580" marT="0" marB="0"/>
                </a:tc>
                <a:tc>
                  <a:txBody>
                    <a:bodyPr/>
                    <a:lstStyle/>
                    <a:p>
                      <a:pPr algn="ctr"/>
                      <a:r>
                        <a:rPr lang="en-US" sz="2000" b="0" dirty="0">
                          <a:latin typeface="+mn-lt"/>
                        </a:rPr>
                        <a:t>56.55</a:t>
                      </a:r>
                    </a:p>
                  </a:txBody>
                  <a:tcPr/>
                </a:tc>
                <a:tc>
                  <a:txBody>
                    <a:bodyPr/>
                    <a:lstStyle/>
                    <a:p>
                      <a:pPr algn="ctr"/>
                      <a:r>
                        <a:rPr lang="en-US" sz="2000" dirty="0"/>
                        <a:t>0.22</a:t>
                      </a:r>
                    </a:p>
                  </a:txBody>
                  <a:tcPr/>
                </a:tc>
                <a:extLst>
                  <a:ext uri="{0D108BD9-81ED-4DB2-BD59-A6C34878D82A}">
                    <a16:rowId xmlns:a16="http://schemas.microsoft.com/office/drawing/2014/main" val="40092518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K Nearest Neighbor Algorithm</a:t>
                      </a:r>
                      <a:endParaRPr lang="en-US" sz="2000" b="0" dirty="0">
                        <a:latin typeface="+mn-lt"/>
                      </a:endParaRPr>
                    </a:p>
                    <a:p>
                      <a:pPr algn="ctr"/>
                      <a:endParaRPr lang="en-US" sz="2000" b="0" dirty="0"/>
                    </a:p>
                  </a:txBody>
                  <a:tcPr/>
                </a:tc>
                <a:tc>
                  <a:txBody>
                    <a:bodyPr/>
                    <a:lstStyle/>
                    <a:p>
                      <a:pPr algn="ctr"/>
                      <a:r>
                        <a:rPr lang="en-US" sz="2000" b="0" dirty="0" err="1">
                          <a:latin typeface="+mn-lt"/>
                        </a:rPr>
                        <a:t>RWeka</a:t>
                      </a:r>
                      <a:endParaRPr lang="en-US" sz="2000" b="0" dirty="0">
                        <a:latin typeface="+mn-lt"/>
                      </a:endParaRPr>
                    </a:p>
                  </a:txBody>
                  <a:tcPr/>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98.63 %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1.37 %</a:t>
                      </a:r>
                    </a:p>
                  </a:txBody>
                  <a:tcPr marL="68580" marR="68580" marT="0" marB="0"/>
                </a:tc>
                <a:tc>
                  <a:txBody>
                    <a:bodyPr/>
                    <a:lstStyle/>
                    <a:p>
                      <a:pPr marL="0" marR="0" algn="ctr">
                        <a:lnSpc>
                          <a:spcPct val="107000"/>
                        </a:lnSpc>
                        <a:spcBef>
                          <a:spcPts val="0"/>
                        </a:spcBef>
                        <a:spcAft>
                          <a:spcPts val="0"/>
                        </a:spcAft>
                      </a:pPr>
                      <a:r>
                        <a:rPr lang="en-US" sz="2000" b="0" dirty="0">
                          <a:effectLst/>
                          <a:latin typeface="+mn-lt"/>
                          <a:ea typeface="Calibri" panose="020F0502020204030204" pitchFamily="34" charset="0"/>
                          <a:cs typeface="Times New Roman" panose="02020603050405020304" pitchFamily="18" charset="0"/>
                        </a:rPr>
                        <a:t>13</a:t>
                      </a:r>
                    </a:p>
                  </a:txBody>
                  <a:tcPr marL="68580" marR="68580" marT="0" marB="0"/>
                </a:tc>
                <a:tc>
                  <a:txBody>
                    <a:bodyPr/>
                    <a:lstStyle/>
                    <a:p>
                      <a:pPr algn="ctr"/>
                      <a:r>
                        <a:rPr lang="en-US" sz="2000" b="0" dirty="0">
                          <a:latin typeface="+mn-lt"/>
                        </a:rPr>
                        <a:t>13.89</a:t>
                      </a:r>
                    </a:p>
                  </a:txBody>
                  <a:tcPr/>
                </a:tc>
                <a:tc>
                  <a:txBody>
                    <a:bodyPr/>
                    <a:lstStyle/>
                    <a:p>
                      <a:pPr algn="ctr"/>
                      <a:r>
                        <a:rPr lang="en-US" sz="2000" dirty="0"/>
                        <a:t>11.14</a:t>
                      </a:r>
                    </a:p>
                  </a:txBody>
                  <a:tcPr/>
                </a:tc>
                <a:extLst>
                  <a:ext uri="{0D108BD9-81ED-4DB2-BD59-A6C34878D82A}">
                    <a16:rowId xmlns:a16="http://schemas.microsoft.com/office/drawing/2014/main" val="280152124"/>
                  </a:ext>
                </a:extLst>
              </a:tr>
            </a:tbl>
          </a:graphicData>
        </a:graphic>
      </p:graphicFrame>
    </p:spTree>
    <p:extLst>
      <p:ext uri="{BB962C8B-B14F-4D97-AF65-F5344CB8AC3E}">
        <p14:creationId xmlns:p14="http://schemas.microsoft.com/office/powerpoint/2010/main" val="319178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6901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 y="211015"/>
            <a:ext cx="11913577" cy="852855"/>
          </a:xfrm>
        </p:spPr>
        <p:txBody>
          <a:bodyPr>
            <a:normAutofit/>
          </a:bodyPr>
          <a:lstStyle/>
          <a:p>
            <a:pPr algn="ctr"/>
            <a:r>
              <a:rPr lang="en-US" sz="3600" b="1" dirty="0">
                <a:solidFill>
                  <a:srgbClr val="0000FF"/>
                </a:solidFill>
                <a:latin typeface="+mn-lt"/>
              </a:rPr>
              <a:t>Training Dataset</a:t>
            </a:r>
          </a:p>
        </p:txBody>
      </p:sp>
      <p:sp>
        <p:nvSpPr>
          <p:cNvPr id="3" name="Content Placeholder 2"/>
          <p:cNvSpPr>
            <a:spLocks noGrp="1"/>
          </p:cNvSpPr>
          <p:nvPr>
            <p:ph idx="1"/>
          </p:nvPr>
        </p:nvSpPr>
        <p:spPr>
          <a:xfrm>
            <a:off x="773723" y="1063870"/>
            <a:ext cx="11254153" cy="5794130"/>
          </a:xfrm>
        </p:spPr>
        <p:txBody>
          <a:bodyPr/>
          <a:lstStyle/>
          <a:p>
            <a:r>
              <a:rPr lang="en-US" dirty="0"/>
              <a:t>1934 rows and 1025 columns</a:t>
            </a:r>
          </a:p>
          <a:p>
            <a:r>
              <a:rPr lang="en-US" dirty="0"/>
              <a:t>Class distribution in training dataset </a:t>
            </a:r>
          </a:p>
          <a:p>
            <a:pPr marL="0" indent="0">
              <a:buNone/>
            </a:pPr>
            <a:endParaRPr lang="en-US" dirty="0"/>
          </a:p>
          <a:p>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2567354" y="2514600"/>
            <a:ext cx="7930662" cy="4281854"/>
          </a:xfrm>
          <a:prstGeom prst="rect">
            <a:avLst/>
          </a:prstGeom>
        </p:spPr>
      </p:pic>
    </p:spTree>
    <p:extLst>
      <p:ext uri="{BB962C8B-B14F-4D97-AF65-F5344CB8AC3E}">
        <p14:creationId xmlns:p14="http://schemas.microsoft.com/office/powerpoint/2010/main" val="193294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 y="211015"/>
            <a:ext cx="11913577" cy="852855"/>
          </a:xfrm>
        </p:spPr>
        <p:txBody>
          <a:bodyPr>
            <a:normAutofit/>
          </a:bodyPr>
          <a:lstStyle/>
          <a:p>
            <a:pPr algn="ctr"/>
            <a:r>
              <a:rPr lang="en-US" sz="3600" b="1" dirty="0">
                <a:solidFill>
                  <a:srgbClr val="0000FF"/>
                </a:solidFill>
                <a:latin typeface="+mn-lt"/>
              </a:rPr>
              <a:t>Validation Dataset</a:t>
            </a:r>
          </a:p>
        </p:txBody>
      </p:sp>
      <p:sp>
        <p:nvSpPr>
          <p:cNvPr id="3" name="Content Placeholder 2"/>
          <p:cNvSpPr>
            <a:spLocks noGrp="1"/>
          </p:cNvSpPr>
          <p:nvPr>
            <p:ph idx="1"/>
          </p:nvPr>
        </p:nvSpPr>
        <p:spPr>
          <a:xfrm>
            <a:off x="773723" y="1063870"/>
            <a:ext cx="11254153" cy="5794130"/>
          </a:xfrm>
        </p:spPr>
        <p:txBody>
          <a:bodyPr/>
          <a:lstStyle/>
          <a:p>
            <a:r>
              <a:rPr lang="en-US" dirty="0"/>
              <a:t>946 rows and 1025 columns</a:t>
            </a:r>
          </a:p>
          <a:p>
            <a:r>
              <a:rPr lang="en-US" dirty="0"/>
              <a:t>Class distribution in validation dataset </a:t>
            </a:r>
          </a:p>
          <a:p>
            <a:pPr marL="0" indent="0">
              <a:buNone/>
            </a:pPr>
            <a:endParaRPr lang="en-US" dirty="0"/>
          </a:p>
          <a:p>
            <a:endParaRPr lang="en-US" dirty="0"/>
          </a:p>
          <a:p>
            <a:pPr marL="0" indent="0">
              <a:buNone/>
            </a:pPr>
            <a:r>
              <a:rPr lang="en-US" dirty="0"/>
              <a:t> </a:t>
            </a:r>
          </a:p>
          <a:p>
            <a:pPr marL="0" indent="0">
              <a:buNone/>
            </a:pPr>
            <a:endParaRPr lang="en-US" dirty="0"/>
          </a:p>
          <a:p>
            <a:pPr marL="0" indent="0">
              <a:buNone/>
            </a:pPr>
            <a:endParaRPr lang="en-US" dirty="0"/>
          </a:p>
        </p:txBody>
      </p:sp>
      <p:pic>
        <p:nvPicPr>
          <p:cNvPr id="5" name="Picture 4"/>
          <p:cNvPicPr/>
          <p:nvPr/>
        </p:nvPicPr>
        <p:blipFill>
          <a:blip r:embed="rId2"/>
          <a:stretch>
            <a:fillRect/>
          </a:stretch>
        </p:blipFill>
        <p:spPr>
          <a:xfrm>
            <a:off x="2233246" y="2171700"/>
            <a:ext cx="8176845" cy="4552510"/>
          </a:xfrm>
          <a:prstGeom prst="rect">
            <a:avLst/>
          </a:prstGeom>
        </p:spPr>
      </p:pic>
    </p:spTree>
    <p:extLst>
      <p:ext uri="{BB962C8B-B14F-4D97-AF65-F5344CB8AC3E}">
        <p14:creationId xmlns:p14="http://schemas.microsoft.com/office/powerpoint/2010/main" val="96661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509"/>
            <a:ext cx="10515600" cy="641838"/>
          </a:xfrm>
        </p:spPr>
        <p:txBody>
          <a:bodyPr>
            <a:normAutofit/>
          </a:bodyPr>
          <a:lstStyle/>
          <a:p>
            <a:pPr algn="ctr"/>
            <a:r>
              <a:rPr lang="en-US" sz="3200" b="1" dirty="0">
                <a:solidFill>
                  <a:srgbClr val="0000FF"/>
                </a:solidFill>
                <a:latin typeface="+mn-lt"/>
              </a:rPr>
              <a:t>Models Used for Handwritten Digits Recognition</a:t>
            </a:r>
          </a:p>
        </p:txBody>
      </p:sp>
      <p:sp>
        <p:nvSpPr>
          <p:cNvPr id="3" name="Content Placeholder 2"/>
          <p:cNvSpPr>
            <a:spLocks noGrp="1"/>
          </p:cNvSpPr>
          <p:nvPr>
            <p:ph idx="1"/>
          </p:nvPr>
        </p:nvSpPr>
        <p:spPr>
          <a:xfrm>
            <a:off x="838200" y="1195754"/>
            <a:ext cx="10925908" cy="5662246"/>
          </a:xfrm>
        </p:spPr>
        <p:txBody>
          <a:bodyPr>
            <a:normAutofit fontScale="85000" lnSpcReduction="20000"/>
          </a:bodyPr>
          <a:lstStyle/>
          <a:p>
            <a:r>
              <a:rPr lang="en-US" sz="3000" dirty="0">
                <a:ea typeface="Calibri" panose="020F0502020204030204" pitchFamily="34" charset="0"/>
                <a:cs typeface="Times New Roman" panose="02020603050405020304" pitchFamily="18" charset="0"/>
              </a:rPr>
              <a:t>Recursive Partitioning and Regression Trees</a:t>
            </a:r>
          </a:p>
          <a:p>
            <a:pPr marL="0" indent="0">
              <a:buNone/>
            </a:pPr>
            <a:endParaRPr lang="en-US" sz="3000" dirty="0">
              <a:ea typeface="Calibri" panose="020F0502020204030204" pitchFamily="34" charset="0"/>
              <a:cs typeface="Times New Roman" panose="02020603050405020304" pitchFamily="18" charset="0"/>
            </a:endParaRPr>
          </a:p>
          <a:p>
            <a:r>
              <a:rPr lang="en-US" sz="3000" dirty="0">
                <a:solidFill>
                  <a:schemeClr val="dk1"/>
                </a:solidFill>
              </a:rPr>
              <a:t>Naïve Bays Algorithm</a:t>
            </a:r>
          </a:p>
          <a:p>
            <a:pPr marL="0" indent="0">
              <a:buNone/>
            </a:pPr>
            <a:endParaRPr lang="en-US" sz="3000" dirty="0">
              <a:solidFill>
                <a:schemeClr val="dk1"/>
              </a:solidFill>
            </a:endParaRPr>
          </a:p>
          <a:p>
            <a:r>
              <a:rPr lang="en-US" sz="3000" dirty="0">
                <a:solidFill>
                  <a:schemeClr val="dk1"/>
                </a:solidFill>
              </a:rPr>
              <a:t>Support Vector Machine</a:t>
            </a:r>
          </a:p>
          <a:p>
            <a:pPr marL="0" indent="0">
              <a:buNone/>
            </a:pPr>
            <a:r>
              <a:rPr lang="en-US" sz="3000" dirty="0">
                <a:solidFill>
                  <a:schemeClr val="dk1"/>
                </a:solidFill>
              </a:rPr>
              <a:t> </a:t>
            </a:r>
          </a:p>
          <a:p>
            <a:r>
              <a:rPr lang="en-US" sz="3000" dirty="0">
                <a:solidFill>
                  <a:schemeClr val="dk1"/>
                </a:solidFill>
              </a:rPr>
              <a:t>Fast Nearest Neighbor Search Algorithm</a:t>
            </a:r>
          </a:p>
          <a:p>
            <a:pPr marL="0" indent="0">
              <a:buNone/>
            </a:pPr>
            <a:endParaRPr lang="en-US" sz="3000" dirty="0"/>
          </a:p>
          <a:p>
            <a:r>
              <a:rPr lang="en-US" sz="3000" dirty="0">
                <a:solidFill>
                  <a:schemeClr val="dk1"/>
                </a:solidFill>
              </a:rPr>
              <a:t>Random Forest</a:t>
            </a:r>
          </a:p>
          <a:p>
            <a:pPr marL="0" indent="0">
              <a:buNone/>
            </a:pPr>
            <a:endParaRPr lang="en-US" sz="3000" dirty="0">
              <a:solidFill>
                <a:schemeClr val="dk1"/>
              </a:solidFill>
            </a:endParaRPr>
          </a:p>
          <a:p>
            <a:r>
              <a:rPr lang="en-US" sz="3000" dirty="0">
                <a:solidFill>
                  <a:schemeClr val="dk1"/>
                </a:solidFill>
              </a:rPr>
              <a:t>K Nearest Neighbor Algorithm</a:t>
            </a:r>
          </a:p>
          <a:p>
            <a:pPr marL="0" indent="0">
              <a:buNone/>
            </a:pPr>
            <a:endParaRPr lang="en-US" sz="3000" dirty="0">
              <a:solidFill>
                <a:schemeClr val="dk1"/>
              </a:solidFill>
            </a:endParaRPr>
          </a:p>
          <a:p>
            <a:pPr marL="0" indent="0">
              <a:buNone/>
            </a:pPr>
            <a:r>
              <a:rPr lang="en-US" sz="3000" dirty="0">
                <a:hlinkClick r:id="rId2"/>
              </a:rPr>
              <a:t>https://github.com/VarshaVT/Handwritten-Digits-Recognition</a:t>
            </a:r>
            <a:r>
              <a:rPr lang="en-US" sz="3000" dirty="0"/>
              <a:t> </a:t>
            </a:r>
          </a:p>
          <a:p>
            <a:pPr marL="0" indent="0">
              <a:buNone/>
            </a:pPr>
            <a:r>
              <a:rPr lang="en-US" b="1" dirty="0">
                <a:solidFill>
                  <a:schemeClr val="dk1"/>
                </a:solidFill>
              </a:rPr>
              <a:t> </a:t>
            </a:r>
            <a:endParaRPr lang="en-US" b="1" dirty="0"/>
          </a:p>
          <a:p>
            <a:pPr marL="0" indent="0">
              <a:buNone/>
            </a:pPr>
            <a:endParaRPr lang="en-US" dirty="0">
              <a:solidFill>
                <a:schemeClr val="dk1"/>
              </a:solidFill>
            </a:endParaRPr>
          </a:p>
          <a:p>
            <a:endParaRPr lang="en-US" dirty="0">
              <a:solidFill>
                <a:schemeClr val="dk1"/>
              </a:solidFill>
            </a:endParaRPr>
          </a:p>
          <a:p>
            <a:endParaRPr lang="en-US" dirty="0">
              <a:solidFill>
                <a:schemeClr val="dk1"/>
              </a:solidFill>
            </a:endParaRPr>
          </a:p>
          <a:p>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504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96716"/>
            <a:ext cx="10823331" cy="685800"/>
          </a:xfrm>
        </p:spPr>
        <p:txBody>
          <a:bodyPr>
            <a:normAutofit/>
          </a:bodyPr>
          <a:lstStyle/>
          <a:p>
            <a:pPr algn="ctr"/>
            <a:r>
              <a:rPr lang="en-US" sz="3200" b="1" dirty="0">
                <a:solidFill>
                  <a:srgbClr val="0000FF"/>
                </a:solidFill>
                <a:latin typeface="+mn-lt"/>
                <a:ea typeface="Calibri" panose="020F0502020204030204" pitchFamily="34" charset="0"/>
                <a:cs typeface="Times New Roman" panose="02020603050405020304" pitchFamily="18" charset="0"/>
              </a:rPr>
              <a:t>Model 1: Recursive Partitioning and Regression Trees</a:t>
            </a:r>
            <a:endParaRPr lang="en-US" sz="3200" dirty="0">
              <a:latin typeface="+mn-lt"/>
            </a:endParaRPr>
          </a:p>
        </p:txBody>
      </p:sp>
      <p:sp>
        <p:nvSpPr>
          <p:cNvPr id="3" name="Content Placeholder 2"/>
          <p:cNvSpPr>
            <a:spLocks noGrp="1"/>
          </p:cNvSpPr>
          <p:nvPr>
            <p:ph idx="1"/>
          </p:nvPr>
        </p:nvSpPr>
        <p:spPr>
          <a:xfrm>
            <a:off x="773723" y="1169377"/>
            <a:ext cx="10823331" cy="5007586"/>
          </a:xfrm>
        </p:spPr>
        <p:txBody>
          <a:bodyPr/>
          <a:lstStyle/>
          <a:p>
            <a:r>
              <a:rPr lang="en-US" dirty="0"/>
              <a:t>It is a statistical method for multivariate analysis.</a:t>
            </a:r>
          </a:p>
          <a:p>
            <a:endParaRPr lang="en-US" dirty="0"/>
          </a:p>
          <a:p>
            <a:r>
              <a:rPr lang="en-US" dirty="0"/>
              <a:t>It creates a decision tree to classify the data by splitting it into sub data based on several dichotomous independent variables.</a:t>
            </a:r>
          </a:p>
          <a:p>
            <a:endParaRPr lang="en-US" dirty="0"/>
          </a:p>
          <a:p>
            <a:r>
              <a:rPr lang="en-US" dirty="0"/>
              <a:t>The process is called recursive because each sub data may in turn be split an indefinite number of times until the stopping criteria is reached.</a:t>
            </a:r>
          </a:p>
          <a:p>
            <a:endParaRPr lang="en-US" dirty="0"/>
          </a:p>
          <a:p>
            <a:pPr marL="0" indent="0">
              <a:buNone/>
            </a:pPr>
            <a:endParaRPr lang="en-US" dirty="0"/>
          </a:p>
        </p:txBody>
      </p:sp>
    </p:spTree>
    <p:extLst>
      <p:ext uri="{BB962C8B-B14F-4D97-AF65-F5344CB8AC3E}">
        <p14:creationId xmlns:p14="http://schemas.microsoft.com/office/powerpoint/2010/main" val="28579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14301"/>
            <a:ext cx="12001500" cy="633045"/>
          </a:xfrm>
        </p:spPr>
        <p:txBody>
          <a:bodyPr>
            <a:normAutofit fontScale="90000"/>
          </a:bodyPr>
          <a:lstStyle/>
          <a:p>
            <a:pPr marL="0" marR="0" algn="ctr">
              <a:lnSpc>
                <a:spcPct val="107000"/>
              </a:lnSpc>
              <a:spcBef>
                <a:spcPts val="0"/>
              </a:spcBef>
              <a:spcAft>
                <a:spcPts val="0"/>
              </a:spcAft>
            </a:pPr>
            <a:br>
              <a:rPr lang="en-US" b="1" dirty="0">
                <a:ea typeface="Calibri" panose="020F0502020204030204" pitchFamily="34" charset="0"/>
                <a:cs typeface="Times New Roman" panose="02020603050405020304" pitchFamily="18" charset="0"/>
              </a:rPr>
            </a:br>
            <a:r>
              <a:rPr lang="en-US" sz="3600" b="1" dirty="0">
                <a:solidFill>
                  <a:srgbClr val="0000FF"/>
                </a:solidFill>
                <a:latin typeface="+mn-lt"/>
                <a:ea typeface="Calibri" panose="020F0502020204030204" pitchFamily="34" charset="0"/>
                <a:cs typeface="Times New Roman" panose="02020603050405020304" pitchFamily="18" charset="0"/>
              </a:rPr>
              <a:t>Model 1: Recursive Partitioning and Regression Trees</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7537" y="1063869"/>
            <a:ext cx="11553093" cy="5723793"/>
          </a:xfrm>
        </p:spPr>
        <p:txBody>
          <a:bodyPr>
            <a:normAutofit fontScale="25000" lnSpcReduction="20000"/>
          </a:bodyPr>
          <a:lstStyle/>
          <a:p>
            <a:r>
              <a:rPr lang="en-US" sz="11200" dirty="0"/>
              <a:t>Generated the classification model through RPART package in R.</a:t>
            </a:r>
          </a:p>
          <a:p>
            <a:pPr marL="0" indent="0">
              <a:buNone/>
            </a:pPr>
            <a:endParaRPr lang="en-US" sz="11200" dirty="0"/>
          </a:p>
          <a:p>
            <a:r>
              <a:rPr lang="en-US" sz="11200" dirty="0"/>
              <a:t>Accuracy of this model is 75%.             </a:t>
            </a:r>
          </a:p>
          <a:p>
            <a:pPr marL="0" indent="0">
              <a:buNone/>
            </a:pPr>
            <a:endParaRPr lang="en-US" sz="11200" dirty="0"/>
          </a:p>
          <a:p>
            <a:r>
              <a:rPr lang="en-US" sz="11200" dirty="0"/>
              <a:t>Time required to train the model </a:t>
            </a:r>
          </a:p>
          <a:p>
            <a:pPr marL="0" indent="0">
              <a:buNone/>
            </a:pPr>
            <a:r>
              <a:rPr lang="en-US" sz="11200" dirty="0"/>
              <a:t>   on 1934 observations is  3.72 Sec.</a:t>
            </a:r>
          </a:p>
          <a:p>
            <a:endParaRPr lang="en-US" sz="11200" dirty="0"/>
          </a:p>
          <a:p>
            <a:r>
              <a:rPr lang="en-US" sz="11200" dirty="0"/>
              <a:t>Time required to predict the model</a:t>
            </a:r>
          </a:p>
          <a:p>
            <a:pPr marL="0" indent="0">
              <a:buNone/>
            </a:pPr>
            <a:r>
              <a:rPr lang="en-US" sz="11200" dirty="0"/>
              <a:t>    on 946 observations is  0.21 Sec.</a:t>
            </a:r>
          </a:p>
          <a:p>
            <a:pPr marL="0" indent="0">
              <a:buNone/>
            </a:pPr>
            <a:endParaRPr lang="en-US" sz="11200" dirty="0"/>
          </a:p>
          <a:p>
            <a:r>
              <a:rPr lang="en-US" sz="11200" dirty="0"/>
              <a:t>This model incorrectly classifies</a:t>
            </a:r>
          </a:p>
          <a:p>
            <a:pPr marL="0" indent="0">
              <a:buNone/>
            </a:pPr>
            <a:r>
              <a:rPr lang="en-US" sz="11200" dirty="0"/>
              <a:t>   232 handwritten digits out of total </a:t>
            </a:r>
          </a:p>
          <a:p>
            <a:pPr marL="0" indent="0">
              <a:buNone/>
            </a:pPr>
            <a:r>
              <a:rPr lang="en-US" sz="11200" dirty="0"/>
              <a:t>   946 digits.</a:t>
            </a:r>
          </a:p>
          <a:p>
            <a:pPr marL="0" indent="0">
              <a:buNone/>
            </a:pPr>
            <a:endParaRPr lang="en-US" sz="7000" dirty="0"/>
          </a:p>
          <a:p>
            <a:pPr marL="0" indent="0">
              <a:buNone/>
            </a:pPr>
            <a:endParaRPr lang="en-US" sz="7000" dirty="0"/>
          </a:p>
          <a:p>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6268915" y="1644163"/>
            <a:ext cx="5923085" cy="5081952"/>
          </a:xfrm>
          <a:prstGeom prst="rect">
            <a:avLst/>
          </a:prstGeom>
        </p:spPr>
      </p:pic>
    </p:spTree>
    <p:extLst>
      <p:ext uri="{BB962C8B-B14F-4D97-AF65-F5344CB8AC3E}">
        <p14:creationId xmlns:p14="http://schemas.microsoft.com/office/powerpoint/2010/main" val="91352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8408"/>
          </a:xfrm>
        </p:spPr>
        <p:txBody>
          <a:bodyPr>
            <a:noAutofit/>
          </a:bodyPr>
          <a:lstStyle/>
          <a:p>
            <a:pPr algn="ctr"/>
            <a:r>
              <a:rPr lang="en-US" sz="3200" b="1" dirty="0">
                <a:solidFill>
                  <a:srgbClr val="0000FF"/>
                </a:solidFill>
                <a:latin typeface="+mn-lt"/>
              </a:rPr>
              <a:t>Incorrectly Classified Digits (errors): 232</a:t>
            </a:r>
          </a:p>
        </p:txBody>
      </p:sp>
      <p:pic>
        <p:nvPicPr>
          <p:cNvPr id="4" name="Content Placeholder 3"/>
          <p:cNvPicPr>
            <a:picLocks noGrp="1"/>
          </p:cNvPicPr>
          <p:nvPr>
            <p:ph idx="1"/>
          </p:nvPr>
        </p:nvPicPr>
        <p:blipFill>
          <a:blip r:embed="rId2"/>
          <a:stretch>
            <a:fillRect/>
          </a:stretch>
        </p:blipFill>
        <p:spPr>
          <a:xfrm>
            <a:off x="1107831" y="668214"/>
            <a:ext cx="10480431" cy="6180993"/>
          </a:xfrm>
          <a:prstGeom prst="rect">
            <a:avLst/>
          </a:prstGeom>
        </p:spPr>
      </p:pic>
    </p:spTree>
    <p:extLst>
      <p:ext uri="{BB962C8B-B14F-4D97-AF65-F5344CB8AC3E}">
        <p14:creationId xmlns:p14="http://schemas.microsoft.com/office/powerpoint/2010/main" val="125451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pPr algn="ctr"/>
            <a:r>
              <a:rPr lang="en-US" sz="3600" b="1" dirty="0">
                <a:solidFill>
                  <a:srgbClr val="0000FF"/>
                </a:solidFill>
                <a:latin typeface="+mn-lt"/>
                <a:ea typeface="Calibri" panose="020F0502020204030204" pitchFamily="34" charset="0"/>
                <a:cs typeface="Times New Roman" panose="02020603050405020304" pitchFamily="18" charset="0"/>
              </a:rPr>
              <a:t>Model 2: </a:t>
            </a:r>
            <a:r>
              <a:rPr lang="en-US" sz="3600" b="1" dirty="0">
                <a:solidFill>
                  <a:srgbClr val="0000FF"/>
                </a:solidFill>
                <a:latin typeface="+mn-lt"/>
              </a:rPr>
              <a:t>Naïve Bayes Algorithm</a:t>
            </a:r>
            <a:endParaRPr lang="en-US" sz="3600" dirty="0">
              <a:latin typeface="+mn-lt"/>
            </a:endParaRPr>
          </a:p>
        </p:txBody>
      </p:sp>
      <p:sp>
        <p:nvSpPr>
          <p:cNvPr id="3" name="Content Placeholder 2"/>
          <p:cNvSpPr>
            <a:spLocks noGrp="1"/>
          </p:cNvSpPr>
          <p:nvPr>
            <p:ph idx="1"/>
          </p:nvPr>
        </p:nvSpPr>
        <p:spPr>
          <a:xfrm>
            <a:off x="838200" y="1336431"/>
            <a:ext cx="10515600" cy="4840532"/>
          </a:xfrm>
        </p:spPr>
        <p:txBody>
          <a:bodyPr/>
          <a:lstStyle/>
          <a:p>
            <a:r>
              <a:rPr lang="en-US" dirty="0"/>
              <a:t>It’s a family of simple probabilistic classifiers.</a:t>
            </a:r>
          </a:p>
          <a:p>
            <a:endParaRPr lang="en-US" dirty="0"/>
          </a:p>
          <a:p>
            <a:r>
              <a:rPr lang="en-US" dirty="0"/>
              <a:t>It is based on applying Bays’ theorem with conditional independence assumptions between the predictors.</a:t>
            </a:r>
          </a:p>
          <a:p>
            <a:endParaRPr lang="en-US" dirty="0"/>
          </a:p>
          <a:p>
            <a:r>
              <a:rPr lang="en-US" dirty="0"/>
              <a:t>It is simple to understand, gives good results and is fast to build a model and make predictions.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8232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12072</TotalTime>
  <Words>954</Words>
  <Application>Microsoft Office PowerPoint</Application>
  <PresentationFormat>Widescreen</PresentationFormat>
  <Paragraphs>268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Bradley Hand ITC</vt:lpstr>
      <vt:lpstr>Calibri</vt:lpstr>
      <vt:lpstr>Calibri Light</vt:lpstr>
      <vt:lpstr>Times New Roman</vt:lpstr>
      <vt:lpstr>Office Theme</vt:lpstr>
      <vt:lpstr>Optical Recognition of Handwritten Digits</vt:lpstr>
      <vt:lpstr>Index</vt:lpstr>
      <vt:lpstr>Training Dataset</vt:lpstr>
      <vt:lpstr>Validation Dataset</vt:lpstr>
      <vt:lpstr>Models Used for Handwritten Digits Recognition</vt:lpstr>
      <vt:lpstr>Model 1: Recursive Partitioning and Regression Trees</vt:lpstr>
      <vt:lpstr> Model 1: Recursive Partitioning and Regression Trees </vt:lpstr>
      <vt:lpstr>Incorrectly Classified Digits (errors): 232</vt:lpstr>
      <vt:lpstr>Model 2: Naïve Bayes Algorithm</vt:lpstr>
      <vt:lpstr>  Model 2: Naïve Bayes Algorithm  </vt:lpstr>
      <vt:lpstr>Incorrectly Classified Digits (errors): 127</vt:lpstr>
      <vt:lpstr>Model 3: Support Vector Machine (SVM)</vt:lpstr>
      <vt:lpstr>    Model 3: Support Vector Machine    </vt:lpstr>
      <vt:lpstr>Incorrectly Classified Digits (errors): 24</vt:lpstr>
      <vt:lpstr>Model 4: Fast Nearest Neighbor (FNN)</vt:lpstr>
      <vt:lpstr>    Model 4: Fast Nearest Neighbor     </vt:lpstr>
      <vt:lpstr>Incorrectly Classified Digits (errors): 23</vt:lpstr>
      <vt:lpstr>Model 5: Random Forest</vt:lpstr>
      <vt:lpstr>      Model 5: Random Forest       </vt:lpstr>
      <vt:lpstr>Incorrectly Classified Digits (errors): 17</vt:lpstr>
      <vt:lpstr>       Model 6: K Nearest Neighbor Algorithm        </vt:lpstr>
      <vt:lpstr>Incorrectly Classified Digits (errors): 13</vt:lpstr>
      <vt:lpstr>Model Comparison: Accuracy</vt:lpstr>
      <vt:lpstr>Model Comparison: Actual vs Predicted</vt:lpstr>
      <vt:lpstr>Summary of Models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VT</dc:creator>
  <cp:lastModifiedBy>Varsha VT</cp:lastModifiedBy>
  <cp:revision>68</cp:revision>
  <dcterms:created xsi:type="dcterms:W3CDTF">2016-07-26T15:30:16Z</dcterms:created>
  <dcterms:modified xsi:type="dcterms:W3CDTF">2016-08-05T02:02:45Z</dcterms:modified>
</cp:coreProperties>
</file>