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Times New Roman Bold" panose="02020803070505020304" pitchFamily="18"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 S" initials="KS" lastIdx="1" clrIdx="0">
    <p:extLst>
      <p:ext uri="{19B8F6BF-5375-455C-9EA6-DF929625EA0E}">
        <p15:presenceInfo xmlns:p15="http://schemas.microsoft.com/office/powerpoint/2012/main" userId="24ad4d4544a09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D:\jagan\karthi%20nm%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[karthi nm project.xlsx]VARSHA!PivotTable4</c:name>
    <c:fmtId val="6"/>
  </c:pivotSource>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IN"/>
              <a:t>STATISFACTION LEVEL BASED ON JOB TYPE</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25400">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tx2">
              <a:lumMod val="40000"/>
              <a:lumOff val="60000"/>
            </a:schemeClr>
          </a:solidFill>
          <a:round/>
        </a:ln>
        <a:effectLst/>
        <a:sp3d contourW="9525">
          <a:contourClr>
            <a:schemeClr val="tx2">
              <a:lumMod val="40000"/>
              <a:lumOff val="60000"/>
            </a:schemeClr>
          </a:contourClr>
        </a:sp3d>
      </c:spPr>
    </c:floor>
    <c:sideWall>
      <c:thickness val="0"/>
      <c:spPr>
        <a:noFill/>
        <a:ln>
          <a:noFill/>
        </a:ln>
        <a:effectLst/>
        <a:sp3d/>
      </c:spPr>
    </c:sideWall>
    <c:backWall>
      <c:thickness val="0"/>
      <c:spPr>
        <a:noFill/>
        <a:ln>
          <a:noFill/>
        </a:ln>
        <a:effectLst/>
        <a:sp3d/>
      </c:spPr>
    </c:backWall>
    <c:plotArea>
      <c:layout/>
      <c:area3DChart>
        <c:grouping val="standard"/>
        <c:varyColors val="0"/>
        <c:ser>
          <c:idx val="0"/>
          <c:order val="0"/>
          <c:tx>
            <c:strRef>
              <c:f>VARSHA!$B$3:$B$4</c:f>
              <c:strCache>
                <c:ptCount val="1"/>
                <c:pt idx="0">
                  <c:v>1</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cat>
            <c:strRef>
              <c:f>VARSHA!$A$5:$A$10</c:f>
              <c:strCache>
                <c:ptCount val="5"/>
                <c:pt idx="0">
                  <c:v>Contractual</c:v>
                </c:pt>
                <c:pt idx="1">
                  <c:v>Full Time</c:v>
                </c:pt>
                <c:pt idx="2">
                  <c:v>Intern</c:v>
                </c:pt>
                <c:pt idx="3">
                  <c:v>Part Time</c:v>
                </c:pt>
                <c:pt idx="4">
                  <c:v>(blank)</c:v>
                </c:pt>
              </c:strCache>
            </c:strRef>
          </c:cat>
          <c:val>
            <c:numRef>
              <c:f>VARSHA!$B$5:$B$10</c:f>
              <c:numCache>
                <c:formatCode>General</c:formatCode>
                <c:ptCount val="5"/>
                <c:pt idx="0">
                  <c:v>1</c:v>
                </c:pt>
                <c:pt idx="1">
                  <c:v>24</c:v>
                </c:pt>
                <c:pt idx="3">
                  <c:v>1</c:v>
                </c:pt>
              </c:numCache>
            </c:numRef>
          </c:val>
          <c:extLst>
            <c:ext xmlns:c16="http://schemas.microsoft.com/office/drawing/2014/chart" uri="{C3380CC4-5D6E-409C-BE32-E72D297353CC}">
              <c16:uniqueId val="{00000000-4A50-430D-8397-43CE4B9FE0FC}"/>
            </c:ext>
          </c:extLst>
        </c:ser>
        <c:ser>
          <c:idx val="1"/>
          <c:order val="1"/>
          <c:tx>
            <c:strRef>
              <c:f>VARSHA!$C$3:$C$4</c:f>
              <c:strCache>
                <c:ptCount val="1"/>
                <c:pt idx="0">
                  <c:v>2</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25400">
              <a:noFill/>
            </a:ln>
            <a:effectLst/>
            <a:sp3d/>
          </c:spPr>
          <c:cat>
            <c:strRef>
              <c:f>VARSHA!$A$5:$A$10</c:f>
              <c:strCache>
                <c:ptCount val="5"/>
                <c:pt idx="0">
                  <c:v>Contractual</c:v>
                </c:pt>
                <c:pt idx="1">
                  <c:v>Full Time</c:v>
                </c:pt>
                <c:pt idx="2">
                  <c:v>Intern</c:v>
                </c:pt>
                <c:pt idx="3">
                  <c:v>Part Time</c:v>
                </c:pt>
                <c:pt idx="4">
                  <c:v>(blank)</c:v>
                </c:pt>
              </c:strCache>
            </c:strRef>
          </c:cat>
          <c:val>
            <c:numRef>
              <c:f>VARSHA!$C$5:$C$10</c:f>
              <c:numCache>
                <c:formatCode>General</c:formatCode>
                <c:ptCount val="5"/>
                <c:pt idx="1">
                  <c:v>46</c:v>
                </c:pt>
              </c:numCache>
            </c:numRef>
          </c:val>
          <c:extLst>
            <c:ext xmlns:c16="http://schemas.microsoft.com/office/drawing/2014/chart" uri="{C3380CC4-5D6E-409C-BE32-E72D297353CC}">
              <c16:uniqueId val="{00000001-4A50-430D-8397-43CE4B9FE0FC}"/>
            </c:ext>
          </c:extLst>
        </c:ser>
        <c:ser>
          <c:idx val="2"/>
          <c:order val="2"/>
          <c:tx>
            <c:strRef>
              <c:f>VARSHA!$D$3:$D$4</c:f>
              <c:strCache>
                <c:ptCount val="1"/>
                <c:pt idx="0">
                  <c:v>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25400">
              <a:noFill/>
            </a:ln>
            <a:effectLst/>
            <a:sp3d/>
          </c:spPr>
          <c:cat>
            <c:strRef>
              <c:f>VARSHA!$A$5:$A$10</c:f>
              <c:strCache>
                <c:ptCount val="5"/>
                <c:pt idx="0">
                  <c:v>Contractual</c:v>
                </c:pt>
                <c:pt idx="1">
                  <c:v>Full Time</c:v>
                </c:pt>
                <c:pt idx="2">
                  <c:v>Intern</c:v>
                </c:pt>
                <c:pt idx="3">
                  <c:v>Part Time</c:v>
                </c:pt>
                <c:pt idx="4">
                  <c:v>(blank)</c:v>
                </c:pt>
              </c:strCache>
            </c:strRef>
          </c:cat>
          <c:val>
            <c:numRef>
              <c:f>VARSHA!$D$5:$D$10</c:f>
              <c:numCache>
                <c:formatCode>General</c:formatCode>
                <c:ptCount val="5"/>
                <c:pt idx="1">
                  <c:v>81</c:v>
                </c:pt>
              </c:numCache>
            </c:numRef>
          </c:val>
          <c:extLst>
            <c:ext xmlns:c16="http://schemas.microsoft.com/office/drawing/2014/chart" uri="{C3380CC4-5D6E-409C-BE32-E72D297353CC}">
              <c16:uniqueId val="{00000002-4A50-430D-8397-43CE4B9FE0FC}"/>
            </c:ext>
          </c:extLst>
        </c:ser>
        <c:ser>
          <c:idx val="3"/>
          <c:order val="3"/>
          <c:tx>
            <c:strRef>
              <c:f>VARSHA!$E$3:$E$4</c:f>
              <c:strCache>
                <c:ptCount val="1"/>
                <c:pt idx="0">
                  <c:v>4</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25400">
              <a:noFill/>
            </a:ln>
            <a:effectLst/>
            <a:sp3d/>
          </c:spPr>
          <c:cat>
            <c:strRef>
              <c:f>VARSHA!$A$5:$A$10</c:f>
              <c:strCache>
                <c:ptCount val="5"/>
                <c:pt idx="0">
                  <c:v>Contractual</c:v>
                </c:pt>
                <c:pt idx="1">
                  <c:v>Full Time</c:v>
                </c:pt>
                <c:pt idx="2">
                  <c:v>Intern</c:v>
                </c:pt>
                <c:pt idx="3">
                  <c:v>Part Time</c:v>
                </c:pt>
                <c:pt idx="4">
                  <c:v>(blank)</c:v>
                </c:pt>
              </c:strCache>
            </c:strRef>
          </c:cat>
          <c:val>
            <c:numRef>
              <c:f>VARSHA!$E$5:$E$10</c:f>
              <c:numCache>
                <c:formatCode>General</c:formatCode>
                <c:ptCount val="5"/>
                <c:pt idx="1">
                  <c:v>20</c:v>
                </c:pt>
              </c:numCache>
            </c:numRef>
          </c:val>
          <c:extLst>
            <c:ext xmlns:c16="http://schemas.microsoft.com/office/drawing/2014/chart" uri="{C3380CC4-5D6E-409C-BE32-E72D297353CC}">
              <c16:uniqueId val="{00000003-4A50-430D-8397-43CE4B9FE0FC}"/>
            </c:ext>
          </c:extLst>
        </c:ser>
        <c:ser>
          <c:idx val="4"/>
          <c:order val="4"/>
          <c:tx>
            <c:strRef>
              <c:f>VARSHA!$F$3:$F$4</c:f>
              <c:strCache>
                <c:ptCount val="1"/>
                <c:pt idx="0">
                  <c:v>5</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25400">
              <a:noFill/>
            </a:ln>
            <a:effectLst/>
            <a:sp3d/>
          </c:spPr>
          <c:cat>
            <c:strRef>
              <c:f>VARSHA!$A$5:$A$10</c:f>
              <c:strCache>
                <c:ptCount val="5"/>
                <c:pt idx="0">
                  <c:v>Contractual</c:v>
                </c:pt>
                <c:pt idx="1">
                  <c:v>Full Time</c:v>
                </c:pt>
                <c:pt idx="2">
                  <c:v>Intern</c:v>
                </c:pt>
                <c:pt idx="3">
                  <c:v>Part Time</c:v>
                </c:pt>
                <c:pt idx="4">
                  <c:v>(blank)</c:v>
                </c:pt>
              </c:strCache>
            </c:strRef>
          </c:cat>
          <c:val>
            <c:numRef>
              <c:f>VARSHA!$F$5:$F$10</c:f>
              <c:numCache>
                <c:formatCode>General</c:formatCode>
                <c:ptCount val="5"/>
                <c:pt idx="1">
                  <c:v>35</c:v>
                </c:pt>
                <c:pt idx="2">
                  <c:v>5</c:v>
                </c:pt>
              </c:numCache>
            </c:numRef>
          </c:val>
          <c:extLst>
            <c:ext xmlns:c16="http://schemas.microsoft.com/office/drawing/2014/chart" uri="{C3380CC4-5D6E-409C-BE32-E72D297353CC}">
              <c16:uniqueId val="{00000004-4A50-430D-8397-43CE4B9FE0FC}"/>
            </c:ext>
          </c:extLst>
        </c:ser>
        <c:ser>
          <c:idx val="5"/>
          <c:order val="5"/>
          <c:tx>
            <c:strRef>
              <c:f>VARSHA!$G$3:$G$4</c:f>
              <c:strCache>
                <c:ptCount val="1"/>
                <c:pt idx="0">
                  <c:v>(blank)</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25400">
              <a:noFill/>
            </a:ln>
            <a:effectLst/>
            <a:sp3d/>
          </c:spPr>
          <c:cat>
            <c:strRef>
              <c:f>VARSHA!$A$5:$A$10</c:f>
              <c:strCache>
                <c:ptCount val="5"/>
                <c:pt idx="0">
                  <c:v>Contractual</c:v>
                </c:pt>
                <c:pt idx="1">
                  <c:v>Full Time</c:v>
                </c:pt>
                <c:pt idx="2">
                  <c:v>Intern</c:v>
                </c:pt>
                <c:pt idx="3">
                  <c:v>Part Time</c:v>
                </c:pt>
                <c:pt idx="4">
                  <c:v>(blank)</c:v>
                </c:pt>
              </c:strCache>
            </c:strRef>
          </c:cat>
          <c:val>
            <c:numRef>
              <c:f>VARSHA!$G$5:$G$10</c:f>
              <c:numCache>
                <c:formatCode>General</c:formatCode>
                <c:ptCount val="5"/>
              </c:numCache>
            </c:numRef>
          </c:val>
          <c:extLst>
            <c:ext xmlns:c16="http://schemas.microsoft.com/office/drawing/2014/chart" uri="{C3380CC4-5D6E-409C-BE32-E72D297353CC}">
              <c16:uniqueId val="{00000005-4A50-430D-8397-43CE4B9FE0FC}"/>
            </c:ext>
          </c:extLst>
        </c:ser>
        <c:dLbls>
          <c:showLegendKey val="0"/>
          <c:showVal val="0"/>
          <c:showCatName val="0"/>
          <c:showSerName val="0"/>
          <c:showPercent val="0"/>
          <c:showBubbleSize val="0"/>
        </c:dLbls>
        <c:axId val="22793408"/>
        <c:axId val="22792928"/>
        <c:axId val="355926736"/>
      </c:area3DChart>
      <c:catAx>
        <c:axId val="22793408"/>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2"/>
                    </a:solidFill>
                    <a:latin typeface="+mn-lt"/>
                    <a:ea typeface="+mn-ea"/>
                    <a:cs typeface="+mn-cs"/>
                  </a:defRPr>
                </a:pPr>
                <a:r>
                  <a:rPr lang="en-IN"/>
                  <a:t>JOB TYPE</a:t>
                </a:r>
              </a:p>
            </c:rich>
          </c:tx>
          <c:layout>
            <c:manualLayout>
              <c:xMode val="edge"/>
              <c:yMode val="edge"/>
              <c:x val="0.33653765663013052"/>
              <c:y val="0.787238261883931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22792928"/>
        <c:crosses val="autoZero"/>
        <c:auto val="1"/>
        <c:lblAlgn val="ctr"/>
        <c:lblOffset val="100"/>
        <c:noMultiLvlLbl val="0"/>
      </c:catAx>
      <c:valAx>
        <c:axId val="2279292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2"/>
                    </a:solidFill>
                    <a:latin typeface="+mn-lt"/>
                    <a:ea typeface="+mn-ea"/>
                    <a:cs typeface="+mn-cs"/>
                  </a:defRPr>
                </a:pPr>
                <a:r>
                  <a:rPr lang="en-IN"/>
                  <a:t>STATISFACTION</a:t>
                </a:r>
              </a:p>
            </c:rich>
          </c:tx>
          <c:layout>
            <c:manualLayout>
              <c:xMode val="edge"/>
              <c:yMode val="edge"/>
              <c:x val="0.10638488502890626"/>
              <c:y val="0.341088145231846"/>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22793408"/>
        <c:crosses val="autoZero"/>
        <c:crossBetween val="midCat"/>
      </c:valAx>
      <c:serAx>
        <c:axId val="355926736"/>
        <c:scaling>
          <c:orientation val="minMax"/>
        </c:scaling>
        <c:delete val="0"/>
        <c:axPos val="b"/>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22792928"/>
        <c:crosses val="autoZero"/>
      </c:serAx>
      <c:spPr>
        <a:noFill/>
        <a:ln>
          <a:noFill/>
        </a:ln>
        <a:effectLst/>
      </c:spPr>
    </c:plotArea>
    <c:legend>
      <c:legendPos val="r"/>
      <c:layout>
        <c:manualLayout>
          <c:xMode val="edge"/>
          <c:yMode val="edge"/>
          <c:x val="0.71207087486157239"/>
          <c:y val="0.28754556722076408"/>
          <c:w val="0.28239202657807311"/>
          <c:h val="0.53601961213181681"/>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spPr>
      <a:ln w="9525" cap="flat" cmpd="sng" algn="ctr">
        <a:solidFill>
          <a:schemeClr val="tx2">
            <a:lumMod val="40000"/>
            <a:lumOff val="60000"/>
          </a:schemeClr>
        </a:solidFill>
        <a:round/>
      </a:ln>
    </cs:spPr>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3471501" y="1301"/>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3923253" y="638213"/>
            <a:ext cx="14973300" cy="1743075"/>
          </a:xfrm>
          <a:prstGeom prst="rect">
            <a:avLst/>
          </a:prstGeom>
        </p:spPr>
        <p:txBody>
          <a:bodyPr lIns="0" tIns="0" rIns="0" bIns="0" rtlCol="0" anchor="t">
            <a:spAutoFit/>
          </a:bodyPr>
          <a:lstStyle/>
          <a:p>
            <a:pPr algn="l">
              <a:lnSpc>
                <a:spcPts val="6480"/>
              </a:lnSpc>
            </a:pPr>
            <a:r>
              <a:rPr lang="en-US" sz="5400" dirty="0">
                <a:solidFill>
                  <a:srgbClr val="0F0F0F"/>
                </a:solidFill>
                <a:latin typeface="Times New Roman Bold"/>
                <a:ea typeface="Times New Roman Bold"/>
                <a:cs typeface="Times New Roman Bold"/>
                <a:sym typeface="Times New Roman Bold"/>
              </a:rPr>
              <a:t>Employee Data Analysis using Excel </a:t>
            </a:r>
          </a:p>
          <a:p>
            <a:pPr algn="l">
              <a:lnSpc>
                <a:spcPts val="6480"/>
              </a:lnSpc>
            </a:pPr>
            <a:endParaRPr lang="en-US" sz="5400" dirty="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1</a:t>
            </a:r>
          </a:p>
        </p:txBody>
      </p:sp>
      <p:sp>
        <p:nvSpPr>
          <p:cNvPr id="30" name="TextBox 30"/>
          <p:cNvSpPr txBox="1"/>
          <p:nvPr/>
        </p:nvSpPr>
        <p:spPr>
          <a:xfrm>
            <a:off x="1674776" y="4192648"/>
            <a:ext cx="14061612" cy="3125407"/>
          </a:xfrm>
          <a:prstGeom prst="rect">
            <a:avLst/>
          </a:prstGeom>
        </p:spPr>
        <p:txBody>
          <a:bodyPr wrap="square" lIns="0" tIns="0" rIns="0" bIns="0" rtlCol="0" anchor="t">
            <a:spAutoFit/>
          </a:bodyPr>
          <a:lstStyle/>
          <a:p>
            <a:pPr>
              <a:lnSpc>
                <a:spcPts val="4079"/>
              </a:lnSpc>
            </a:pPr>
            <a:r>
              <a:rPr lang="en-US" sz="3399" spc="31" dirty="0">
                <a:solidFill>
                  <a:srgbClr val="000000"/>
                </a:solidFill>
                <a:latin typeface="Times New Roman"/>
                <a:ea typeface="Times New Roman"/>
                <a:cs typeface="Times New Roman"/>
                <a:sym typeface="Times New Roman"/>
              </a:rPr>
              <a:t>STUDENT NAME : </a:t>
            </a:r>
            <a:r>
              <a:rPr lang="en-US" sz="3399" dirty="0">
                <a:solidFill>
                  <a:srgbClr val="000000"/>
                </a:solidFill>
                <a:latin typeface="Times New Roman"/>
                <a:ea typeface="Times New Roman"/>
                <a:cs typeface="Times New Roman"/>
                <a:sym typeface="Times New Roman"/>
              </a:rPr>
              <a:t>Varsha  P C</a:t>
            </a:r>
            <a:endParaRPr lang="en-US" sz="3399" spc="31" dirty="0">
              <a:solidFill>
                <a:srgbClr val="000000"/>
              </a:solidFill>
              <a:latin typeface="Times New Roman"/>
              <a:ea typeface="Times New Roman"/>
              <a:cs typeface="Times New Roman"/>
              <a:sym typeface="Times New Roman"/>
            </a:endParaRPr>
          </a:p>
          <a:p>
            <a:pPr>
              <a:lnSpc>
                <a:spcPts val="4079"/>
              </a:lnSpc>
            </a:pPr>
            <a:r>
              <a:rPr lang="en-US" sz="3399" spc="31" dirty="0">
                <a:solidFill>
                  <a:srgbClr val="000000"/>
                </a:solidFill>
                <a:latin typeface="Times New Roman"/>
                <a:ea typeface="Times New Roman"/>
                <a:cs typeface="Times New Roman"/>
                <a:sym typeface="Times New Roman"/>
              </a:rPr>
              <a:t>REGISTER NO: </a:t>
            </a:r>
            <a:r>
              <a:rPr lang="en-IN" sz="3399" spc="31" dirty="0">
                <a:solidFill>
                  <a:srgbClr val="000000"/>
                </a:solidFill>
                <a:latin typeface="Times New Roman"/>
                <a:ea typeface="Times New Roman"/>
                <a:cs typeface="Times New Roman"/>
                <a:sym typeface="Times New Roman"/>
              </a:rPr>
              <a:t>122200938,</a:t>
            </a:r>
            <a:r>
              <a:rPr lang="en-US" sz="3399" spc="31" dirty="0">
                <a:solidFill>
                  <a:srgbClr val="000000"/>
                </a:solidFill>
                <a:latin typeface="Times New Roman"/>
                <a:ea typeface="Times New Roman"/>
                <a:cs typeface="Times New Roman"/>
                <a:sym typeface="Times New Roman"/>
              </a:rPr>
              <a:t> 936CB2BA841F2C7A52343D08AEB1D42D</a:t>
            </a:r>
            <a:endParaRPr lang="en-IN" sz="3399" spc="31" dirty="0">
              <a:solidFill>
                <a:srgbClr val="000000"/>
              </a:solidFill>
              <a:latin typeface="Times New Roman"/>
              <a:ea typeface="Times New Roman"/>
              <a:cs typeface="Times New Roman"/>
              <a:sym typeface="Times New Roman"/>
            </a:endParaRPr>
          </a:p>
          <a:p>
            <a:pPr>
              <a:lnSpc>
                <a:spcPts val="4079"/>
              </a:lnSpc>
            </a:pPr>
            <a:r>
              <a:rPr lang="en-US" sz="3399" spc="31" dirty="0">
                <a:solidFill>
                  <a:srgbClr val="000000"/>
                </a:solidFill>
                <a:latin typeface="Times New Roman"/>
                <a:ea typeface="Times New Roman"/>
                <a:cs typeface="Times New Roman"/>
                <a:sym typeface="Times New Roman"/>
              </a:rPr>
              <a:t>DEPARTMENT: </a:t>
            </a:r>
            <a:r>
              <a:rPr lang="en-IN" sz="3399" spc="31" dirty="0">
                <a:solidFill>
                  <a:srgbClr val="000000"/>
                </a:solidFill>
                <a:latin typeface="Times New Roman"/>
                <a:ea typeface="Times New Roman"/>
                <a:cs typeface="Times New Roman"/>
                <a:sym typeface="Times New Roman"/>
              </a:rPr>
              <a:t> Bachelor of Commerce (</a:t>
            </a:r>
            <a:r>
              <a:rPr lang="en-US" sz="3399" dirty="0">
                <a:solidFill>
                  <a:srgbClr val="000000"/>
                </a:solidFill>
                <a:latin typeface="Times New Roman"/>
                <a:ea typeface="Times New Roman"/>
                <a:cs typeface="Times New Roman"/>
                <a:sym typeface="Times New Roman"/>
              </a:rPr>
              <a:t>Corporate Secretaryship</a:t>
            </a:r>
            <a:r>
              <a:rPr lang="en-IN" sz="3399" dirty="0">
                <a:solidFill>
                  <a:srgbClr val="000000"/>
                </a:solidFill>
                <a:latin typeface="Times New Roman"/>
                <a:ea typeface="Times New Roman"/>
                <a:cs typeface="Times New Roman"/>
                <a:sym typeface="Times New Roman"/>
              </a:rPr>
              <a:t>) </a:t>
            </a:r>
            <a:endParaRPr lang="en-US" sz="3399" dirty="0">
              <a:solidFill>
                <a:srgbClr val="000000"/>
              </a:solidFill>
              <a:latin typeface="Times New Roman"/>
              <a:ea typeface="Times New Roman"/>
              <a:cs typeface="Times New Roman"/>
              <a:sym typeface="Times New Roman"/>
            </a:endParaRPr>
          </a:p>
          <a:p>
            <a:pPr>
              <a:lnSpc>
                <a:spcPts val="4079"/>
              </a:lnSpc>
            </a:pPr>
            <a:r>
              <a:rPr lang="en-US" sz="3399" spc="31" dirty="0">
                <a:solidFill>
                  <a:srgbClr val="000000"/>
                </a:solidFill>
                <a:latin typeface="Times New Roman"/>
                <a:ea typeface="Times New Roman"/>
                <a:cs typeface="Times New Roman"/>
                <a:sym typeface="Times New Roman"/>
              </a:rPr>
              <a:t>COLLEGE: </a:t>
            </a:r>
            <a:r>
              <a:rPr lang="en-US" sz="3399" dirty="0">
                <a:solidFill>
                  <a:srgbClr val="000000"/>
                </a:solidFill>
                <a:latin typeface="Times New Roman"/>
                <a:ea typeface="Times New Roman"/>
                <a:cs typeface="Times New Roman"/>
                <a:sym typeface="Times New Roman"/>
              </a:rPr>
              <a:t>K.C.S Kasi Nadar College of Arts &amp; Science</a:t>
            </a:r>
          </a:p>
          <a:p>
            <a:pPr algn="l">
              <a:lnSpc>
                <a:spcPts val="4079"/>
              </a:lnSpc>
            </a:pPr>
            <a:endParaRPr lang="en-US" sz="3399" spc="31" dirty="0">
              <a:solidFill>
                <a:srgbClr val="000000"/>
              </a:solidFill>
              <a:latin typeface="Times New Roman"/>
              <a:ea typeface="Times New Roman"/>
              <a:cs typeface="Times New Roman"/>
              <a:sym typeface="Times New Roman"/>
            </a:endParaRPr>
          </a:p>
          <a:p>
            <a:pPr algn="l">
              <a:lnSpc>
                <a:spcPts val="4079"/>
              </a:lnSpc>
            </a:pPr>
            <a:r>
              <a:rPr lang="en-US" sz="3399" spc="31" dirty="0">
                <a:solidFill>
                  <a:srgbClr val="000000"/>
                </a:solidFill>
                <a:latin typeface="Times New Roman"/>
                <a:ea typeface="Times New Roman"/>
                <a:cs typeface="Times New Roman"/>
                <a:sym typeface="Times New Roman"/>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448626"/>
            <a:ext cx="4514850" cy="1102866"/>
          </a:xfrm>
          <a:prstGeom prst="rect">
            <a:avLst/>
          </a:prstGeom>
        </p:spPr>
        <p:txBody>
          <a:bodyPr wrap="square" lIns="0" tIns="0" rIns="0" bIns="0" rtlCol="0" anchor="t">
            <a:spAutoFit/>
          </a:bodyPr>
          <a:lstStyle/>
          <a:p>
            <a:pPr algn="l">
              <a:lnSpc>
                <a:spcPts val="8640"/>
              </a:lnSpc>
            </a:pPr>
            <a:r>
              <a:rPr lang="en-US" sz="7200" dirty="0">
                <a:solidFill>
                  <a:srgbClr val="000000"/>
                </a:solidFill>
                <a:latin typeface="Times New Roman Bold"/>
                <a:ea typeface="Times New Roman Bold"/>
                <a:cs typeface="Times New Roman Bold"/>
                <a:sym typeface="Times New Roman Bold"/>
              </a:rPr>
              <a:t>RESULTS</a:t>
            </a:r>
          </a:p>
        </p:txBody>
      </p:sp>
      <p:sp>
        <p:nvSpPr>
          <p:cNvPr id="30" name="TextBox 30"/>
          <p:cNvSpPr txBox="1"/>
          <p:nvPr/>
        </p:nvSpPr>
        <p:spPr>
          <a:xfrm>
            <a:off x="16915827" y="9678890"/>
            <a:ext cx="342900"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11</a:t>
            </a:r>
          </a:p>
        </p:txBody>
      </p:sp>
      <p:graphicFrame>
        <p:nvGraphicFramePr>
          <p:cNvPr id="31" name="Table 30">
            <a:extLst>
              <a:ext uri="{FF2B5EF4-FFF2-40B4-BE49-F238E27FC236}">
                <a16:creationId xmlns:a16="http://schemas.microsoft.com/office/drawing/2014/main" id="{61A105AD-B35F-BF75-0ACB-6BF82BB8D5C2}"/>
              </a:ext>
            </a:extLst>
          </p:cNvPr>
          <p:cNvGraphicFramePr>
            <a:graphicFrameLocks noGrp="1"/>
          </p:cNvGraphicFramePr>
          <p:nvPr>
            <p:extLst>
              <p:ext uri="{D42A27DB-BD31-4B8C-83A1-F6EECF244321}">
                <p14:modId xmlns:p14="http://schemas.microsoft.com/office/powerpoint/2010/main" val="1359896405"/>
              </p:ext>
            </p:extLst>
          </p:nvPr>
        </p:nvGraphicFramePr>
        <p:xfrm>
          <a:off x="361640" y="2743200"/>
          <a:ext cx="8553761" cy="4225290"/>
        </p:xfrm>
        <a:graphic>
          <a:graphicData uri="http://schemas.openxmlformats.org/drawingml/2006/table">
            <a:tbl>
              <a:tblPr>
                <a:tableStyleId>{5C22544A-7EE6-4342-B048-85BDC9FD1C3A}</a:tableStyleId>
              </a:tblPr>
              <a:tblGrid>
                <a:gridCol w="1662881">
                  <a:extLst>
                    <a:ext uri="{9D8B030D-6E8A-4147-A177-3AD203B41FA5}">
                      <a16:colId xmlns:a16="http://schemas.microsoft.com/office/drawing/2014/main" val="4246615925"/>
                    </a:ext>
                  </a:extLst>
                </a:gridCol>
                <a:gridCol w="2928937">
                  <a:extLst>
                    <a:ext uri="{9D8B030D-6E8A-4147-A177-3AD203B41FA5}">
                      <a16:colId xmlns:a16="http://schemas.microsoft.com/office/drawing/2014/main" val="854230607"/>
                    </a:ext>
                  </a:extLst>
                </a:gridCol>
                <a:gridCol w="403124">
                  <a:extLst>
                    <a:ext uri="{9D8B030D-6E8A-4147-A177-3AD203B41FA5}">
                      <a16:colId xmlns:a16="http://schemas.microsoft.com/office/drawing/2014/main" val="3818893409"/>
                    </a:ext>
                  </a:extLst>
                </a:gridCol>
                <a:gridCol w="403124">
                  <a:extLst>
                    <a:ext uri="{9D8B030D-6E8A-4147-A177-3AD203B41FA5}">
                      <a16:colId xmlns:a16="http://schemas.microsoft.com/office/drawing/2014/main" val="66436787"/>
                    </a:ext>
                  </a:extLst>
                </a:gridCol>
                <a:gridCol w="403124">
                  <a:extLst>
                    <a:ext uri="{9D8B030D-6E8A-4147-A177-3AD203B41FA5}">
                      <a16:colId xmlns:a16="http://schemas.microsoft.com/office/drawing/2014/main" val="3895418351"/>
                    </a:ext>
                  </a:extLst>
                </a:gridCol>
                <a:gridCol w="403124">
                  <a:extLst>
                    <a:ext uri="{9D8B030D-6E8A-4147-A177-3AD203B41FA5}">
                      <a16:colId xmlns:a16="http://schemas.microsoft.com/office/drawing/2014/main" val="454860430"/>
                    </a:ext>
                  </a:extLst>
                </a:gridCol>
                <a:gridCol w="932220">
                  <a:extLst>
                    <a:ext uri="{9D8B030D-6E8A-4147-A177-3AD203B41FA5}">
                      <a16:colId xmlns:a16="http://schemas.microsoft.com/office/drawing/2014/main" val="1793402906"/>
                    </a:ext>
                  </a:extLst>
                </a:gridCol>
                <a:gridCol w="1417227">
                  <a:extLst>
                    <a:ext uri="{9D8B030D-6E8A-4147-A177-3AD203B41FA5}">
                      <a16:colId xmlns:a16="http://schemas.microsoft.com/office/drawing/2014/main" val="2521960325"/>
                    </a:ext>
                  </a:extLst>
                </a:gridCol>
              </a:tblGrid>
              <a:tr h="457200">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JOB </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STATISFACTION LEVEL</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57250525"/>
                  </a:ext>
                </a:extLst>
              </a:tr>
              <a:tr h="457200">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Row Labels</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1</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2</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3</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4</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5</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(blank)</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320475320"/>
                  </a:ext>
                </a:extLst>
              </a:tr>
              <a:tr h="457200">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Contractual</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496062751"/>
                  </a:ext>
                </a:extLst>
              </a:tr>
              <a:tr h="457200">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Full Time</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24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46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81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20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35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206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34293840"/>
                  </a:ext>
                </a:extLst>
              </a:tr>
              <a:tr h="457200">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Intern</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93152910"/>
                  </a:ext>
                </a:extLst>
              </a:tr>
              <a:tr h="457200">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Part Time</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latin typeface="Times New Roman" panose="02020603050405020304" pitchFamily="18" charset="0"/>
                          <a:cs typeface="Times New Roman" panose="02020603050405020304" pitchFamily="18" charset="0"/>
                        </a:rPr>
                        <a:t>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64307472"/>
                  </a:ext>
                </a:extLst>
              </a:tr>
              <a:tr h="457200">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(blank)</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025687853"/>
                  </a:ext>
                </a:extLst>
              </a:tr>
              <a:tr h="457200">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26</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46</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81</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20</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a:effectLst/>
                          <a:highlight>
                            <a:srgbClr val="D9E1F2"/>
                          </a:highlight>
                          <a:latin typeface="Times New Roman" panose="02020603050405020304" pitchFamily="18" charset="0"/>
                          <a:cs typeface="Times New Roman" panose="02020603050405020304" pitchFamily="18" charset="0"/>
                        </a:rPr>
                        <a:t>40</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400" b="1" u="none" strike="noStrike">
                          <a:effectLst/>
                          <a:highlight>
                            <a:srgbClr val="D9E1F2"/>
                          </a:highlight>
                          <a:latin typeface="Times New Roman" panose="02020603050405020304" pitchFamily="18" charset="0"/>
                          <a:cs typeface="Times New Roman" panose="02020603050405020304" pitchFamily="18" charset="0"/>
                        </a:rPr>
                        <a:t> </a:t>
                      </a:r>
                      <a:endParaRPr lang="en-US" sz="24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400" b="1" u="none" strike="noStrike" dirty="0">
                          <a:effectLst/>
                          <a:highlight>
                            <a:srgbClr val="D9E1F2"/>
                          </a:highlight>
                          <a:latin typeface="Times New Roman" panose="02020603050405020304" pitchFamily="18" charset="0"/>
                          <a:cs typeface="Times New Roman" panose="02020603050405020304" pitchFamily="18" charset="0"/>
                        </a:rPr>
                        <a:t>213</a:t>
                      </a:r>
                      <a:endParaRPr lang="en-US" sz="24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196569525"/>
                  </a:ext>
                </a:extLst>
              </a:tr>
            </a:tbl>
          </a:graphicData>
        </a:graphic>
      </p:graphicFrame>
      <p:graphicFrame>
        <p:nvGraphicFramePr>
          <p:cNvPr id="32" name="Chart 31">
            <a:extLst>
              <a:ext uri="{FF2B5EF4-FFF2-40B4-BE49-F238E27FC236}">
                <a16:creationId xmlns:a16="http://schemas.microsoft.com/office/drawing/2014/main" id="{FBAA1F2D-6E43-B295-F092-8FFBBF6EC9CD}"/>
              </a:ext>
            </a:extLst>
          </p:cNvPr>
          <p:cNvGraphicFramePr>
            <a:graphicFrameLocks/>
          </p:cNvGraphicFramePr>
          <p:nvPr>
            <p:extLst>
              <p:ext uri="{D42A27DB-BD31-4B8C-83A1-F6EECF244321}">
                <p14:modId xmlns:p14="http://schemas.microsoft.com/office/powerpoint/2010/main" val="3930464754"/>
              </p:ext>
            </p:extLst>
          </p:nvPr>
        </p:nvGraphicFramePr>
        <p:xfrm>
          <a:off x="8998330" y="3147663"/>
          <a:ext cx="6775069" cy="45831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102866"/>
          </a:xfrm>
          <a:prstGeom prst="rect">
            <a:avLst/>
          </a:prstGeom>
        </p:spPr>
        <p:txBody>
          <a:bodyPr lIns="0" tIns="0" rIns="0" bIns="0" rtlCol="0" anchor="t">
            <a:spAutoFit/>
          </a:bodyPr>
          <a:lstStyle/>
          <a:p>
            <a:pPr algn="l">
              <a:lnSpc>
                <a:spcPts val="8640"/>
              </a:lnSpc>
            </a:pPr>
            <a:r>
              <a:rPr lang="en-US" sz="72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CONCLUSION</a:t>
            </a:r>
          </a:p>
        </p:txBody>
      </p:sp>
      <p:sp>
        <p:nvSpPr>
          <p:cNvPr id="23" name="TextBox 23"/>
          <p:cNvSpPr txBox="1"/>
          <p:nvPr/>
        </p:nvSpPr>
        <p:spPr>
          <a:xfrm>
            <a:off x="1122652" y="2277916"/>
            <a:ext cx="15281718" cy="4457678"/>
          </a:xfrm>
          <a:prstGeom prst="rect">
            <a:avLst/>
          </a:prstGeom>
        </p:spPr>
        <p:txBody>
          <a:bodyPr lIns="0" tIns="0" rIns="0" bIns="0" rtlCol="0" anchor="t">
            <a:spAutoFit/>
          </a:bodyPr>
          <a:lstStyle/>
          <a:p>
            <a:pPr algn="l">
              <a:lnSpc>
                <a:spcPts val="5776"/>
              </a:lnSpc>
            </a:pPr>
            <a:r>
              <a:rPr lang="en-US" sz="4125" dirty="0">
                <a:solidFill>
                  <a:srgbClr val="000000"/>
                </a:solidFill>
                <a:latin typeface="Times New Roman"/>
                <a:ea typeface="Times New Roman"/>
                <a:cs typeface="Times New Roman"/>
                <a:sym typeface="Times New Roman"/>
              </a:rPr>
              <a:t>The 3D pie chart illustrates satisfaction levels based on job type. Unfortunately, the specific details of the chart are difficult to decipher due to the image quality. However, the chart seems to indicate that certain job types, such as "Full Time" and "Contract," have higher satisfaction levels compared to others like "Intern" or "Part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Freeform 13"/>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4" name="Freeform 14"/>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5" name="TextBox 15"/>
          <p:cNvSpPr txBox="1"/>
          <p:nvPr/>
        </p:nvSpPr>
        <p:spPr>
          <a:xfrm>
            <a:off x="1109662" y="1137125"/>
            <a:ext cx="7267362" cy="1095375"/>
          </a:xfrm>
          <a:prstGeom prst="rect">
            <a:avLst/>
          </a:prstGeom>
        </p:spPr>
        <p:txBody>
          <a:bodyPr lIns="0" tIns="0" rIns="0" bIns="0" rtlCol="0" anchor="t">
            <a:spAutoFit/>
          </a:bodyPr>
          <a:lstStyle/>
          <a:p>
            <a:pPr algn="l">
              <a:lnSpc>
                <a:spcPts val="7650"/>
              </a:lnSpc>
            </a:pPr>
            <a:r>
              <a:rPr lang="en-US" sz="6375" spc="7">
                <a:solidFill>
                  <a:srgbClr val="000000"/>
                </a:solidFill>
                <a:latin typeface="Times New Roman Bold"/>
                <a:ea typeface="Times New Roman Bold"/>
                <a:cs typeface="Times New Roman Bold"/>
                <a:sym typeface="Times New Roman Bold"/>
              </a:rPr>
              <a:t>PROJECT TITLE</a:t>
            </a:r>
          </a:p>
        </p:txBody>
      </p:sp>
      <p:sp>
        <p:nvSpPr>
          <p:cNvPr id="16" name="TextBox 16"/>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2</a:t>
            </a:r>
          </a:p>
        </p:txBody>
      </p:sp>
      <p:sp>
        <p:nvSpPr>
          <p:cNvPr id="17" name="TextBox 17"/>
          <p:cNvSpPr txBox="1"/>
          <p:nvPr/>
        </p:nvSpPr>
        <p:spPr>
          <a:xfrm>
            <a:off x="1566603" y="3881438"/>
            <a:ext cx="13620843" cy="2026837"/>
          </a:xfrm>
          <a:prstGeom prst="rect">
            <a:avLst/>
          </a:prstGeom>
        </p:spPr>
        <p:txBody>
          <a:bodyPr lIns="0" tIns="0" rIns="0" bIns="0" rtlCol="0" anchor="t">
            <a:spAutoFit/>
          </a:bodyPr>
          <a:lstStyle/>
          <a:p>
            <a:pPr algn="l">
              <a:lnSpc>
                <a:spcPts val="7920"/>
              </a:lnSpc>
            </a:pPr>
            <a:r>
              <a:rPr lang="en-IN" sz="6600" dirty="0">
                <a:solidFill>
                  <a:srgbClr val="0F0F0F"/>
                </a:solidFill>
                <a:latin typeface="Times New Roman Bold"/>
                <a:ea typeface="Times New Roman Bold"/>
                <a:cs typeface="Times New Roman Bold"/>
                <a:sym typeface="Times New Roman Bold"/>
              </a:rPr>
              <a:t>Satisfaction level based on job type </a:t>
            </a:r>
            <a:r>
              <a:rPr lang="en-US" sz="6600" dirty="0">
                <a:solidFill>
                  <a:srgbClr val="0F0F0F"/>
                </a:solidFill>
                <a:latin typeface="Times New Roman Bold"/>
                <a:ea typeface="Times New Roman Bold"/>
                <a:cs typeface="Times New Roman Bold"/>
                <a:sym typeface="Times New Roman Bold"/>
              </a:rPr>
              <a:t>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690956"/>
            <a:ext cx="2660333" cy="284797"/>
          </a:xfrm>
          <a:prstGeom prst="rect">
            <a:avLst/>
          </a:prstGeom>
        </p:spPr>
        <p:txBody>
          <a:bodyPr lIns="0" tIns="0" rIns="0" bIns="0" rtlCol="0" anchor="t">
            <a:spAutoFit/>
          </a:bodyPr>
          <a:lstStyle/>
          <a:p>
            <a:pPr algn="l">
              <a:lnSpc>
                <a:spcPts val="1912"/>
              </a:lnSpc>
            </a:pPr>
            <a:r>
              <a:rPr lang="en-US" sz="1650" spc="30">
                <a:solidFill>
                  <a:srgbClr val="2D83C3"/>
                </a:solidFill>
                <a:latin typeface="Times New Roman"/>
                <a:ea typeface="Times New Roman"/>
                <a:cs typeface="Times New Roman"/>
                <a:sym typeface="Times New Roman"/>
              </a:rPr>
              <a:t>3/21/2024  </a:t>
            </a:r>
            <a:r>
              <a:rPr lang="en-US" sz="1650" spc="30">
                <a:solidFill>
                  <a:srgbClr val="2D83C3"/>
                </a:solidFill>
                <a:latin typeface="Times New Roman Bold"/>
                <a:ea typeface="Times New Roman Bold"/>
                <a:cs typeface="Times New Roman Bold"/>
                <a:sym typeface="Times New Roman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4" name="TextBox 14"/>
          <p:cNvSpPr txBox="1"/>
          <p:nvPr/>
        </p:nvSpPr>
        <p:spPr>
          <a:xfrm>
            <a:off x="947571" y="800100"/>
            <a:ext cx="5062870" cy="1238250"/>
          </a:xfrm>
          <a:prstGeom prst="rect">
            <a:avLst/>
          </a:prstGeom>
        </p:spPr>
        <p:txBody>
          <a:bodyPr lIns="0" tIns="0" rIns="0" bIns="0" rtlCol="0" anchor="t">
            <a:spAutoFit/>
          </a:bodyPr>
          <a:lstStyle/>
          <a:p>
            <a:pPr algn="l">
              <a:lnSpc>
                <a:spcPts val="8640"/>
              </a:lnSpc>
            </a:pPr>
            <a:r>
              <a:rPr lang="en-US" sz="7200" dirty="0">
                <a:solidFill>
                  <a:srgbClr val="000000"/>
                </a:solidFill>
                <a:latin typeface="Times New Roman Bold"/>
                <a:ea typeface="Times New Roman Bold"/>
                <a:cs typeface="Times New Roman Bold"/>
                <a:sym typeface="Times New Roman Bold"/>
              </a:rPr>
              <a:t>AGENDA</a:t>
            </a:r>
          </a:p>
        </p:txBody>
      </p:sp>
      <p:sp>
        <p:nvSpPr>
          <p:cNvPr id="15" name="TextBox 15"/>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3</a:t>
            </a:r>
          </a:p>
        </p:txBody>
      </p:sp>
      <p:sp>
        <p:nvSpPr>
          <p:cNvPr id="16" name="TextBox 16"/>
          <p:cNvSpPr txBox="1"/>
          <p:nvPr/>
        </p:nvSpPr>
        <p:spPr>
          <a:xfrm>
            <a:off x="3954780" y="2419350"/>
            <a:ext cx="8748541" cy="6467475"/>
          </a:xfrm>
          <a:prstGeom prst="rect">
            <a:avLst/>
          </a:prstGeom>
        </p:spPr>
        <p:txBody>
          <a:bodyPr lIns="0" tIns="0" rIns="0" bIns="0" rtlCol="0" anchor="t">
            <a:spAutoFit/>
          </a:bodyPr>
          <a:lstStyle/>
          <a:p>
            <a:pPr algn="l">
              <a:lnSpc>
                <a:spcPts val="5040"/>
              </a:lnSpc>
            </a:pPr>
            <a:endParaRPr dirty="0"/>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dirty="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5050617" y="6015038"/>
            <a:ext cx="3031478" cy="3275839"/>
          </a:xfrm>
          <a:custGeom>
            <a:avLst/>
            <a:gdLst/>
            <a:ahLst/>
            <a:cxnLst/>
            <a:rect l="l" t="t" r="r" b="b"/>
            <a:pathLst>
              <a:path w="3031478" h="3275839">
                <a:moveTo>
                  <a:pt x="0" y="0"/>
                </a:moveTo>
                <a:lnTo>
                  <a:pt x="3031478" y="0"/>
                </a:lnTo>
                <a:lnTo>
                  <a:pt x="3031478" y="3275839"/>
                </a:lnTo>
                <a:lnTo>
                  <a:pt x="0" y="3275839"/>
                </a:lnTo>
                <a:lnTo>
                  <a:pt x="0" y="0"/>
                </a:lnTo>
                <a:close/>
              </a:path>
            </a:pathLst>
          </a:custGeom>
          <a:blipFill>
            <a:blip r:embed="rId2"/>
            <a:stretch>
              <a:fillRect t="-4543" b="-4543"/>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335756" y="1447800"/>
            <a:ext cx="10736104" cy="1095375"/>
          </a:xfrm>
          <a:prstGeom prst="rect">
            <a:avLst/>
          </a:prstGeom>
        </p:spPr>
        <p:txBody>
          <a:bodyPr lIns="0" tIns="0" rIns="0" bIns="0" rtlCol="0" anchor="t">
            <a:spAutoFit/>
          </a:bodyPr>
          <a:lstStyle/>
          <a:p>
            <a:pPr algn="l">
              <a:lnSpc>
                <a:spcPts val="7650"/>
              </a:lnSpc>
            </a:pPr>
            <a:r>
              <a:rPr lang="en-US" sz="6375" spc="22">
                <a:solidFill>
                  <a:srgbClr val="000000"/>
                </a:solidFill>
                <a:latin typeface="Times New Roman Bold"/>
                <a:ea typeface="Times New Roman Bold"/>
                <a:cs typeface="Times New Roman Bold"/>
                <a:sym typeface="Times New Roman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4</a:t>
            </a:r>
          </a:p>
        </p:txBody>
      </p:sp>
      <p:sp>
        <p:nvSpPr>
          <p:cNvPr id="32" name="TextBox 32"/>
          <p:cNvSpPr txBox="1"/>
          <p:nvPr/>
        </p:nvSpPr>
        <p:spPr>
          <a:xfrm>
            <a:off x="335756" y="3495992"/>
            <a:ext cx="12562203" cy="4257127"/>
          </a:xfrm>
          <a:prstGeom prst="rect">
            <a:avLst/>
          </a:prstGeom>
        </p:spPr>
        <p:txBody>
          <a:bodyPr wrap="square" lIns="0" tIns="0" rIns="0" bIns="0" rtlCol="0" anchor="t">
            <a:spAutoFit/>
          </a:bodyPr>
          <a:lstStyle/>
          <a:p>
            <a:pPr algn="l">
              <a:lnSpc>
                <a:spcPts val="4759"/>
              </a:lnSpc>
            </a:pPr>
            <a:r>
              <a:rPr lang="en-US" sz="3399" dirty="0">
                <a:solidFill>
                  <a:srgbClr val="000000"/>
                </a:solidFill>
                <a:latin typeface="Times New Roman"/>
                <a:ea typeface="Times New Roman"/>
                <a:cs typeface="Times New Roman"/>
                <a:sym typeface="Times New Roman"/>
              </a:rPr>
              <a:t>Organizations seek to maximize employee satisfaction as it is directly linked to productivity, retention, and overall organizational performance. However, satisfaction levels can vary significantly depending on the type of job an employee holds. This variation may be influenced by several factors, including job responsibilities, work environment, management style, compensation, career development opportunities, and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3250799" y="2200022"/>
            <a:ext cx="5300662" cy="5715000"/>
          </a:xfrm>
          <a:custGeom>
            <a:avLst/>
            <a:gdLst/>
            <a:ahLst/>
            <a:cxnLst/>
            <a:rect l="l" t="t" r="r" b="b"/>
            <a:pathLst>
              <a:path w="5300662" h="5715000">
                <a:moveTo>
                  <a:pt x="0" y="0"/>
                </a:moveTo>
                <a:lnTo>
                  <a:pt x="5300663" y="0"/>
                </a:lnTo>
                <a:lnTo>
                  <a:pt x="5300663"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137125"/>
            <a:ext cx="10056112" cy="932178"/>
          </a:xfrm>
          <a:prstGeom prst="rect">
            <a:avLst/>
          </a:prstGeom>
        </p:spPr>
        <p:txBody>
          <a:bodyPr lIns="0" tIns="0" rIns="0" bIns="0" rtlCol="0" anchor="t">
            <a:spAutoFit/>
          </a:bodyPr>
          <a:lstStyle/>
          <a:p>
            <a:pPr algn="l">
              <a:lnSpc>
                <a:spcPts val="7650"/>
              </a:lnSpc>
            </a:pPr>
            <a:r>
              <a:rPr lang="en-US" sz="6375" spc="7" dirty="0">
                <a:solidFill>
                  <a:srgbClr val="000000"/>
                </a:solidFill>
                <a:latin typeface="Times New Roman Bold"/>
                <a:ea typeface="Times New Roman Bold"/>
                <a:cs typeface="Times New Roman Bold"/>
                <a:sym typeface="Times New Roman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5</a:t>
            </a:r>
          </a:p>
        </p:txBody>
      </p:sp>
      <p:sp>
        <p:nvSpPr>
          <p:cNvPr id="32" name="TextBox 32"/>
          <p:cNvSpPr txBox="1"/>
          <p:nvPr/>
        </p:nvSpPr>
        <p:spPr>
          <a:xfrm>
            <a:off x="1577340" y="3169920"/>
            <a:ext cx="11704320" cy="1162050"/>
          </a:xfrm>
          <a:prstGeom prst="rect">
            <a:avLst/>
          </a:prstGeom>
        </p:spPr>
        <p:txBody>
          <a:bodyPr lIns="0" tIns="0" rIns="0" bIns="0" rtlCol="0" anchor="t">
            <a:spAutoFit/>
          </a:bodyPr>
          <a:lstStyle/>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a:t>
            </a:r>
          </a:p>
          <a:p>
            <a:pPr marL="651510" lvl="1" indent="-325755" algn="l">
              <a:lnSpc>
                <a:spcPts val="4320"/>
              </a:lnSpc>
            </a:pPr>
            <a:endParaRPr lang="en-US" sz="3600">
              <a:solidFill>
                <a:srgbClr val="0D0D0D"/>
              </a:solidFill>
              <a:latin typeface="Times New Roman"/>
              <a:ea typeface="Times New Roman"/>
              <a:cs typeface="Times New Roman"/>
              <a:sym typeface="Times New Roman"/>
            </a:endParaRPr>
          </a:p>
        </p:txBody>
      </p:sp>
      <p:sp>
        <p:nvSpPr>
          <p:cNvPr id="33" name="TextBox 33"/>
          <p:cNvSpPr txBox="1"/>
          <p:nvPr/>
        </p:nvSpPr>
        <p:spPr>
          <a:xfrm>
            <a:off x="1190625" y="2686271"/>
            <a:ext cx="12477750" cy="6141933"/>
          </a:xfrm>
          <a:prstGeom prst="rect">
            <a:avLst/>
          </a:prstGeom>
        </p:spPr>
        <p:txBody>
          <a:bodyPr lIns="0" tIns="0" rIns="0" bIns="0" rtlCol="0" anchor="t">
            <a:spAutoFit/>
          </a:bodyPr>
          <a:lstStyle/>
          <a:p>
            <a:pPr algn="l">
              <a:lnSpc>
                <a:spcPts val="5343"/>
              </a:lnSpc>
            </a:pPr>
            <a:r>
              <a:rPr lang="en-US" sz="3816" dirty="0">
                <a:solidFill>
                  <a:srgbClr val="000000"/>
                </a:solidFill>
                <a:latin typeface="Times New Roman"/>
                <a:ea typeface="Times New Roman"/>
                <a:cs typeface="Times New Roman"/>
                <a:sym typeface="Times New Roman"/>
              </a:rPr>
              <a:t>Employee job satisfaction is a critical factor influencing organizational performance, employee retention, and overall workplace morale. Satisfaction levels can vary widely depending on the type of job an employee holds, which may include factors such as job responsibilities, work environment, compensation, and opportunities for career advancement. Understanding these variations is vital for organizations looking to improve employee satisfaction and optimize their workforce strategy.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4550569" y="3495675"/>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258950"/>
            <a:ext cx="11165068" cy="819150"/>
          </a:xfrm>
          <a:prstGeom prst="rect">
            <a:avLst/>
          </a:prstGeom>
        </p:spPr>
        <p:txBody>
          <a:bodyPr lIns="0" tIns="0" rIns="0" bIns="0" rtlCol="0" anchor="t">
            <a:spAutoFit/>
          </a:bodyPr>
          <a:lstStyle/>
          <a:p>
            <a:pPr algn="l">
              <a:lnSpc>
                <a:spcPts val="5759"/>
              </a:lnSpc>
            </a:pPr>
            <a:r>
              <a:rPr lang="en-US" sz="4800" spc="-15">
                <a:solidFill>
                  <a:srgbClr val="000000"/>
                </a:solidFill>
                <a:latin typeface="Times New Roman Bold"/>
                <a:ea typeface="Times New Roman Bold"/>
                <a:cs typeface="Times New Roman Bold"/>
                <a:sym typeface="Times New Roman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6</a:t>
            </a:r>
          </a:p>
        </p:txBody>
      </p:sp>
      <p:sp>
        <p:nvSpPr>
          <p:cNvPr id="31" name="TextBox 31"/>
          <p:cNvSpPr txBox="1"/>
          <p:nvPr/>
        </p:nvSpPr>
        <p:spPr>
          <a:xfrm>
            <a:off x="2054471" y="6025273"/>
            <a:ext cx="17342496" cy="2899430"/>
          </a:xfrm>
          <a:prstGeom prst="rect">
            <a:avLst/>
          </a:prstGeom>
        </p:spPr>
        <p:txBody>
          <a:bodyPr lIns="0" tIns="0" rIns="0" bIns="0" rtlCol="0" anchor="t">
            <a:spAutoFit/>
          </a:bodyPr>
          <a:lstStyle/>
          <a:p>
            <a:pPr marL="457200" indent="-457200" algn="l">
              <a:lnSpc>
                <a:spcPts val="4513"/>
              </a:lnSpc>
              <a:buFont typeface="Arial" panose="020B0604020202020204" pitchFamily="34" charset="0"/>
              <a:buChar char="•"/>
            </a:pPr>
            <a:r>
              <a:rPr lang="en-US" sz="3224" dirty="0">
                <a:solidFill>
                  <a:srgbClr val="000000"/>
                </a:solidFill>
                <a:latin typeface="Times New Roman"/>
                <a:ea typeface="Times New Roman"/>
                <a:cs typeface="Times New Roman"/>
                <a:sym typeface="Times New Roman"/>
              </a:rPr>
              <a:t>Human Resources (HR) Teams: </a:t>
            </a:r>
          </a:p>
          <a:p>
            <a:pPr marL="457200" indent="-457200" algn="l">
              <a:lnSpc>
                <a:spcPts val="4513"/>
              </a:lnSpc>
              <a:buFont typeface="Arial" panose="020B0604020202020204" pitchFamily="34" charset="0"/>
              <a:buChar char="•"/>
            </a:pPr>
            <a:r>
              <a:rPr lang="en-US" sz="3224" dirty="0">
                <a:solidFill>
                  <a:srgbClr val="000000"/>
                </a:solidFill>
                <a:latin typeface="Times New Roman"/>
                <a:ea typeface="Times New Roman"/>
                <a:cs typeface="Times New Roman"/>
                <a:sym typeface="Times New Roman"/>
              </a:rPr>
              <a:t>Team Leaders and Manager</a:t>
            </a:r>
          </a:p>
          <a:p>
            <a:pPr marL="457200" indent="-457200" algn="l">
              <a:lnSpc>
                <a:spcPts val="4513"/>
              </a:lnSpc>
              <a:buFont typeface="Arial" panose="020B0604020202020204" pitchFamily="34" charset="0"/>
              <a:buChar char="•"/>
            </a:pPr>
            <a:r>
              <a:rPr lang="en-US" sz="3224" dirty="0">
                <a:solidFill>
                  <a:srgbClr val="000000"/>
                </a:solidFill>
                <a:latin typeface="Times New Roman"/>
                <a:ea typeface="Times New Roman"/>
                <a:cs typeface="Times New Roman"/>
                <a:sym typeface="Times New Roman"/>
              </a:rPr>
              <a:t>Organizational Development Professionals: </a:t>
            </a:r>
          </a:p>
          <a:p>
            <a:pPr marL="457200" indent="-457200" algn="l">
              <a:lnSpc>
                <a:spcPts val="4513"/>
              </a:lnSpc>
              <a:buFont typeface="Arial" panose="020B0604020202020204" pitchFamily="34" charset="0"/>
              <a:buChar char="•"/>
            </a:pPr>
            <a:r>
              <a:rPr lang="en-US" sz="3224" dirty="0">
                <a:solidFill>
                  <a:srgbClr val="000000"/>
                </a:solidFill>
                <a:latin typeface="Times New Roman"/>
                <a:ea typeface="Times New Roman"/>
                <a:cs typeface="Times New Roman"/>
                <a:sym typeface="Times New Roman"/>
              </a:rPr>
              <a:t>Employee Relations Specialists: </a:t>
            </a:r>
          </a:p>
          <a:p>
            <a:pPr marL="457200" indent="-457200" algn="l">
              <a:lnSpc>
                <a:spcPts val="4513"/>
              </a:lnSpc>
              <a:buFont typeface="Arial" panose="020B0604020202020204" pitchFamily="34" charset="0"/>
              <a:buChar char="•"/>
            </a:pPr>
            <a:r>
              <a:rPr lang="en-US" sz="3224" dirty="0">
                <a:solidFill>
                  <a:srgbClr val="000000"/>
                </a:solidFill>
                <a:latin typeface="Times New Roman"/>
                <a:ea typeface="Times New Roman"/>
                <a:cs typeface="Times New Roman"/>
                <a:sym typeface="Times New Roman"/>
              </a:rPr>
              <a:t>Recruiters</a:t>
            </a:r>
          </a:p>
        </p:txBody>
      </p:sp>
      <p:sp>
        <p:nvSpPr>
          <p:cNvPr id="33" name="TextBox 33"/>
          <p:cNvSpPr txBox="1"/>
          <p:nvPr/>
        </p:nvSpPr>
        <p:spPr>
          <a:xfrm>
            <a:off x="1028700" y="3184535"/>
            <a:ext cx="17259300" cy="3047365"/>
          </a:xfrm>
          <a:prstGeom prst="rect">
            <a:avLst/>
          </a:prstGeom>
        </p:spPr>
        <p:txBody>
          <a:bodyPr lIns="0" tIns="0" rIns="0" bIns="0" rtlCol="0" anchor="t">
            <a:spAutoFit/>
          </a:bodyPr>
          <a:lstStyle/>
          <a:p>
            <a:pPr algn="l">
              <a:lnSpc>
                <a:spcPts val="4759"/>
              </a:lnSpc>
            </a:pPr>
            <a:r>
              <a:rPr lang="en-US" sz="3399" dirty="0">
                <a:solidFill>
                  <a:srgbClr val="000000"/>
                </a:solidFill>
                <a:latin typeface="Times New Roman"/>
                <a:ea typeface="Times New Roman"/>
                <a:cs typeface="Times New Roman"/>
                <a:sym typeface="Times New Roman"/>
              </a:rPr>
              <a:t>The end users of job satisfaction level analysis based on job type include HR professionals looking to improve employee engagement and retention, management teams seeking to optimize workforce productivity, and employees interested in understanding how job satisfaction varies across roles to advocate for better working conditions and career development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19050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335756" y="800100"/>
            <a:ext cx="14644688" cy="1743075"/>
          </a:xfrm>
          <a:prstGeom prst="rect">
            <a:avLst/>
          </a:prstGeom>
        </p:spPr>
        <p:txBody>
          <a:bodyPr lIns="0" tIns="0" rIns="0" bIns="0" rtlCol="0" anchor="t">
            <a:spAutoFit/>
          </a:bodyPr>
          <a:lstStyle/>
          <a:p>
            <a:pPr algn="l">
              <a:lnSpc>
                <a:spcPts val="6480"/>
              </a:lnSpc>
            </a:pPr>
            <a:r>
              <a:rPr lang="en-US" sz="5400" spc="37">
                <a:solidFill>
                  <a:srgbClr val="000000"/>
                </a:solidFill>
                <a:latin typeface="Times New Roman Bold"/>
                <a:ea typeface="Times New Roman Bold"/>
                <a:cs typeface="Times New Roman Bold"/>
                <a:sym typeface="Times New Roman Bold"/>
              </a:rPr>
              <a:t>OUR SOLUTION AND ITS VALUE PROPOSITION</a:t>
            </a:r>
          </a:p>
        </p:txBody>
      </p:sp>
      <p:sp>
        <p:nvSpPr>
          <p:cNvPr id="29" name="Freeform 29"/>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0" name="TextBox 30"/>
          <p:cNvSpPr txBox="1"/>
          <p:nvPr/>
        </p:nvSpPr>
        <p:spPr>
          <a:xfrm>
            <a:off x="17030127" y="9678890"/>
            <a:ext cx="226693"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7</a:t>
            </a:r>
          </a:p>
        </p:txBody>
      </p:sp>
      <p:sp>
        <p:nvSpPr>
          <p:cNvPr id="31" name="TextBox 31"/>
          <p:cNvSpPr txBox="1"/>
          <p:nvPr/>
        </p:nvSpPr>
        <p:spPr>
          <a:xfrm>
            <a:off x="82373" y="2531591"/>
            <a:ext cx="14708888" cy="2071080"/>
          </a:xfrm>
          <a:prstGeom prst="rect">
            <a:avLst/>
          </a:prstGeom>
        </p:spPr>
        <p:txBody>
          <a:bodyPr wrap="square" lIns="0" tIns="0" rIns="0" bIns="0" rtlCol="0" anchor="t">
            <a:spAutoFit/>
          </a:bodyPr>
          <a:lstStyle/>
          <a:p>
            <a:pPr marL="428306" lvl="1" algn="l">
              <a:lnSpc>
                <a:spcPts val="5554"/>
              </a:lnSpc>
            </a:pPr>
            <a:r>
              <a:rPr lang="en-US" sz="3200" dirty="0">
                <a:solidFill>
                  <a:srgbClr val="000000"/>
                </a:solidFill>
                <a:latin typeface="Times New Roman"/>
                <a:ea typeface="Times New Roman"/>
                <a:cs typeface="Times New Roman"/>
                <a:sym typeface="Times New Roman"/>
              </a:rPr>
              <a:t>Data cleaning :Data cleaning is a crucial step in data analysis that involves preparing and refining raw data to ensure its accuracy and usability. Here’s an outline of the data cleaning process:</a:t>
            </a:r>
          </a:p>
        </p:txBody>
      </p:sp>
      <p:sp>
        <p:nvSpPr>
          <p:cNvPr id="32" name="TextBox 32"/>
          <p:cNvSpPr txBox="1"/>
          <p:nvPr/>
        </p:nvSpPr>
        <p:spPr>
          <a:xfrm>
            <a:off x="82373" y="4667956"/>
            <a:ext cx="15032469" cy="1161344"/>
          </a:xfrm>
          <a:prstGeom prst="rect">
            <a:avLst/>
          </a:prstGeom>
        </p:spPr>
        <p:txBody>
          <a:bodyPr wrap="square" lIns="0" tIns="0" rIns="0" bIns="0" rtlCol="0" anchor="t">
            <a:spAutoFit/>
          </a:bodyPr>
          <a:lstStyle/>
          <a:p>
            <a:pPr marL="734059" lvl="1" indent="-367030" algn="l">
              <a:lnSpc>
                <a:spcPts val="4759"/>
              </a:lnSpc>
              <a:buFont typeface="Arial"/>
              <a:buChar char="•"/>
            </a:pPr>
            <a:r>
              <a:rPr lang="en-US" sz="2800" dirty="0">
                <a:solidFill>
                  <a:srgbClr val="000000"/>
                </a:solidFill>
                <a:latin typeface="Times New Roman"/>
                <a:ea typeface="Times New Roman"/>
                <a:cs typeface="Times New Roman"/>
                <a:sym typeface="Times New Roman"/>
              </a:rPr>
              <a:t>Removing duplicates :Removing duplicates is an important step in data cleaning to ensure accuracy and prevent redundancy.</a:t>
            </a:r>
          </a:p>
        </p:txBody>
      </p:sp>
      <p:sp>
        <p:nvSpPr>
          <p:cNvPr id="33" name="TextBox 33"/>
          <p:cNvSpPr txBox="1"/>
          <p:nvPr/>
        </p:nvSpPr>
        <p:spPr>
          <a:xfrm>
            <a:off x="79470" y="5823812"/>
            <a:ext cx="15257495" cy="2392450"/>
          </a:xfrm>
          <a:prstGeom prst="rect">
            <a:avLst/>
          </a:prstGeom>
        </p:spPr>
        <p:txBody>
          <a:bodyPr wrap="square" lIns="0" tIns="0" rIns="0" bIns="0" rtlCol="0" anchor="t">
            <a:spAutoFit/>
          </a:bodyPr>
          <a:lstStyle/>
          <a:p>
            <a:pPr marL="734059" lvl="1" indent="-367030" algn="l">
              <a:lnSpc>
                <a:spcPts val="4759"/>
              </a:lnSpc>
              <a:buFont typeface="Arial"/>
              <a:buChar char="•"/>
            </a:pPr>
            <a:r>
              <a:rPr lang="en-US" sz="2800" dirty="0">
                <a:solidFill>
                  <a:srgbClr val="000000"/>
                </a:solidFill>
                <a:latin typeface="Times New Roman"/>
                <a:ea typeface="Times New Roman"/>
                <a:cs typeface="Times New Roman"/>
                <a:sym typeface="Times New Roman"/>
              </a:rPr>
              <a:t>Filtering : To fit data into equations, change the size of rows and columns, or shrink a worksheet to fits. </a:t>
            </a:r>
          </a:p>
          <a:p>
            <a:pPr marL="734059" lvl="1" indent="-367030" algn="l">
              <a:lnSpc>
                <a:spcPts val="4759"/>
              </a:lnSpc>
              <a:buFont typeface="Arial"/>
              <a:buChar char="•"/>
            </a:pPr>
            <a:r>
              <a:rPr lang="en-US" sz="2800" dirty="0">
                <a:solidFill>
                  <a:srgbClr val="000000"/>
                </a:solidFill>
                <a:latin typeface="Times New Roman"/>
                <a:ea typeface="Times New Roman"/>
                <a:cs typeface="Times New Roman"/>
                <a:sym typeface="Times New Roman"/>
              </a:rPr>
              <a:t>Conditional formatting :  Makes it easy to highlight certain values or make particular cells easy to identify.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102866"/>
          </a:xfrm>
          <a:prstGeom prst="rect">
            <a:avLst/>
          </a:prstGeom>
        </p:spPr>
        <p:txBody>
          <a:bodyPr lIns="0" tIns="0" rIns="0" bIns="0" rtlCol="0" anchor="t">
            <a:spAutoFit/>
          </a:bodyPr>
          <a:lstStyle/>
          <a:p>
            <a:pPr algn="l">
              <a:lnSpc>
                <a:spcPts val="8640"/>
              </a:lnSpc>
            </a:pPr>
            <a:r>
              <a:rPr lang="en-US" sz="7200" dirty="0">
                <a:solidFill>
                  <a:srgbClr val="000000"/>
                </a:solidFill>
                <a:latin typeface="Times New Roman Bold"/>
                <a:ea typeface="Times New Roman Bold"/>
                <a:cs typeface="Times New Roman Bold"/>
                <a:sym typeface="Times New Roman Bold"/>
              </a:rPr>
              <a:t>DATASET DESCRIPTION</a:t>
            </a:r>
          </a:p>
        </p:txBody>
      </p:sp>
      <p:sp>
        <p:nvSpPr>
          <p:cNvPr id="23" name="TextBox 23"/>
          <p:cNvSpPr txBox="1"/>
          <p:nvPr/>
        </p:nvSpPr>
        <p:spPr>
          <a:xfrm>
            <a:off x="457201" y="2473698"/>
            <a:ext cx="17534734" cy="5362996"/>
          </a:xfrm>
          <a:prstGeom prst="rect">
            <a:avLst/>
          </a:prstGeom>
        </p:spPr>
        <p:txBody>
          <a:bodyPr wrap="square" lIns="0" tIns="0" rIns="0" bIns="0" rtlCol="0" anchor="t">
            <a:spAutoFit/>
          </a:bodyPr>
          <a:lstStyle/>
          <a:p>
            <a:pPr algn="l">
              <a:lnSpc>
                <a:spcPts val="4701"/>
              </a:lnSpc>
            </a:pPr>
            <a:r>
              <a:rPr lang="en-US" sz="3358" dirty="0">
                <a:solidFill>
                  <a:srgbClr val="000000"/>
                </a:solidFill>
                <a:latin typeface="Times New Roman"/>
                <a:ea typeface="Times New Roman"/>
                <a:cs typeface="Times New Roman"/>
                <a:sym typeface="Times New Roman"/>
              </a:rPr>
              <a:t>The dataset appears to be related to job ratings and reviews. Here's a breakdown of its potential attributes:</a:t>
            </a:r>
          </a:p>
          <a:p>
            <a:pPr algn="l">
              <a:lnSpc>
                <a:spcPts val="4701"/>
              </a:lnSpc>
            </a:pPr>
            <a:r>
              <a:rPr lang="en-US" sz="3358" dirty="0">
                <a:solidFill>
                  <a:srgbClr val="000000"/>
                </a:solidFill>
                <a:latin typeface="Times New Roman"/>
                <a:ea typeface="Times New Roman"/>
                <a:cs typeface="Times New Roman"/>
                <a:sym typeface="Times New Roman"/>
              </a:rPr>
              <a:t>Place: The location of the job, likely city and state.</a:t>
            </a:r>
          </a:p>
          <a:p>
            <a:pPr algn="l">
              <a:lnSpc>
                <a:spcPts val="4701"/>
              </a:lnSpc>
            </a:pPr>
            <a:r>
              <a:rPr lang="en-US" sz="3358" dirty="0">
                <a:solidFill>
                  <a:srgbClr val="000000"/>
                </a:solidFill>
                <a:latin typeface="Times New Roman"/>
                <a:ea typeface="Times New Roman"/>
                <a:cs typeface="Times New Roman"/>
                <a:sym typeface="Times New Roman"/>
              </a:rPr>
              <a:t>Job Type: The type of employment, such as Full Time, Part Time, etc.</a:t>
            </a:r>
          </a:p>
          <a:p>
            <a:pPr algn="l">
              <a:lnSpc>
                <a:spcPts val="4701"/>
              </a:lnSpc>
            </a:pPr>
            <a:r>
              <a:rPr lang="en-US" sz="3358" dirty="0">
                <a:solidFill>
                  <a:srgbClr val="000000"/>
                </a:solidFill>
                <a:latin typeface="Times New Roman"/>
                <a:ea typeface="Times New Roman"/>
                <a:cs typeface="Times New Roman"/>
                <a:sym typeface="Times New Roman"/>
              </a:rPr>
              <a:t>Department: The specific department within the company where the job is located.</a:t>
            </a:r>
          </a:p>
          <a:p>
            <a:pPr algn="l">
              <a:lnSpc>
                <a:spcPts val="4701"/>
              </a:lnSpc>
            </a:pPr>
            <a:r>
              <a:rPr lang="en-US" sz="3358" dirty="0">
                <a:solidFill>
                  <a:srgbClr val="000000"/>
                </a:solidFill>
                <a:latin typeface="Times New Roman"/>
                <a:ea typeface="Times New Roman"/>
                <a:cs typeface="Times New Roman"/>
                <a:sym typeface="Times New Roman"/>
              </a:rPr>
              <a:t>Overall Rating: A numerical rating indicating the overall satisfaction with the job.</a:t>
            </a:r>
          </a:p>
          <a:p>
            <a:pPr algn="l">
              <a:lnSpc>
                <a:spcPts val="4701"/>
              </a:lnSpc>
            </a:pPr>
            <a:r>
              <a:rPr lang="en-US" sz="3358" dirty="0">
                <a:solidFill>
                  <a:srgbClr val="000000"/>
                </a:solidFill>
                <a:latin typeface="Times New Roman"/>
                <a:ea typeface="Times New Roman"/>
                <a:cs typeface="Times New Roman"/>
                <a:sym typeface="Times New Roman"/>
              </a:rPr>
              <a:t>Work-Life Balance: A rating for the work-life balance offered by the job.</a:t>
            </a:r>
          </a:p>
          <a:p>
            <a:pPr algn="l">
              <a:lnSpc>
                <a:spcPts val="4701"/>
              </a:lnSpc>
            </a:pPr>
            <a:r>
              <a:rPr lang="en-US" sz="3358" dirty="0">
                <a:solidFill>
                  <a:srgbClr val="000000"/>
                </a:solidFill>
                <a:latin typeface="Times New Roman"/>
                <a:ea typeface="Times New Roman"/>
                <a:cs typeface="Times New Roman"/>
                <a:sym typeface="Times New Roman"/>
              </a:rPr>
              <a:t>Skill Development: A rating for the opportunities for skill development and growth.</a:t>
            </a:r>
          </a:p>
          <a:p>
            <a:pPr algn="l">
              <a:lnSpc>
                <a:spcPts val="4701"/>
              </a:lnSpc>
            </a:pPr>
            <a:r>
              <a:rPr lang="en-US" sz="3358" dirty="0">
                <a:solidFill>
                  <a:srgbClr val="000000"/>
                </a:solidFill>
                <a:latin typeface="Times New Roman"/>
                <a:ea typeface="Times New Roman"/>
                <a:cs typeface="Times New Roman"/>
                <a:sym typeface="Times New Roman"/>
              </a:rPr>
              <a:t>Salary &amp; Benefits: A rating for the salary and benefits package offered.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678890"/>
            <a:ext cx="342900" cy="285750"/>
          </a:xfrm>
          <a:prstGeom prst="rect">
            <a:avLst/>
          </a:prstGeom>
        </p:spPr>
        <p:txBody>
          <a:bodyPr lIns="0" tIns="0" rIns="0" bIns="0" rtlCol="0" anchor="t">
            <a:spAutoFit/>
          </a:bodyPr>
          <a:lstStyle/>
          <a:p>
            <a:pPr algn="l">
              <a:lnSpc>
                <a:spcPts val="1980"/>
              </a:lnSpc>
            </a:pPr>
            <a:r>
              <a:rPr lang="en-US" sz="1650" spc="15">
                <a:solidFill>
                  <a:srgbClr val="2D936B"/>
                </a:solidFill>
                <a:latin typeface="Times New Roman"/>
                <a:ea typeface="Times New Roman"/>
                <a:cs typeface="Times New Roman"/>
                <a:sym typeface="Times New Roman"/>
              </a:rPr>
              <a:t>10</a:t>
            </a:r>
          </a:p>
        </p:txBody>
      </p:sp>
      <p:sp>
        <p:nvSpPr>
          <p:cNvPr id="26" name="TextBox 26"/>
          <p:cNvSpPr txBox="1"/>
          <p:nvPr/>
        </p:nvSpPr>
        <p:spPr>
          <a:xfrm>
            <a:off x="1109662" y="307181"/>
            <a:ext cx="6501445" cy="1102866"/>
          </a:xfrm>
          <a:prstGeom prst="rect">
            <a:avLst/>
          </a:prstGeom>
        </p:spPr>
        <p:txBody>
          <a:bodyPr lIns="0" tIns="0" rIns="0" bIns="0" rtlCol="0" anchor="t">
            <a:spAutoFit/>
          </a:bodyPr>
          <a:lstStyle/>
          <a:p>
            <a:pPr algn="l">
              <a:lnSpc>
                <a:spcPts val="8640"/>
              </a:lnSpc>
            </a:pPr>
            <a:r>
              <a:rPr lang="en-US" sz="7200" spc="-44"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1007420" y="2563348"/>
            <a:ext cx="12948210" cy="563809"/>
          </a:xfrm>
          <a:prstGeom prst="rect">
            <a:avLst/>
          </a:prstGeom>
        </p:spPr>
        <p:txBody>
          <a:bodyPr lIns="0" tIns="0" rIns="0" bIns="0" rtlCol="0" anchor="t">
            <a:spAutoFit/>
          </a:bodyPr>
          <a:lstStyle/>
          <a:p>
            <a:pPr marL="457200" indent="-457200" algn="ctr">
              <a:lnSpc>
                <a:spcPts val="4759"/>
              </a:lnSpc>
              <a:buFont typeface="Arial" panose="020B0604020202020204" pitchFamily="34" charset="0"/>
              <a:buChar char="•"/>
            </a:pPr>
            <a:r>
              <a:rPr lang="en-US" sz="3399" dirty="0">
                <a:solidFill>
                  <a:srgbClr val="000000"/>
                </a:solidFill>
                <a:latin typeface="Times New Roman"/>
                <a:ea typeface="Times New Roman"/>
                <a:cs typeface="Times New Roman"/>
                <a:sym typeface="Times New Roman"/>
              </a:rPr>
              <a:t>Data set was downloaded from Kaggle website exact it from zip format.</a:t>
            </a:r>
          </a:p>
        </p:txBody>
      </p:sp>
      <p:sp>
        <p:nvSpPr>
          <p:cNvPr id="30" name="TextBox 30"/>
          <p:cNvSpPr txBox="1"/>
          <p:nvPr/>
        </p:nvSpPr>
        <p:spPr>
          <a:xfrm>
            <a:off x="671512" y="3210560"/>
            <a:ext cx="17616488" cy="6047740"/>
          </a:xfrm>
          <a:prstGeom prst="rect">
            <a:avLst/>
          </a:prstGeom>
        </p:spPr>
        <p:txBody>
          <a:bodyPr lIns="0" tIns="0" rIns="0" bIns="0" rtlCol="0" anchor="t">
            <a:spAutoFit/>
          </a:bodyPr>
          <a:lstStyle/>
          <a:p>
            <a:pPr marL="734059" lvl="1" indent="-367030" algn="l">
              <a:lnSpc>
                <a:spcPts val="4759"/>
              </a:lnSpc>
              <a:buFont typeface="Arial"/>
              <a:buChar char="•"/>
            </a:pPr>
            <a:r>
              <a:rPr lang="en-US" sz="3399" dirty="0">
                <a:solidFill>
                  <a:srgbClr val="000000"/>
                </a:solidFill>
                <a:latin typeface="Times New Roman"/>
                <a:ea typeface="Times New Roman"/>
                <a:cs typeface="Times New Roman"/>
                <a:sym typeface="Times New Roman"/>
              </a:rPr>
              <a:t>Data Cleaning: Data cleaning is a process required to remove incomplete records, and modifying data to rectify inaccurate records.</a:t>
            </a:r>
          </a:p>
          <a:p>
            <a:pPr marL="734059" lvl="1" indent="-367030" algn="l">
              <a:lnSpc>
                <a:spcPts val="4759"/>
              </a:lnSpc>
              <a:buFont typeface="Arial"/>
              <a:buChar char="•"/>
            </a:pPr>
            <a:r>
              <a:rPr lang="en-US" sz="3399" dirty="0">
                <a:solidFill>
                  <a:srgbClr val="000000"/>
                </a:solidFill>
                <a:latin typeface="Times New Roman"/>
                <a:ea typeface="Times New Roman"/>
                <a:cs typeface="Times New Roman"/>
                <a:sym typeface="Times New Roman"/>
              </a:rPr>
              <a:t>Remove Duplicates: It removes the combination of values across all selected range to determine duplicates.</a:t>
            </a:r>
          </a:p>
          <a:p>
            <a:pPr marL="734059" lvl="1" indent="-367030" algn="l">
              <a:lnSpc>
                <a:spcPts val="4759"/>
              </a:lnSpc>
              <a:buFont typeface="Arial"/>
              <a:buChar char="•"/>
            </a:pPr>
            <a:r>
              <a:rPr lang="en-US" sz="3399" dirty="0">
                <a:solidFill>
                  <a:srgbClr val="000000"/>
                </a:solidFill>
                <a:latin typeface="Times New Roman"/>
                <a:ea typeface="Times New Roman"/>
                <a:cs typeface="Times New Roman"/>
                <a:sym typeface="Times New Roman"/>
              </a:rPr>
              <a:t>Filter: It take my dataset and show only the data that meet my criteria specify</a:t>
            </a:r>
          </a:p>
          <a:p>
            <a:pPr marL="734059" lvl="1" indent="-367030" algn="l">
              <a:lnSpc>
                <a:spcPts val="4759"/>
              </a:lnSpc>
              <a:buFont typeface="Arial"/>
              <a:buChar char="•"/>
            </a:pPr>
            <a:r>
              <a:rPr lang="en-US" sz="3399" dirty="0">
                <a:solidFill>
                  <a:srgbClr val="000000"/>
                </a:solidFill>
                <a:latin typeface="Times New Roman"/>
                <a:ea typeface="Times New Roman"/>
                <a:cs typeface="Times New Roman"/>
                <a:sym typeface="Times New Roman"/>
              </a:rPr>
              <a:t>Conditional Formatting: It is used to specify important values stand out in employee performance score in a data set.</a:t>
            </a:r>
          </a:p>
          <a:p>
            <a:pPr marL="734059" lvl="1" indent="-367030" algn="l">
              <a:lnSpc>
                <a:spcPts val="4759"/>
              </a:lnSpc>
              <a:buFont typeface="Arial"/>
              <a:buChar char="•"/>
            </a:pPr>
            <a:r>
              <a:rPr lang="en-US" sz="3399" dirty="0">
                <a:solidFill>
                  <a:srgbClr val="000000"/>
                </a:solidFill>
                <a:latin typeface="Times New Roman"/>
                <a:ea typeface="Times New Roman"/>
                <a:cs typeface="Times New Roman"/>
                <a:sym typeface="Times New Roman"/>
              </a:rPr>
              <a:t> Slicer: I used slicer to filter my data.</a:t>
            </a:r>
          </a:p>
          <a:p>
            <a:pPr marL="734059" lvl="1" indent="-367030" algn="l">
              <a:lnSpc>
                <a:spcPts val="4759"/>
              </a:lnSpc>
              <a:buFont typeface="Arial"/>
              <a:buChar char="•"/>
            </a:pPr>
            <a:r>
              <a:rPr lang="en-US" sz="3399" dirty="0">
                <a:solidFill>
                  <a:srgbClr val="000000"/>
                </a:solidFill>
                <a:latin typeface="Times New Roman"/>
                <a:ea typeface="Times New Roman"/>
                <a:cs typeface="Times New Roman"/>
                <a:sym typeface="Times New Roman"/>
              </a:rPr>
              <a:t>Pivot Table: I used "pivot table to summarize my huge data.</a:t>
            </a:r>
          </a:p>
          <a:p>
            <a:pPr marL="734059" lvl="1" indent="-367030" algn="l">
              <a:lnSpc>
                <a:spcPts val="4759"/>
              </a:lnSpc>
              <a:buFont typeface="Arial"/>
              <a:buChar char="•"/>
            </a:pPr>
            <a:r>
              <a:rPr lang="en-US" sz="3399" dirty="0">
                <a:solidFill>
                  <a:srgbClr val="000000"/>
                </a:solidFill>
                <a:latin typeface="Times New Roman"/>
                <a:ea typeface="Times New Roman"/>
                <a:cs typeface="Times New Roman"/>
                <a:sym typeface="Times New Roman"/>
              </a:rPr>
              <a:t> Pivot Chart: I used using area graph. "pivot chart" to visually summarizes my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820</Words>
  <Application>Microsoft Office PowerPoint</Application>
  <PresentationFormat>Custom</PresentationFormat>
  <Paragraphs>137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Times New Roman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Employee_Data_Analysis_2.pptx</dc:title>
  <cp:lastModifiedBy>karishma solai</cp:lastModifiedBy>
  <cp:revision>15</cp:revision>
  <dcterms:created xsi:type="dcterms:W3CDTF">2006-08-16T00:00:00Z</dcterms:created>
  <dcterms:modified xsi:type="dcterms:W3CDTF">2024-08-27T07:02:41Z</dcterms:modified>
  <dc:identifier>DAGOpP2j1sw</dc:identifier>
</cp:coreProperties>
</file>