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7"/>
  </p:notesMasterIdLst>
  <p:sldIdLst>
    <p:sldId id="256" r:id="rId2"/>
    <p:sldId id="260" r:id="rId3"/>
    <p:sldId id="277" r:id="rId4"/>
    <p:sldId id="257" r:id="rId5"/>
    <p:sldId id="258" r:id="rId6"/>
    <p:sldId id="259" r:id="rId7"/>
    <p:sldId id="266" r:id="rId8"/>
    <p:sldId id="267" r:id="rId9"/>
    <p:sldId id="270" r:id="rId10"/>
    <p:sldId id="272" r:id="rId11"/>
    <p:sldId id="273" r:id="rId12"/>
    <p:sldId id="274" r:id="rId13"/>
    <p:sldId id="275" r:id="rId14"/>
    <p:sldId id="276" r:id="rId15"/>
    <p:sldId id="26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302" r:id="rId25"/>
    <p:sldId id="303" r:id="rId26"/>
    <p:sldId id="305" r:id="rId27"/>
    <p:sldId id="306" r:id="rId28"/>
    <p:sldId id="294" r:id="rId29"/>
    <p:sldId id="295" r:id="rId30"/>
    <p:sldId id="296" r:id="rId31"/>
    <p:sldId id="298" r:id="rId32"/>
    <p:sldId id="300" r:id="rId33"/>
    <p:sldId id="301" r:id="rId34"/>
    <p:sldId id="307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108"/>
      </p:cViewPr>
      <p:guideLst>
        <p:guide pos="7680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9C08E-A055-4FDE-B220-E97A72C64AD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82FAE8-96F0-496A-BC9D-54414FFD685F}" type="pres">
      <dgm:prSet presAssocID="{5919C08E-A055-4FDE-B220-E97A72C64AD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8E07B14-0D95-42E9-92B7-0DA8267FFEC4}" type="presOf" srcId="{5919C08E-A055-4FDE-B220-E97A72C64ADC}" destId="{1682FAE8-96F0-496A-BC9D-54414FFD685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C2147-3A7E-446A-86E4-71092F108D4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00DF4-2A81-42E7-98CD-DE4450BD3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9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2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0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2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3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8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9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6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90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3.png"/><Relationship Id="rId7" Type="http://schemas.openxmlformats.org/officeDocument/2006/relationships/image" Target="../media/image47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557" y="1020432"/>
            <a:ext cx="11847443" cy="1475013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SCIENTISTS  JOB  </a:t>
            </a:r>
            <a:r>
              <a:rPr lang="en-GB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ANALYSIS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 descr="11 Data Science Careers Shaping Our 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9" y="3252651"/>
            <a:ext cx="5081452" cy="30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eader iam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29" y="3252651"/>
            <a:ext cx="4762500" cy="30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0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30818"/>
            <a:ext cx="11029616" cy="10138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44595"/>
            <a:ext cx="11029615" cy="3318967"/>
          </a:xfrm>
        </p:spPr>
        <p:txBody>
          <a:bodyPr>
            <a:normAutofit fontScale="62500" lnSpcReduction="20000"/>
          </a:bodyPr>
          <a:lstStyle/>
          <a:p>
            <a:r>
              <a:rPr lang="en-GB" sz="26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DISTRIBUTION:</a:t>
            </a:r>
          </a:p>
          <a:p>
            <a:r>
              <a:rPr lang="en-GB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function: </a:t>
            </a:r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Bernoulli.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(parameters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600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6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DISTRIBUTION:</a:t>
            </a:r>
          </a:p>
          <a:p>
            <a:r>
              <a:rPr lang="en-GB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function: </a:t>
            </a:r>
            <a:r>
              <a:rPr lang="en-GB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Binom</a:t>
            </a:r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</a:t>
            </a:r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(parameters)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03" y="2899954"/>
            <a:ext cx="3000794" cy="180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72" y="5455858"/>
            <a:ext cx="365811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71691"/>
            <a:ext cx="95489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DISTRIBUTION: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function: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 random. normal(parameters)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DISTRIBUTION: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function: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(parameters)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u="sng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DISTRIBUTION: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function: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(parameters)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45" y="1316146"/>
            <a:ext cx="3724795" cy="1038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86" y="3901177"/>
            <a:ext cx="2534004" cy="838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45" y="5885764"/>
            <a:ext cx="458216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211" y="1058091"/>
            <a:ext cx="106984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DISTRIBUTION: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function: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uniform(parameters)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PROBABILITES: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direct Python function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65" y="1841862"/>
            <a:ext cx="3732077" cy="1391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65" y="4401073"/>
            <a:ext cx="3943900" cy="180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211" y="914400"/>
            <a:ext cx="99277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TESTING:</a:t>
            </a:r>
          </a:p>
          <a:p>
            <a:endParaRPr lang="en-GB" b="1" u="sng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Z-TEST: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z-value: norm.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z-test value: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ztest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(parameters)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T-TEST: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function: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ttest_ind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(parameters)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16" y="2406283"/>
            <a:ext cx="2210161" cy="1632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71" y="5000745"/>
            <a:ext cx="3279165" cy="14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3617"/>
            <a:ext cx="11029616" cy="1013800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4"/>
            <a:ext cx="11029615" cy="467650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extracted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Importing the dataset into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using pandas.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importing,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held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probability distributions are implemented for the data like, Bernoulli, binomial, normal, geometric,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continuous uniform distributions.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Next, we made some conclusions from conditional probabilities,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finding the probability of a event, given an event has already occurred.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hypothesis test was carried out for testing of the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Z-test was carried out for large sample sizes.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T-test was carried out for small sample sizes.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at each levels.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940" y="485950"/>
            <a:ext cx="11029616" cy="1013800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&amp; 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00" y="702156"/>
            <a:ext cx="11029615" cy="3223340"/>
          </a:xfrm>
        </p:spPr>
        <p:txBody>
          <a:bodyPr/>
          <a:lstStyle/>
          <a:p>
            <a:r>
              <a:rPr lang="en-GB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 &amp; DATASET:</a:t>
            </a:r>
          </a:p>
          <a:p>
            <a:pPr marL="0" indent="0">
              <a:buNone/>
            </a:pP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21" y="2313826"/>
            <a:ext cx="3518519" cy="4315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54" y="3696863"/>
            <a:ext cx="5058481" cy="8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80" y="1345474"/>
            <a:ext cx="6514312" cy="4532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090" y="1632857"/>
            <a:ext cx="3287318" cy="1317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6" y="3311433"/>
            <a:ext cx="4075479" cy="28282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5280" y="796834"/>
            <a:ext cx="569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DISTRIBUTION:</a:t>
            </a:r>
            <a:endParaRPr lang="en-IN" sz="2000" b="1" u="sng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22" y="1598589"/>
            <a:ext cx="6697010" cy="431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14" y="1598589"/>
            <a:ext cx="2787513" cy="1246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84" y="3427436"/>
            <a:ext cx="402011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7" y="1338942"/>
            <a:ext cx="6944694" cy="4402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33" y="1601651"/>
            <a:ext cx="3005638" cy="1495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44" y="3288243"/>
            <a:ext cx="402963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113667"/>
            <a:ext cx="6492240" cy="2831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34" y="1037891"/>
            <a:ext cx="3781953" cy="273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957742"/>
            <a:ext cx="6492240" cy="2381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7" y="3944679"/>
            <a:ext cx="3663171" cy="23170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1783" y="666206"/>
            <a:ext cx="526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</a:t>
            </a:r>
            <a:endParaRPr lang="en-IN" sz="2000" b="1" u="sng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018902"/>
            <a:ext cx="11029615" cy="56562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scientist’s role has being gaining a lot of importance in recent times and the demand for its job is keep on increasing day by day.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mini-project, we will analysing all the factors that are related to a data scientist job like person’s salary, about his company, the skills required,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analyse these factors, we will be using various probability concepts those are familiar to us.</a:t>
            </a:r>
          </a:p>
        </p:txBody>
      </p:sp>
    </p:spTree>
    <p:extLst>
      <p:ext uri="{BB962C8B-B14F-4D97-AF65-F5344CB8AC3E}">
        <p14:creationId xmlns:p14="http://schemas.microsoft.com/office/powerpoint/2010/main" val="19489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2" y="1383843"/>
            <a:ext cx="6089113" cy="4386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15" y="1923346"/>
            <a:ext cx="4553585" cy="3654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1337" y="718457"/>
            <a:ext cx="523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89" y="683747"/>
            <a:ext cx="6320788" cy="3272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2" y="4095793"/>
            <a:ext cx="3509555" cy="2562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46" y="4081504"/>
            <a:ext cx="3905795" cy="2619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41" y="4081504"/>
            <a:ext cx="375337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5" y="1044761"/>
            <a:ext cx="5526165" cy="2384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62" y="961328"/>
            <a:ext cx="3876455" cy="2467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5" y="4048753"/>
            <a:ext cx="5532556" cy="2395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62" y="3853995"/>
            <a:ext cx="3778247" cy="27847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394" y="697159"/>
            <a:ext cx="499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331" y="3554210"/>
            <a:ext cx="5225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1136470"/>
            <a:ext cx="3971109" cy="1998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47" y="3429000"/>
            <a:ext cx="4215374" cy="2861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38" y="1149532"/>
            <a:ext cx="6516009" cy="3172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73" y="4667884"/>
            <a:ext cx="6119381" cy="1275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935" y="692331"/>
            <a:ext cx="657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UNIFORM DISTRIBUTION</a:t>
            </a:r>
            <a:r>
              <a:rPr lang="en-GB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8" y="1342831"/>
            <a:ext cx="6671093" cy="1886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42" y="3229747"/>
            <a:ext cx="6716879" cy="426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FD92C-6630-41A0-B6CE-907B51F91B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1"/>
            <a:ext cx="11029950" cy="38865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8D1D6-4D4A-462A-B1FE-1D04A84C1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8" y="4115532"/>
            <a:ext cx="6716879" cy="1847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E7496-5DAF-48EC-A76F-81DFC4F61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42" y="5922936"/>
            <a:ext cx="6594393" cy="437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1088" y="745180"/>
            <a:ext cx="658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</a:t>
            </a:r>
            <a:r>
              <a:rPr lang="en-GB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6" y="1342831"/>
            <a:ext cx="4966086" cy="2327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18"/>
          <a:stretch/>
        </p:blipFill>
        <p:spPr>
          <a:xfrm>
            <a:off x="10267406" y="1381535"/>
            <a:ext cx="1517230" cy="1388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38"/>
          <a:stretch/>
        </p:blipFill>
        <p:spPr>
          <a:xfrm>
            <a:off x="10267406" y="4155055"/>
            <a:ext cx="1517229" cy="13085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7" y="4115532"/>
            <a:ext cx="4966086" cy="24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2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9" y="671361"/>
            <a:ext cx="5442186" cy="2500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14" y="1796538"/>
            <a:ext cx="1631696" cy="1375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14" y="671361"/>
            <a:ext cx="5560161" cy="1034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99" y="3171825"/>
            <a:ext cx="7225230" cy="484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BCC11-4D47-4029-9498-50F9B5624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9" y="3642237"/>
            <a:ext cx="5767497" cy="272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1EF3E-F9DF-4794-9D44-87BC6BE73E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76" y="3623613"/>
            <a:ext cx="5734396" cy="1131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3AA1C-E569-405F-932E-FB487D9BF2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76" y="4853010"/>
            <a:ext cx="1433612" cy="117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4B744-8B66-4564-8F10-397EB79DA4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49" y="6220020"/>
            <a:ext cx="7225230" cy="48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0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74" y="662968"/>
            <a:ext cx="5352323" cy="286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5" y="1932485"/>
            <a:ext cx="1253035" cy="1072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5" y="662968"/>
            <a:ext cx="5786661" cy="1145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35" y="3443997"/>
            <a:ext cx="7345540" cy="487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62EE95-249F-4C04-A65E-664DA9A76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5" y="3918943"/>
            <a:ext cx="5508500" cy="2650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FB156-244A-4085-A9A2-96B366155C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22" y="3944953"/>
            <a:ext cx="5647326" cy="1071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725FF-8877-4900-9195-A8313DA0D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35" y="6279889"/>
            <a:ext cx="8262037" cy="45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B0578-44A5-4F8D-8696-49DD3930A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5" y="5087465"/>
            <a:ext cx="1253035" cy="10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3" y="726856"/>
            <a:ext cx="6503397" cy="3066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99" y="1478825"/>
            <a:ext cx="2343011" cy="214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2" y="3966880"/>
            <a:ext cx="6503397" cy="12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66" y="5398341"/>
            <a:ext cx="9107067" cy="6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4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2" y="1649492"/>
            <a:ext cx="6580827" cy="27569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0" y="4406479"/>
            <a:ext cx="6580827" cy="2235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65" y="2978333"/>
            <a:ext cx="4850939" cy="249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703" y="718457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703" y="1183974"/>
            <a:ext cx="352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Z-TEST</a:t>
            </a:r>
            <a:r>
              <a:rPr lang="en-GB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9" y="757502"/>
            <a:ext cx="6344535" cy="3069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0" y="3827418"/>
            <a:ext cx="10492580" cy="2614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64" y="3827418"/>
            <a:ext cx="4399836" cy="17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6" y="2480942"/>
            <a:ext cx="9953897" cy="367830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able to decide which type of data scientist job is highly paid.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to know the skills that we as data scientist have to possess in order to achieve success.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useful for us to choose the job at the time of placements.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3" y="729623"/>
            <a:ext cx="5993393" cy="3842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17" y="729622"/>
            <a:ext cx="5130198" cy="3842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51" y="4720327"/>
            <a:ext cx="7478412" cy="19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4" y="1126979"/>
            <a:ext cx="4956150" cy="1296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87" y="1126978"/>
            <a:ext cx="5557042" cy="1381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4" y="2420102"/>
            <a:ext cx="4956150" cy="1285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4" y="3705485"/>
            <a:ext cx="2686425" cy="466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4" y="4266456"/>
            <a:ext cx="4969216" cy="2375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87" y="2495005"/>
            <a:ext cx="5557042" cy="128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87" y="3705485"/>
            <a:ext cx="2514951" cy="428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34" y="4266456"/>
            <a:ext cx="4778808" cy="23191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8274" y="655307"/>
            <a:ext cx="291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953589"/>
            <a:ext cx="5872299" cy="1385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1" y="2338760"/>
            <a:ext cx="5829271" cy="2748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82" y="953589"/>
            <a:ext cx="4915586" cy="2071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82" y="2955820"/>
            <a:ext cx="4915586" cy="1910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79" y="5202591"/>
            <a:ext cx="6174022" cy="13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065757"/>
              </p:ext>
            </p:extLst>
          </p:nvPr>
        </p:nvGraphicFramePr>
        <p:xfrm flipV="1">
          <a:off x="11390811" y="5859463"/>
          <a:ext cx="220164" cy="13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898" y="2175115"/>
            <a:ext cx="1024128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of programming languages is Python &gt; Excel &gt; R</a:t>
            </a:r>
          </a:p>
          <a:p>
            <a:pPr algn="just"/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having its setup in the same state as the job state is not found to be equally likely.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salary of the employees are not normally distributed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36% of the employees get an average salary of </a:t>
            </a:r>
            <a:r>
              <a:rPr lang="en-US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atmost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lakh. </a:t>
            </a:r>
            <a:endParaRPr lang="en-US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Nearly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42% of the employees get an average salary between 1 lakh to 2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lakhs.</a:t>
            </a:r>
          </a:p>
          <a:p>
            <a:pPr algn="just"/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Nearly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23% of the employees get an average salary of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lakhs. </a:t>
            </a:r>
            <a:endParaRPr lang="en-US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of the data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scientists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an salary estimate greater than $63k - $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105k.</a:t>
            </a:r>
          </a:p>
          <a:p>
            <a:pPr algn="just"/>
            <a:endParaRPr lang="en-US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 of the data scientist’s company recruit employees with the size of 51 to 200 employees.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of the data scientists work in the Health care sector.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IN" sz="16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86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79" y="1347557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data scientists work in the company having Private </a:t>
            </a: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Ownership.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data scientists work in the company having Public </a:t>
            </a: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Ownership.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of the data scientists in the company founded after 2000 </a:t>
            </a: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of the data scientists in the company founded before </a:t>
            </a: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Scientists and Data Engineers perform equally with respect to average </a:t>
            </a: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of the Data Scientists is equal </a:t>
            </a: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or greater t 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101k</a:t>
            </a: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salary of the Data Scientist does not depend on the ratings of the company.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and Data Engineers have different salary with Data Engineers getting the greater salary.</a:t>
            </a:r>
            <a:endParaRPr lang="en-US" sz="2000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21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43719"/>
              </p:ext>
            </p:extLst>
          </p:nvPr>
        </p:nvGraphicFramePr>
        <p:xfrm>
          <a:off x="1126435" y="1842053"/>
          <a:ext cx="9939130" cy="479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Macro-Enabled Worksheet" r:id="rId3" imgW="12201427" imgH="12010882" progId="Excel.SheetMacroEnabled.12">
                  <p:embed/>
                </p:oleObj>
              </mc:Choice>
              <mc:Fallback>
                <p:oleObj name="Macro-Enabled Worksheet" r:id="rId3" imgW="12201427" imgH="1201088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6435" y="1842053"/>
                        <a:ext cx="9939130" cy="479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8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43130"/>
            <a:ext cx="11029616" cy="10138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EXPLANATION: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about the role of data scientists in various companies along with their required fields.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columns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743 rows.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has the following details: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Title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data scientist job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estimation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range of salary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rating out of 5 for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 where the company is located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Headquarters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 where the company’s headquarters is located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employees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in which the company was found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ownership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company’s ownership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industry to which the company belongs to</a:t>
            </a:r>
          </a:p>
        </p:txBody>
      </p:sp>
    </p:spTree>
    <p:extLst>
      <p:ext uri="{BB962C8B-B14F-4D97-AF65-F5344CB8AC3E}">
        <p14:creationId xmlns:p14="http://schemas.microsoft.com/office/powerpoint/2010/main" val="39598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50365"/>
            <a:ext cx="11029616" cy="10138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72491"/>
            <a:ext cx="11029615" cy="488550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 name of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revenue of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company that competes with this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Min_salary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salary for the given job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Max_salary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salary for the given job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for the given job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Job_state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in which the job role is found to be popular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Same_state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this company’s state is same as that of the job state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years since the company has been found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Python_yn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employee uses python or not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R_yn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employee uses R programming or not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&amp; Aws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this framework is used or not</a:t>
            </a:r>
            <a:endParaRPr lang="en-GB" dirty="0" smtClean="0">
              <a:solidFill>
                <a:schemeClr val="accent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–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employee uses excel or not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17325"/>
            <a:ext cx="11029616" cy="10138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63" y="1431125"/>
            <a:ext cx="11029615" cy="5761722"/>
          </a:xfrm>
        </p:spPr>
        <p:txBody>
          <a:bodyPr>
            <a:normAutofit fontScale="32500" lnSpcReduction="20000"/>
          </a:bodyPr>
          <a:lstStyle/>
          <a:p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6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DISTRIBUTIONS:</a:t>
            </a:r>
          </a:p>
          <a:p>
            <a:pPr marL="0" indent="0">
              <a:buNone/>
            </a:pPr>
            <a:r>
              <a:rPr lang="en-GB" sz="6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DISTRIBUTIONS:</a:t>
            </a:r>
          </a:p>
          <a:p>
            <a:pPr marL="0" indent="0">
              <a:buNone/>
            </a:pPr>
            <a:endParaRPr lang="en-GB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5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DISTRIBUTION:</a:t>
            </a:r>
          </a:p>
          <a:p>
            <a:pPr marL="0" indent="0">
              <a:buNone/>
            </a:pPr>
            <a:r>
              <a:rPr lang="en-GB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Bernoulli distribution is a discrete probability distribution for a Bernoulli trial — a random experiment that has only two outcomes (usually called a “Success” or a “Failure</a:t>
            </a:r>
            <a:r>
              <a:rPr lang="en-GB" sz="6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en-GB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probability of </a:t>
            </a:r>
            <a:r>
              <a:rPr lang="en-GB" sz="6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“success” is P and probability of “failure” is 1-P.</a:t>
            </a:r>
            <a:r>
              <a:rPr lang="en-GB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a special case of the binomial distribution for n = 1. </a:t>
            </a:r>
            <a:endParaRPr lang="en-GB" sz="6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5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DISTRIBUTION:</a:t>
            </a:r>
          </a:p>
          <a:p>
            <a:pPr marL="0" indent="0">
              <a:buNone/>
            </a:pPr>
            <a:r>
              <a:rPr lang="en-GB" sz="6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</a:t>
            </a:r>
            <a:r>
              <a:rPr lang="en-GB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binomial distribution can be thought of as simply the probability of a SUCCESS or FAILURE outcome in an experiment or survey that is repeated multiple times. The binomial is a type of distribution that has two possible outcomes (the prefix “bi” means two, or twice). </a:t>
            </a:r>
            <a:endParaRPr lang="en-GB" sz="6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42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9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DISTRIBUTION:</a:t>
            </a:r>
          </a:p>
          <a:p>
            <a:pPr marL="0" indent="0">
              <a:buNone/>
            </a:pPr>
            <a:r>
              <a:rPr lang="en-GB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GB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normal distribution, sometimes called the bell curve, is a distribution that occurs naturally in many situations.</a:t>
            </a:r>
            <a:endParaRPr lang="en-GB" sz="6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337" y="1018903"/>
            <a:ext cx="104633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 is a tool that helps to predict the probability of certain events happening when you know how often the event has occurred. It gives us the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given number of events happening in a fixed interval of time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DISTRIBUTION:</a:t>
            </a:r>
          </a:p>
          <a:p>
            <a:endParaRPr lang="en-GB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geometric distribution represents the number of failures before you get a success in a series of Bernoulli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RANDOM DISTRIBUTIONS</a:t>
            </a:r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b="1" u="sng" dirty="0" smtClean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DISTRIBUTION:</a:t>
            </a:r>
            <a:endParaRPr lang="en-GB" b="1" u="sng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statistics, uniform distribution is a term used to describe a form of probability distribution where every possible outcome has an equal likelihood of happening. The probability is constant since each variable has equal chances of being the outcome.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827" y="671691"/>
            <a:ext cx="107637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PROBABILITIES:</a:t>
            </a:r>
          </a:p>
          <a:p>
            <a:endParaRPr lang="en-GB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The conditional probability of the event is the probability that the event will occur, provided the information that an event A has already occurred.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u="sng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Sample Tests: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n is greater than 30 (n≥30) it is known as large sample. For large samples  the sampling distributions of statistic are normal(Z test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Z-Test</a:t>
            </a:r>
            <a:r>
              <a:rPr lang="en-GB" b="1" u="sng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z-test is a statistical test used to determine whether two population means are different when the variances are known and the sample size is large.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u="sng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Sample Tests: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sample size 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30 (n&lt;30), it is known as small sample. For small  samples the sampling distributions are t, F and χ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 </a:t>
            </a:r>
            <a:endParaRPr lang="en-GB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u="sng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t-test is a type of inferential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if there is a significant difference between the means of two groups, which may be related in certain features.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689</TotalTime>
  <Words>1042</Words>
  <Application>Microsoft Office PowerPoint</Application>
  <PresentationFormat>Widescreen</PresentationFormat>
  <Paragraphs>196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Gill Sans MT</vt:lpstr>
      <vt:lpstr>Roboto</vt:lpstr>
      <vt:lpstr>Times New Roman</vt:lpstr>
      <vt:lpstr>Wingdings</vt:lpstr>
      <vt:lpstr>Wingdings 2</vt:lpstr>
      <vt:lpstr>Dividend</vt:lpstr>
      <vt:lpstr>Macro-Enabled Worksheet</vt:lpstr>
      <vt:lpstr>DATA  SCIENTISTS  JOB  OFFER ANALYSIS</vt:lpstr>
      <vt:lpstr>PROBLEM DESCRIPTION:</vt:lpstr>
      <vt:lpstr>SCOPE:</vt:lpstr>
      <vt:lpstr>DATASET:</vt:lpstr>
      <vt:lpstr>DATASET EXPLANATION:</vt:lpstr>
      <vt:lpstr>DATASET EXPLANATION:</vt:lpstr>
      <vt:lpstr>CONCEPTS USED:</vt:lpstr>
      <vt:lpstr>PowerPoint Presentation</vt:lpstr>
      <vt:lpstr>PowerPoint Presentation</vt:lpstr>
      <vt:lpstr>CALCULATION:</vt:lpstr>
      <vt:lpstr>PowerPoint Presentation</vt:lpstr>
      <vt:lpstr>PowerPoint Presentation</vt:lpstr>
      <vt:lpstr>PowerPoint Presentation</vt:lpstr>
      <vt:lpstr>ALGORITHM:</vt:lpstr>
      <vt:lpstr>CODING &amp; OUTPUT: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SCIENTISTS JOB OFFERS</dc:title>
  <dc:creator>VARSHAA</dc:creator>
  <cp:lastModifiedBy>VARSHAA</cp:lastModifiedBy>
  <cp:revision>60</cp:revision>
  <dcterms:created xsi:type="dcterms:W3CDTF">2021-05-31T14:33:54Z</dcterms:created>
  <dcterms:modified xsi:type="dcterms:W3CDTF">2023-01-14T18:59:20Z</dcterms:modified>
</cp:coreProperties>
</file>