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7"/>
  </p:notesMasterIdLst>
  <p:sldIdLst>
    <p:sldId id="256" r:id="rId2"/>
    <p:sldId id="260" r:id="rId3"/>
    <p:sldId id="277" r:id="rId4"/>
    <p:sldId id="257" r:id="rId5"/>
    <p:sldId id="258" r:id="rId6"/>
    <p:sldId id="259" r:id="rId7"/>
    <p:sldId id="266" r:id="rId8"/>
    <p:sldId id="267" r:id="rId9"/>
    <p:sldId id="270" r:id="rId10"/>
    <p:sldId id="272" r:id="rId11"/>
    <p:sldId id="273" r:id="rId12"/>
    <p:sldId id="274" r:id="rId13"/>
    <p:sldId id="275" r:id="rId14"/>
    <p:sldId id="276" r:id="rId15"/>
    <p:sldId id="26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302" r:id="rId25"/>
    <p:sldId id="303" r:id="rId26"/>
    <p:sldId id="305" r:id="rId27"/>
    <p:sldId id="306" r:id="rId28"/>
    <p:sldId id="294" r:id="rId29"/>
    <p:sldId id="295" r:id="rId30"/>
    <p:sldId id="296" r:id="rId31"/>
    <p:sldId id="298" r:id="rId32"/>
    <p:sldId id="300" r:id="rId33"/>
    <p:sldId id="301" r:id="rId34"/>
    <p:sldId id="307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pos="7680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9C08E-A055-4FDE-B220-E97A72C64AD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82FAE8-96F0-496A-BC9D-54414FFD685F}" type="pres">
      <dgm:prSet presAssocID="{5919C08E-A055-4FDE-B220-E97A72C64AD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8E07B14-0D95-42E9-92B7-0DA8267FFEC4}" type="presOf" srcId="{5919C08E-A055-4FDE-B220-E97A72C64ADC}" destId="{1682FAE8-96F0-496A-BC9D-54414FFD685F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C2147-3A7E-446A-86E4-71092F108D4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00DF4-2A81-42E7-98CD-DE4450BD3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9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2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0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2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3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8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9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6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EF8E1C-A2A4-47F2-819B-C331E2BE7F65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397EFB-5340-4AFD-8D1B-CDCE7649A49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90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3.png"/><Relationship Id="rId7" Type="http://schemas.openxmlformats.org/officeDocument/2006/relationships/image" Target="../media/image47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 smtClean="0"/>
              <a:t>DATA  SCIENTISTS  JOB  ANALYSIS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 descr="11 Data Science Careers Shaping Our 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9" y="3252651"/>
            <a:ext cx="5081452" cy="30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eader iam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29" y="3252651"/>
            <a:ext cx="4762500" cy="30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0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CALCULATION: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405337"/>
            <a:ext cx="11029615" cy="3318967"/>
          </a:xfrm>
        </p:spPr>
        <p:txBody>
          <a:bodyPr>
            <a:normAutofit fontScale="62500" lnSpcReduction="20000"/>
          </a:bodyPr>
          <a:lstStyle/>
          <a:p>
            <a:r>
              <a:rPr lang="en-GB" sz="26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BERNOULLI DISTRIBUTION:</a:t>
            </a:r>
          </a:p>
          <a:p>
            <a:r>
              <a:rPr lang="en-GB" sz="2900" b="1" dirty="0" smtClean="0"/>
              <a:t>Python function: </a:t>
            </a:r>
            <a:r>
              <a:rPr lang="en-GB" sz="2900" dirty="0" smtClean="0"/>
              <a:t>Bernoulli. </a:t>
            </a:r>
            <a:r>
              <a:rPr lang="en-GB" sz="2900" dirty="0" err="1"/>
              <a:t>r</a:t>
            </a:r>
            <a:r>
              <a:rPr lang="en-GB" sz="2900" dirty="0" err="1" smtClean="0"/>
              <a:t>vs</a:t>
            </a:r>
            <a:r>
              <a:rPr lang="en-GB" sz="2900" dirty="0" smtClean="0"/>
              <a:t> (parameters</a:t>
            </a:r>
            <a:r>
              <a:rPr lang="en-GB" sz="2300" dirty="0" smtClean="0"/>
              <a:t>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sz="2600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GB" sz="26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BINOMIAL DISTRIBUTION:</a:t>
            </a:r>
          </a:p>
          <a:p>
            <a:r>
              <a:rPr lang="en-GB" sz="2900" b="1" dirty="0" smtClean="0"/>
              <a:t>Python function: </a:t>
            </a:r>
            <a:r>
              <a:rPr lang="en-GB" sz="2900" dirty="0" err="1" smtClean="0"/>
              <a:t>Binom</a:t>
            </a:r>
            <a:r>
              <a:rPr lang="en-GB" sz="2900" dirty="0" smtClean="0"/>
              <a:t>. </a:t>
            </a:r>
            <a:r>
              <a:rPr lang="en-GB" sz="2900" dirty="0" err="1"/>
              <a:t>p</a:t>
            </a:r>
            <a:r>
              <a:rPr lang="en-GB" sz="2900" dirty="0" err="1" smtClean="0"/>
              <a:t>mf</a:t>
            </a:r>
            <a:r>
              <a:rPr lang="en-GB" sz="2900" dirty="0" smtClean="0"/>
              <a:t> (parameters)</a:t>
            </a:r>
          </a:p>
          <a:p>
            <a:endParaRPr lang="en-GB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03" y="2899954"/>
            <a:ext cx="3000794" cy="180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72" y="5455858"/>
            <a:ext cx="365811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71691"/>
            <a:ext cx="95489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NORMAL DISTRIBUTION:</a:t>
            </a:r>
          </a:p>
          <a:p>
            <a:r>
              <a:rPr lang="en-GB" b="1" dirty="0" smtClean="0"/>
              <a:t>Python function:</a:t>
            </a:r>
            <a:r>
              <a:rPr lang="en-IN" b="1" dirty="0" smtClean="0"/>
              <a:t> </a:t>
            </a:r>
            <a:r>
              <a:rPr lang="en-IN" dirty="0" smtClean="0"/>
              <a:t>np. random. normal(parameters)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POISSON DISTRIBUTION:</a:t>
            </a:r>
          </a:p>
          <a:p>
            <a:r>
              <a:rPr lang="en-GB" b="1" dirty="0" smtClean="0"/>
              <a:t>Python function: </a:t>
            </a:r>
            <a:r>
              <a:rPr lang="en-GB" dirty="0" err="1" smtClean="0"/>
              <a:t>poisson</a:t>
            </a:r>
            <a:r>
              <a:rPr lang="en-GB" dirty="0" smtClean="0"/>
              <a:t>. </a:t>
            </a:r>
            <a:r>
              <a:rPr lang="en-GB" dirty="0" err="1"/>
              <a:t>r</a:t>
            </a:r>
            <a:r>
              <a:rPr lang="en-GB" dirty="0" err="1" smtClean="0"/>
              <a:t>vs</a:t>
            </a:r>
            <a:r>
              <a:rPr lang="en-GB" dirty="0" smtClean="0"/>
              <a:t> (parameters)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n-GB" b="1" u="sng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GEOMETRIC DISTRIBUTION:</a:t>
            </a:r>
          </a:p>
          <a:p>
            <a:r>
              <a:rPr lang="en-GB" b="1" dirty="0" smtClean="0"/>
              <a:t>Python function: </a:t>
            </a:r>
            <a:r>
              <a:rPr lang="en-GB" dirty="0" smtClean="0"/>
              <a:t>geom. </a:t>
            </a:r>
            <a:r>
              <a:rPr lang="en-GB" dirty="0" err="1"/>
              <a:t>p</a:t>
            </a:r>
            <a:r>
              <a:rPr lang="en-GB" dirty="0" err="1" smtClean="0"/>
              <a:t>mf</a:t>
            </a:r>
            <a:r>
              <a:rPr lang="en-GB" dirty="0" smtClean="0"/>
              <a:t> (parameters)</a:t>
            </a:r>
          </a:p>
          <a:p>
            <a:endParaRPr lang="en-GB" dirty="0" smtClean="0"/>
          </a:p>
          <a:p>
            <a:endParaRPr lang="en-GB" dirty="0"/>
          </a:p>
          <a:p>
            <a:endParaRPr lang="en-IN" dirty="0" smtClean="0"/>
          </a:p>
          <a:p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45" y="1316146"/>
            <a:ext cx="3724795" cy="1038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86" y="3901177"/>
            <a:ext cx="2534004" cy="838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45" y="5885764"/>
            <a:ext cx="458216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211" y="1058091"/>
            <a:ext cx="106984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UNIFORM DISTRIBUTION:</a:t>
            </a:r>
          </a:p>
          <a:p>
            <a:r>
              <a:rPr lang="en-GB" b="1" dirty="0" smtClean="0"/>
              <a:t>Python function: </a:t>
            </a:r>
            <a:r>
              <a:rPr lang="en-GB" dirty="0" smtClean="0"/>
              <a:t>uniform(parameters)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CONDITIONAL PROBABILITES:</a:t>
            </a:r>
          </a:p>
          <a:p>
            <a:r>
              <a:rPr lang="en-GB" dirty="0" smtClean="0"/>
              <a:t>No direct Python function</a:t>
            </a:r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65" y="1841862"/>
            <a:ext cx="3732077" cy="1391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65" y="4401073"/>
            <a:ext cx="3943900" cy="180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211" y="914400"/>
            <a:ext cx="99277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HYPOTHESIS TESTING:</a:t>
            </a:r>
          </a:p>
          <a:p>
            <a:endParaRPr lang="en-GB" b="1" u="sng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Z-TEST:</a:t>
            </a:r>
          </a:p>
          <a:p>
            <a:r>
              <a:rPr lang="en-GB" b="1" dirty="0" smtClean="0"/>
              <a:t>Python function:</a:t>
            </a:r>
            <a:r>
              <a:rPr lang="en-IN" b="1" dirty="0"/>
              <a:t> </a:t>
            </a:r>
            <a:r>
              <a:rPr lang="en-IN" dirty="0" smtClean="0"/>
              <a:t>critical z-value: norm. </a:t>
            </a:r>
            <a:r>
              <a:rPr lang="en-IN" dirty="0" err="1" smtClean="0"/>
              <a:t>ppf</a:t>
            </a:r>
            <a:r>
              <a:rPr lang="en-IN" dirty="0" smtClean="0"/>
              <a:t>(parameter)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    z-test value: </a:t>
            </a:r>
            <a:r>
              <a:rPr lang="en-GB" dirty="0" err="1" smtClean="0"/>
              <a:t>ztest</a:t>
            </a:r>
            <a:r>
              <a:rPr lang="en-GB" dirty="0" smtClean="0"/>
              <a:t> (parameters)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T-TEST:</a:t>
            </a:r>
          </a:p>
          <a:p>
            <a:r>
              <a:rPr lang="en-GB" b="1" dirty="0" smtClean="0"/>
              <a:t>Python function: </a:t>
            </a:r>
            <a:r>
              <a:rPr lang="en-GB" dirty="0" err="1" smtClean="0"/>
              <a:t>ttest_ind</a:t>
            </a:r>
            <a:r>
              <a:rPr lang="en-GB" dirty="0" smtClean="0"/>
              <a:t>(parameters)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16" y="2406283"/>
            <a:ext cx="2210161" cy="1632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71" y="5000745"/>
            <a:ext cx="3279165" cy="14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4"/>
            <a:ext cx="11029615" cy="467650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dataset is extracted from </a:t>
            </a:r>
            <a:r>
              <a:rPr lang="en-US" dirty="0" err="1"/>
              <a:t>Kaggle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Importing the dataset into python </a:t>
            </a:r>
            <a:r>
              <a:rPr lang="en-US" dirty="0" err="1"/>
              <a:t>jupyter</a:t>
            </a:r>
            <a:r>
              <a:rPr lang="en-US" dirty="0"/>
              <a:t> notebook using pandas.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Followed by </a:t>
            </a:r>
            <a:r>
              <a:rPr lang="en-US" dirty="0" smtClean="0"/>
              <a:t>importing, Data </a:t>
            </a:r>
            <a:r>
              <a:rPr lang="en-US" dirty="0"/>
              <a:t>Cleaning process </a:t>
            </a:r>
            <a:r>
              <a:rPr lang="en-US" dirty="0" smtClean="0"/>
              <a:t>is held </a:t>
            </a:r>
            <a:r>
              <a:rPr lang="en-US" dirty="0"/>
              <a:t>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Various probability distributions are implemented for the data like, Bernoulli, binomial, normal, geometric, </a:t>
            </a:r>
            <a:r>
              <a:rPr lang="en-US" dirty="0" err="1" smtClean="0"/>
              <a:t>poisson</a:t>
            </a:r>
            <a:r>
              <a:rPr lang="en-US" dirty="0" smtClean="0"/>
              <a:t> and continuous uniform distributions.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Next, we made some conclusions from conditional probabilities, </a:t>
            </a:r>
            <a:r>
              <a:rPr lang="en-US" dirty="0" err="1" smtClean="0"/>
              <a:t>i.e</a:t>
            </a:r>
            <a:r>
              <a:rPr lang="en-US" dirty="0" smtClean="0"/>
              <a:t>, finding the probability of a event, given an event has already occurred.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Then, hypothesis test was carried out for testing of the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Z-test was carried out for large sample sizes.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T-test was carried out for small sample sizes.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Run </a:t>
            </a:r>
            <a:r>
              <a:rPr lang="en-US" dirty="0"/>
              <a:t>the program at each levels.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9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&amp; OUTPUT: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00" y="702156"/>
            <a:ext cx="11029615" cy="3223340"/>
          </a:xfrm>
        </p:spPr>
        <p:txBody>
          <a:bodyPr/>
          <a:lstStyle/>
          <a:p>
            <a:r>
              <a:rPr lang="en-GB" b="1" u="sng" dirty="0" smtClean="0">
                <a:solidFill>
                  <a:schemeClr val="tx1"/>
                </a:solidFill>
              </a:rPr>
              <a:t>IMPORTING NECESSARY LIBRARIES &amp; DATASET:</a:t>
            </a:r>
          </a:p>
          <a:p>
            <a:pPr marL="0" indent="0">
              <a:buNone/>
            </a:pPr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21" y="2313826"/>
            <a:ext cx="3518519" cy="4315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54" y="3696863"/>
            <a:ext cx="5058481" cy="8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80" y="1345474"/>
            <a:ext cx="6514312" cy="4532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090" y="1632857"/>
            <a:ext cx="3287318" cy="1317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6" y="3311433"/>
            <a:ext cx="4075479" cy="28282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5280" y="796834"/>
            <a:ext cx="569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BERNOULLI DISTRIBUTION:</a:t>
            </a:r>
            <a:endParaRPr lang="en-IN" sz="2000" b="1" u="sng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7" y="1254033"/>
            <a:ext cx="6697010" cy="431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75" y="1750424"/>
            <a:ext cx="2787513" cy="1246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84" y="3533454"/>
            <a:ext cx="402011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5" y="1240971"/>
            <a:ext cx="6944694" cy="4402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81" y="1933303"/>
            <a:ext cx="3005638" cy="1495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44" y="3540034"/>
            <a:ext cx="402963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113667"/>
            <a:ext cx="6492240" cy="2831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34" y="1037891"/>
            <a:ext cx="3781953" cy="273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957742"/>
            <a:ext cx="6492240" cy="2381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7" y="3944679"/>
            <a:ext cx="3663171" cy="23170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1783" y="666206"/>
            <a:ext cx="526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BINOMIAL DISTRIBUTION</a:t>
            </a:r>
            <a:endParaRPr lang="en-IN" sz="2000" b="1" u="sng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PROBLEM DESCRIPTION: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018902"/>
            <a:ext cx="11029615" cy="56562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A data scientist’s role has being gaining a lot of importance in recent times and the demand for its job is keep on increasing day by day.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In this mini-project, we will analysing all the factors that are related to a data scientist job like person’s salary, about his company, the skills required,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In order to analyse these factors, we will be using various probability concepts those are familiar to us.</a:t>
            </a:r>
          </a:p>
        </p:txBody>
      </p:sp>
    </p:spTree>
    <p:extLst>
      <p:ext uri="{BB962C8B-B14F-4D97-AF65-F5344CB8AC3E}">
        <p14:creationId xmlns:p14="http://schemas.microsoft.com/office/powerpoint/2010/main" val="19489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2" y="1383843"/>
            <a:ext cx="6089113" cy="4386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15" y="1923346"/>
            <a:ext cx="4553585" cy="3654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1337" y="718457"/>
            <a:ext cx="523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NORMAL DISTRIBUTION</a:t>
            </a:r>
            <a:r>
              <a:rPr lang="en-GB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9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89" y="683747"/>
            <a:ext cx="6320788" cy="3272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2" y="4095793"/>
            <a:ext cx="3509555" cy="2562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46" y="4081504"/>
            <a:ext cx="3905795" cy="2619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41" y="4081504"/>
            <a:ext cx="375337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5" y="1044761"/>
            <a:ext cx="5526165" cy="2384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62" y="961328"/>
            <a:ext cx="3876455" cy="2467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5" y="4048753"/>
            <a:ext cx="5532556" cy="2395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62" y="3853995"/>
            <a:ext cx="3778247" cy="27847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394" y="697159"/>
            <a:ext cx="499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POISSON DISTRIBUTION</a:t>
            </a:r>
            <a:r>
              <a:rPr lang="en-GB" dirty="0" smtClean="0"/>
              <a:t>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92331" y="3554210"/>
            <a:ext cx="5225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GEOMETRIC DISTRIBUTION</a:t>
            </a:r>
            <a:r>
              <a:rPr lang="en-GB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8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4" y="1136470"/>
            <a:ext cx="3971109" cy="1998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47" y="3429000"/>
            <a:ext cx="4215374" cy="2861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38" y="1149532"/>
            <a:ext cx="6516009" cy="3172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73" y="4667884"/>
            <a:ext cx="6119381" cy="1275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935" y="692331"/>
            <a:ext cx="657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CONTINUOUS UNIFORM DISTRIBUTION</a:t>
            </a:r>
            <a:r>
              <a:rPr lang="en-GB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:</a:t>
            </a:r>
            <a:endParaRPr lang="en-IN" sz="20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8" y="1342831"/>
            <a:ext cx="6671093" cy="1886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42" y="3229747"/>
            <a:ext cx="6716879" cy="426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FD92C-6630-41A0-B6CE-907B51F91B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1"/>
            <a:ext cx="11029950" cy="388650"/>
          </a:xfrm>
        </p:spPr>
        <p:txBody>
          <a:bodyPr>
            <a:normAutofit fontScale="90000"/>
          </a:bodyPr>
          <a:lstStyle/>
          <a:p>
            <a:r>
              <a:rPr lang="en-IN" dirty="0"/>
              <a:t>CONDITIONAL PROBABILITY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8D1D6-4D4A-462A-B1FE-1D04A84C1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028" y="4115532"/>
            <a:ext cx="6716879" cy="1847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E7496-5DAF-48EC-A76F-81DFC4F61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42" y="5922936"/>
            <a:ext cx="6776193" cy="437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2149" y="730250"/>
            <a:ext cx="658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CONDITIONAL PROBABILITIES</a:t>
            </a:r>
            <a:r>
              <a:rPr lang="en-GB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:</a:t>
            </a:r>
            <a:endParaRPr lang="en-IN" sz="20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6" y="1342831"/>
            <a:ext cx="4966086" cy="2327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18"/>
          <a:stretch/>
        </p:blipFill>
        <p:spPr>
          <a:xfrm>
            <a:off x="10267406" y="1381535"/>
            <a:ext cx="1517230" cy="1388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38"/>
          <a:stretch/>
        </p:blipFill>
        <p:spPr>
          <a:xfrm>
            <a:off x="10267406" y="4155055"/>
            <a:ext cx="1517229" cy="13085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7" y="4115532"/>
            <a:ext cx="4966086" cy="24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2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9" y="671361"/>
            <a:ext cx="5442186" cy="2500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14" y="1796538"/>
            <a:ext cx="1631696" cy="1375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14" y="671361"/>
            <a:ext cx="5560161" cy="1034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99" y="3171825"/>
            <a:ext cx="7225230" cy="484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BCC11-4D47-4029-9498-50F9B5624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9" y="3642237"/>
            <a:ext cx="5767497" cy="272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1EF3E-F9DF-4794-9D44-87BC6BE73E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76" y="3623613"/>
            <a:ext cx="5734396" cy="1131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3AA1C-E569-405F-932E-FB487D9BF2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76" y="4853010"/>
            <a:ext cx="1433612" cy="117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4B744-8B66-4564-8F10-397EB79DA4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49" y="6220020"/>
            <a:ext cx="7225230" cy="48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0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74" y="662968"/>
            <a:ext cx="5352323" cy="286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5" y="1932485"/>
            <a:ext cx="1253035" cy="1072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5" y="662968"/>
            <a:ext cx="5786661" cy="1145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35" y="3443997"/>
            <a:ext cx="7345540" cy="487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62EE95-249F-4C04-A65E-664DA9A76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5" y="3918943"/>
            <a:ext cx="5508500" cy="2650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FB156-244A-4085-A9A2-96B366155C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22" y="3944953"/>
            <a:ext cx="5647326" cy="1071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725FF-8877-4900-9195-A8313DA0D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35" y="6279889"/>
            <a:ext cx="8262037" cy="45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B0578-44A5-4F8D-8696-49DD3930A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65" y="5087465"/>
            <a:ext cx="1253035" cy="10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3" y="726856"/>
            <a:ext cx="6503397" cy="3066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99" y="1478825"/>
            <a:ext cx="2343011" cy="214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2" y="3966880"/>
            <a:ext cx="6503397" cy="12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66" y="5398341"/>
            <a:ext cx="9107067" cy="6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4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2" y="1649492"/>
            <a:ext cx="6580827" cy="27569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0" y="4406479"/>
            <a:ext cx="6580827" cy="2235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65" y="2978333"/>
            <a:ext cx="4850939" cy="249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703" y="718457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HYPOTHESIS TESTING</a:t>
            </a:r>
            <a:r>
              <a:rPr lang="en-GB" b="1" u="sng" dirty="0" smtClean="0"/>
              <a:t>:</a:t>
            </a:r>
            <a:endParaRPr lang="en-IN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61703" y="1280160"/>
            <a:ext cx="352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Z-TEST</a:t>
            </a:r>
            <a:r>
              <a:rPr lang="en-GB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:</a:t>
            </a:r>
            <a:endParaRPr lang="en-IN" sz="20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9" y="757502"/>
            <a:ext cx="6344535" cy="3069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9" y="3827418"/>
            <a:ext cx="9773365" cy="2614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99" y="3827418"/>
            <a:ext cx="5165145" cy="17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SCOPE: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6" y="2480942"/>
            <a:ext cx="9953897" cy="367830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We will be able to decide which type of data scientist job is highly paid.</a:t>
            </a:r>
          </a:p>
          <a:p>
            <a:r>
              <a:rPr lang="en-GB" sz="2800" dirty="0" smtClean="0"/>
              <a:t>We will get to know the skills that we as data scientist have to possess in order to achieve success.</a:t>
            </a:r>
          </a:p>
          <a:p>
            <a:r>
              <a:rPr lang="en-GB" sz="2800" dirty="0" smtClean="0"/>
              <a:t>It will be useful for us to choose the job at the time of placements.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677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3" y="729622"/>
            <a:ext cx="5993393" cy="3990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17" y="729622"/>
            <a:ext cx="5130198" cy="3958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51" y="4720327"/>
            <a:ext cx="7478412" cy="19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4" y="1126979"/>
            <a:ext cx="4956150" cy="1296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87" y="1126978"/>
            <a:ext cx="4969214" cy="1381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4" y="2495005"/>
            <a:ext cx="4732983" cy="1285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4" y="3705485"/>
            <a:ext cx="2686425" cy="466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6" y="4172275"/>
            <a:ext cx="4969216" cy="2375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87" y="2495005"/>
            <a:ext cx="5557042" cy="128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87" y="3705485"/>
            <a:ext cx="2514951" cy="428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93" y="4172275"/>
            <a:ext cx="4778808" cy="23191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8274" y="655307"/>
            <a:ext cx="291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T-TEST</a:t>
            </a:r>
            <a:r>
              <a:rPr lang="en-GB" b="1" u="sng" dirty="0" smtClean="0"/>
              <a:t>: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0486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953589"/>
            <a:ext cx="5872299" cy="1385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0" y="2586445"/>
            <a:ext cx="5829271" cy="2748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82" y="953589"/>
            <a:ext cx="4915586" cy="2071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82" y="3024657"/>
            <a:ext cx="4915586" cy="1910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84" y="5335112"/>
            <a:ext cx="6174022" cy="13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065757"/>
              </p:ext>
            </p:extLst>
          </p:nvPr>
        </p:nvGraphicFramePr>
        <p:xfrm flipV="1">
          <a:off x="11390811" y="5859463"/>
          <a:ext cx="220164" cy="13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7646" y="2325189"/>
            <a:ext cx="102412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Priority of programming languages is Python &gt; Excel &gt; R</a:t>
            </a:r>
          </a:p>
          <a:p>
            <a:pPr algn="just"/>
            <a:endParaRPr lang="en-US" sz="16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The company having its setup in the same state as the job state is not found to be equally likely.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The average salary of the employees are not normally distributed</a:t>
            </a: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endParaRPr lang="en-US" sz="1600" dirty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Nearly </a:t>
            </a: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36% of the employees get an average salary of </a:t>
            </a:r>
            <a:r>
              <a:rPr lang="en-US" sz="1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atmost</a:t>
            </a: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1 lakh. </a:t>
            </a:r>
            <a:endParaRPr lang="en-US" sz="1600" dirty="0" smtClean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   Nearly </a:t>
            </a: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42% of the employees get an average salary between 1 lakh to 2 </a:t>
            </a: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lakhs.</a:t>
            </a:r>
          </a:p>
          <a:p>
            <a:pPr algn="just"/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   Nearly </a:t>
            </a: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23% of the employees get an average salary of </a:t>
            </a: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more than  </a:t>
            </a: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 lakhs. </a:t>
            </a:r>
            <a:endParaRPr lang="en-US" sz="1600" dirty="0" smtClean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algn="just"/>
            <a:endParaRPr lang="en-US" sz="1600" dirty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29</a:t>
            </a: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%  of the data </a:t>
            </a: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scientists </a:t>
            </a: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get an salary estimate greater than $63k - $</a:t>
            </a: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105k.</a:t>
            </a:r>
          </a:p>
          <a:p>
            <a:pPr algn="just"/>
            <a:endParaRPr lang="en-US" sz="1600" dirty="0" smtClean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30% of the data scientist’s company recruit employees with the size of 51 to 200 employees.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8</a:t>
            </a:r>
            <a:r>
              <a:rPr lang="en-US" sz="1600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% of the data scientists work in the Health care sector.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IN" sz="16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86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327" y="1201783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21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% data scientists work in the company having Private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Ownership.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16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% data scientists work in the company having Public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Ownership.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22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% of the data scientists in the company founded after 2000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16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% of the data scientists in the company founded before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2000.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Both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Data Scientists and Data Engineers perform equally with respect to average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salary.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The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average salary of the Data Scientists is equal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to or greater t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101k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The average salary of the Data Scientist does not depend on the ratings of the company.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Data Analyst and Data Engineers have different salary with Data Engineers getting the greater salary.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921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THANK YOU</a:t>
            </a:r>
            <a:endParaRPr lang="en-IN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DATASET:</a:t>
            </a:r>
            <a:endParaRPr lang="en-IN" sz="36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858392"/>
              </p:ext>
            </p:extLst>
          </p:nvPr>
        </p:nvGraphicFramePr>
        <p:xfrm>
          <a:off x="1410789" y="2011363"/>
          <a:ext cx="9222377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Macro-Enabled Worksheet" r:id="rId3" imgW="12201427" imgH="12010882" progId="Excel.SheetMacroEnabled.12">
                  <p:embed/>
                </p:oleObj>
              </mc:Choice>
              <mc:Fallback>
                <p:oleObj name="Macro-Enabled Worksheet" r:id="rId3" imgW="12201427" imgH="1201088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0789" y="2011363"/>
                        <a:ext cx="9222377" cy="444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8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DATASET EXPLANATION: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51420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data is about the role of data scientists in various companies along with their required fields.</a:t>
            </a:r>
          </a:p>
          <a:p>
            <a:r>
              <a:rPr lang="en-GB" dirty="0" smtClean="0"/>
              <a:t>The dataset consists of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22 columns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743 rows.</a:t>
            </a:r>
          </a:p>
          <a:p>
            <a:r>
              <a:rPr lang="en-GB" dirty="0" smtClean="0"/>
              <a:t>The columns has the following details: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Job Title – </a:t>
            </a:r>
            <a:r>
              <a:rPr lang="en-GB" dirty="0" smtClean="0"/>
              <a:t>The name of the data scientist job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Salary estimation – </a:t>
            </a:r>
            <a:r>
              <a:rPr lang="en-GB" dirty="0" smtClean="0"/>
              <a:t>Approximate range of salary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Rating – </a:t>
            </a:r>
            <a:r>
              <a:rPr lang="en-GB" dirty="0" smtClean="0"/>
              <a:t>Star rating out of 5 for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Company – </a:t>
            </a:r>
            <a:r>
              <a:rPr lang="en-GB" dirty="0" smtClean="0"/>
              <a:t>Name of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Location – </a:t>
            </a:r>
            <a:r>
              <a:rPr lang="en-GB" dirty="0" smtClean="0"/>
              <a:t>The place where the company is located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Headquarters – </a:t>
            </a:r>
            <a:r>
              <a:rPr lang="en-GB" dirty="0" smtClean="0"/>
              <a:t>The place where the company’s headquarters is located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Size – </a:t>
            </a:r>
            <a:r>
              <a:rPr lang="en-GB" dirty="0" smtClean="0"/>
              <a:t>The range of employees </a:t>
            </a:r>
            <a:r>
              <a:rPr lang="en-GB" dirty="0" err="1" smtClean="0"/>
              <a:t>employeed</a:t>
            </a:r>
            <a:r>
              <a:rPr lang="en-GB" dirty="0" smtClean="0"/>
              <a:t> in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Founded – </a:t>
            </a:r>
            <a:r>
              <a:rPr lang="en-GB" dirty="0" smtClean="0"/>
              <a:t>The year in which the company was found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Type of ownership – </a:t>
            </a:r>
            <a:r>
              <a:rPr lang="en-GB" dirty="0" smtClean="0"/>
              <a:t>The company’s ownership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Industry – </a:t>
            </a:r>
            <a:r>
              <a:rPr lang="en-GB" dirty="0" smtClean="0"/>
              <a:t>The industry to which the company belongs to</a:t>
            </a:r>
          </a:p>
        </p:txBody>
      </p:sp>
    </p:spTree>
    <p:extLst>
      <p:ext uri="{BB962C8B-B14F-4D97-AF65-F5344CB8AC3E}">
        <p14:creationId xmlns:p14="http://schemas.microsoft.com/office/powerpoint/2010/main" val="39598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DATASET EXPLANATION: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72491"/>
            <a:ext cx="11029615" cy="488550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Sector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/>
              <a:t>Sector name of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Revenue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/>
              <a:t>The range of revenue of the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Competitors – </a:t>
            </a:r>
            <a:r>
              <a:rPr lang="en-GB" dirty="0" smtClean="0"/>
              <a:t>The name of the company that competes with this company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Min_salary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/>
              <a:t>Minimum salary for the given job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Max_salary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</a:t>
            </a:r>
            <a:r>
              <a:rPr lang="en-GB" dirty="0"/>
              <a:t> </a:t>
            </a:r>
            <a:r>
              <a:rPr lang="en-GB" dirty="0" smtClean="0"/>
              <a:t>Maximum salary for the given job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Avg_salary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/>
              <a:t>Average salary for the given job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Job_state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/>
              <a:t>The state in which the job role is found to be popular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Same_state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/>
              <a:t>Is this company’s state is same as that of the job state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Age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/>
              <a:t>Total number of years since the company has been found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Python_yn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/>
              <a:t>Whether the employee uses python or not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err="1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R_yn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/>
              <a:t>Whether the employee uses R programming or not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Spark &amp; Aws </a:t>
            </a:r>
            <a:r>
              <a:rPr lang="en-GB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dirty="0" smtClean="0">
                <a:solidFill>
                  <a:schemeClr val="tx1"/>
                </a:solidFill>
              </a:rPr>
              <a:t>Whether this framework is used or not</a:t>
            </a:r>
            <a:endParaRPr lang="en-GB" dirty="0" smtClean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Excel – </a:t>
            </a:r>
            <a:r>
              <a:rPr lang="en-GB" dirty="0" smtClean="0"/>
              <a:t>Whether the employee uses excel or not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9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CONCEPTS USED: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63" y="1431125"/>
            <a:ext cx="11029615" cy="5761722"/>
          </a:xfrm>
        </p:spPr>
        <p:txBody>
          <a:bodyPr>
            <a:normAutofit fontScale="32500" lnSpcReduction="20000"/>
          </a:bodyPr>
          <a:lstStyle/>
          <a:p>
            <a:endParaRPr lang="en-GB" sz="3200" dirty="0" smtClean="0"/>
          </a:p>
          <a:p>
            <a:pPr marL="0" indent="0">
              <a:buNone/>
            </a:pPr>
            <a:r>
              <a:rPr lang="en-GB" sz="6000" b="1" u="sng" dirty="0" smtClean="0">
                <a:solidFill>
                  <a:schemeClr val="tx1"/>
                </a:solidFill>
              </a:rPr>
              <a:t>PROBABILITY DISTRIBUTIONS:</a:t>
            </a:r>
          </a:p>
          <a:p>
            <a:pPr marL="0" indent="0">
              <a:buNone/>
            </a:pPr>
            <a:r>
              <a:rPr lang="en-GB" sz="6000" b="1" u="sng" dirty="0" smtClean="0">
                <a:solidFill>
                  <a:schemeClr val="tx1"/>
                </a:solidFill>
              </a:rPr>
              <a:t>DISCRETE RANDOM DISTRIBUTIONS:</a:t>
            </a:r>
          </a:p>
          <a:p>
            <a:pPr marL="0" indent="0">
              <a:buNone/>
            </a:pPr>
            <a:endParaRPr lang="en-GB" sz="2800" b="1" u="sng" dirty="0" smtClean="0">
              <a:solidFill>
                <a:schemeClr val="tx1"/>
              </a:solidFill>
            </a:endParaRPr>
          </a:p>
          <a:p>
            <a:r>
              <a:rPr lang="en-GB" sz="45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BERNOULLI DISTRIBUTION:</a:t>
            </a:r>
          </a:p>
          <a:p>
            <a:pPr marL="0" indent="0">
              <a:buNone/>
            </a:pPr>
            <a:r>
              <a:rPr lang="en-GB" sz="6200" dirty="0">
                <a:solidFill>
                  <a:schemeClr val="tx1"/>
                </a:solidFill>
              </a:rPr>
              <a:t> </a:t>
            </a:r>
            <a:r>
              <a:rPr lang="en-GB" sz="6200" dirty="0" smtClean="0">
                <a:solidFill>
                  <a:schemeClr val="tx1"/>
                </a:solidFill>
              </a:rPr>
              <a:t>          </a:t>
            </a:r>
            <a:r>
              <a:rPr lang="en-GB" sz="6200" dirty="0">
                <a:solidFill>
                  <a:schemeClr val="tx1"/>
                </a:solidFill>
              </a:rPr>
              <a:t>A Bernoulli distribution is a discrete probability distribution for a Bernoulli trial — a random experiment that has only two outcomes (usually called a “Success” or a “Failure</a:t>
            </a:r>
            <a:r>
              <a:rPr lang="en-GB" sz="6200" dirty="0" smtClean="0">
                <a:solidFill>
                  <a:schemeClr val="tx1"/>
                </a:solidFill>
              </a:rPr>
              <a:t>”).</a:t>
            </a:r>
            <a:r>
              <a:rPr lang="en-GB" sz="6200" dirty="0">
                <a:solidFill>
                  <a:schemeClr val="tx1"/>
                </a:solidFill>
              </a:rPr>
              <a:t> The probability of </a:t>
            </a:r>
            <a:r>
              <a:rPr lang="en-GB" sz="6200" dirty="0" smtClean="0">
                <a:solidFill>
                  <a:schemeClr val="tx1"/>
                </a:solidFill>
              </a:rPr>
              <a:t>“success” is P and probability of “failure” is 1-P.</a:t>
            </a:r>
            <a:r>
              <a:rPr lang="en-GB" sz="6200" dirty="0">
                <a:solidFill>
                  <a:schemeClr val="tx1"/>
                </a:solidFill>
              </a:rPr>
              <a:t> It is a special case of the binomial distribution for n = 1. </a:t>
            </a:r>
            <a:endParaRPr lang="en-GB" sz="6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45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BINOMIAL DISTRIBUTION:</a:t>
            </a:r>
          </a:p>
          <a:p>
            <a:pPr marL="0" indent="0">
              <a:buNone/>
            </a:pPr>
            <a:r>
              <a:rPr lang="en-GB" sz="6200" dirty="0" smtClean="0">
                <a:solidFill>
                  <a:schemeClr val="tx1"/>
                </a:solidFill>
              </a:rPr>
              <a:t>          A</a:t>
            </a:r>
            <a:r>
              <a:rPr lang="en-GB" sz="6200" dirty="0">
                <a:solidFill>
                  <a:schemeClr val="tx1"/>
                </a:solidFill>
              </a:rPr>
              <a:t> binomial distribution can be thought of as simply the probability of a SUCCESS or FAILURE outcome in an experiment or survey that is repeated multiple times. The binomial is a type of distribution that has two possible outcomes (the prefix “bi” means two, or twice). </a:t>
            </a:r>
            <a:endParaRPr lang="en-GB" sz="6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4200" u="sng" dirty="0" smtClean="0">
              <a:solidFill>
                <a:schemeClr val="tx1"/>
              </a:solidFill>
            </a:endParaRPr>
          </a:p>
          <a:p>
            <a:r>
              <a:rPr lang="en-GB" sz="4900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NORMAL DISTRIBUTION:</a:t>
            </a:r>
          </a:p>
          <a:p>
            <a:pPr marL="0" indent="0">
              <a:buNone/>
            </a:pPr>
            <a:r>
              <a:rPr lang="en-GB" sz="4200" dirty="0">
                <a:solidFill>
                  <a:schemeClr val="tx1"/>
                </a:solidFill>
              </a:rPr>
              <a:t> </a:t>
            </a:r>
            <a:r>
              <a:rPr lang="en-GB" sz="4200" dirty="0" smtClean="0">
                <a:solidFill>
                  <a:schemeClr val="tx1"/>
                </a:solidFill>
              </a:rPr>
              <a:t>              </a:t>
            </a:r>
            <a:r>
              <a:rPr lang="en-GB" sz="6200" dirty="0">
                <a:solidFill>
                  <a:schemeClr val="tx1"/>
                </a:solidFill>
              </a:rPr>
              <a:t>A normal distribution, sometimes called the bell curve, is a distribution that occurs naturally in many situations.</a:t>
            </a:r>
            <a:endParaRPr lang="en-GB" sz="6200" dirty="0" smtClean="0">
              <a:solidFill>
                <a:schemeClr val="tx1"/>
              </a:solidFill>
            </a:endParaRPr>
          </a:p>
          <a:p>
            <a:endParaRPr lang="en-IN" sz="6200" dirty="0"/>
          </a:p>
        </p:txBody>
      </p:sp>
    </p:spTree>
    <p:extLst>
      <p:ext uri="{BB962C8B-B14F-4D97-AF65-F5344CB8AC3E}">
        <p14:creationId xmlns:p14="http://schemas.microsoft.com/office/powerpoint/2010/main" val="10330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337" y="1018903"/>
            <a:ext cx="104633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POISSON DISTRIBUTION: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b="1" u="sng" dirty="0" smtClean="0"/>
          </a:p>
          <a:p>
            <a:r>
              <a:rPr lang="en-GB" dirty="0" smtClean="0"/>
              <a:t>           A </a:t>
            </a:r>
            <a:r>
              <a:rPr lang="en-GB" dirty="0"/>
              <a:t>Poisson distribution is a tool that helps to predict the probability of certain events happening when you know how often the event has occurred. It gives us the </a:t>
            </a:r>
            <a:r>
              <a:rPr lang="en-GB" dirty="0" smtClean="0"/>
              <a:t>probability</a:t>
            </a:r>
            <a:r>
              <a:rPr lang="en-GB" dirty="0"/>
              <a:t> of a given number of events happening in a fixed interval of time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GEOMETRIC DISTRIBUTION:</a:t>
            </a:r>
          </a:p>
          <a:p>
            <a:endParaRPr lang="en-GB" b="1" u="sng" dirty="0" smtClean="0"/>
          </a:p>
          <a:p>
            <a:r>
              <a:rPr lang="en-GB" dirty="0" smtClean="0"/>
              <a:t>        The</a:t>
            </a:r>
            <a:r>
              <a:rPr lang="en-GB" dirty="0"/>
              <a:t> geometric distribution represents the number of failures before you get a success in a series of Bernoulli </a:t>
            </a:r>
            <a:r>
              <a:rPr lang="en-GB" dirty="0" smtClean="0"/>
              <a:t>trials.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b="1" u="sng" dirty="0" smtClean="0"/>
          </a:p>
          <a:p>
            <a:r>
              <a:rPr lang="en-GB" sz="2000" b="1" u="sng" dirty="0"/>
              <a:t>CONTINUOUS RANDOM DISTRIBUTIONS</a:t>
            </a:r>
            <a:r>
              <a:rPr lang="en-GB" sz="2000" b="1" u="sng" dirty="0" smtClean="0"/>
              <a:t>:</a:t>
            </a:r>
          </a:p>
          <a:p>
            <a:endParaRPr lang="en-GB" b="1" u="sng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UNIFORM DISTRIBUTION:</a:t>
            </a:r>
            <a:endParaRPr lang="en-GB" b="1" u="sng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GB" dirty="0" smtClean="0"/>
              <a:t>        In </a:t>
            </a:r>
            <a:r>
              <a:rPr lang="en-GB" dirty="0"/>
              <a:t>statistics, uniform distribution is a term used to describe a form of probability distribution where every possible outcome has an equal likelihood of happening. The probability is constant since each variable has equal chances of being the outcome.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9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835" y="783771"/>
            <a:ext cx="107637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CONDITIONAL PROBABILITIES:</a:t>
            </a:r>
          </a:p>
          <a:p>
            <a:endParaRPr lang="en-GB" b="1" u="sng" dirty="0" smtClean="0"/>
          </a:p>
          <a:p>
            <a:r>
              <a:rPr lang="en-GB" dirty="0"/>
              <a:t>           The conditional probability of the event is the probability that the event will occur, provided the information that an event A has already occurred.</a:t>
            </a:r>
          </a:p>
          <a:p>
            <a:endParaRPr lang="en-GB" dirty="0"/>
          </a:p>
          <a:p>
            <a:endParaRPr lang="en-GB" i="1" dirty="0">
              <a:latin typeface="+mj-lt"/>
            </a:endParaRPr>
          </a:p>
          <a:p>
            <a:r>
              <a:rPr lang="en-GB" b="1" u="sng" dirty="0"/>
              <a:t>HYPOTHESIS TESTING:</a:t>
            </a:r>
          </a:p>
          <a:p>
            <a:endParaRPr lang="en-GB" dirty="0"/>
          </a:p>
          <a:p>
            <a:r>
              <a:rPr lang="en-GB" b="1" u="sng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Large Sample Tests:</a:t>
            </a:r>
          </a:p>
          <a:p>
            <a:r>
              <a:rPr lang="en-GB" dirty="0"/>
              <a:t>  </a:t>
            </a:r>
            <a:r>
              <a:rPr lang="en-GB" dirty="0" smtClean="0"/>
              <a:t>          The </a:t>
            </a:r>
            <a:r>
              <a:rPr lang="en-GB" dirty="0"/>
              <a:t>sample size n is greater than 30 (n≥30) it is known as large sample. For large samples  the sampling distributions of statistic are normal(Z test</a:t>
            </a:r>
            <a:r>
              <a:rPr lang="en-GB" dirty="0" smtClean="0"/>
              <a:t>). </a:t>
            </a:r>
          </a:p>
          <a:p>
            <a:r>
              <a:rPr lang="en-GB" b="1" u="sng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Z-Test</a:t>
            </a:r>
            <a:r>
              <a:rPr lang="en-GB" b="1" u="sng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:</a:t>
            </a:r>
          </a:p>
          <a:p>
            <a:r>
              <a:rPr lang="en-GB" dirty="0"/>
              <a:t>A z-test is a statistical test used to determine whether two population means are different when the variances are known and the sample size is large.</a:t>
            </a:r>
          </a:p>
          <a:p>
            <a:endParaRPr lang="en-GB" dirty="0"/>
          </a:p>
          <a:p>
            <a:r>
              <a:rPr lang="en-GB" b="1" u="sng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Small Sample Tests:</a:t>
            </a:r>
          </a:p>
          <a:p>
            <a:r>
              <a:rPr lang="en-GB" dirty="0"/>
              <a:t>If the sample size n </a:t>
            </a:r>
            <a:r>
              <a:rPr lang="en-GB" dirty="0" smtClean="0"/>
              <a:t>is </a:t>
            </a:r>
            <a:r>
              <a:rPr lang="en-GB" dirty="0"/>
              <a:t>less than 30 (n&lt;30), it is known as small sample. For small  samples the sampling distributions are t, F and χ</a:t>
            </a:r>
            <a:r>
              <a:rPr lang="en-GB" baseline="30000" dirty="0"/>
              <a:t>2 </a:t>
            </a:r>
            <a:r>
              <a:rPr lang="en-GB" baseline="-25000" dirty="0"/>
              <a:t>distribution. </a:t>
            </a:r>
          </a:p>
          <a:p>
            <a:r>
              <a:rPr lang="en-GB" b="1" u="sng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T-test:</a:t>
            </a:r>
          </a:p>
          <a:p>
            <a:r>
              <a:rPr lang="en-GB" dirty="0"/>
              <a:t>A t-test is a type of inferential </a:t>
            </a:r>
            <a:r>
              <a:rPr lang="en-GB" dirty="0" smtClean="0"/>
              <a:t>statistic</a:t>
            </a:r>
            <a:r>
              <a:rPr lang="en-GB" dirty="0"/>
              <a:t> </a:t>
            </a:r>
            <a:r>
              <a:rPr lang="en-GB" dirty="0" smtClean="0"/>
              <a:t>used </a:t>
            </a:r>
            <a:r>
              <a:rPr lang="en-GB" dirty="0"/>
              <a:t>to determine if there is a significant difference between the means of two groups, which may be related in certain features.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2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679</TotalTime>
  <Words>1041</Words>
  <Application>Microsoft Office PowerPoint</Application>
  <PresentationFormat>Widescreen</PresentationFormat>
  <Paragraphs>196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Gill Sans MT</vt:lpstr>
      <vt:lpstr>Roboto</vt:lpstr>
      <vt:lpstr>Wingdings</vt:lpstr>
      <vt:lpstr>Wingdings 2</vt:lpstr>
      <vt:lpstr>Dividend</vt:lpstr>
      <vt:lpstr>Macro-Enabled Worksheet</vt:lpstr>
      <vt:lpstr>DATA  SCIENTISTS  JOB  ANALYSIS</vt:lpstr>
      <vt:lpstr>PROBLEM DESCRIPTION:</vt:lpstr>
      <vt:lpstr>SCOPE:</vt:lpstr>
      <vt:lpstr>DATASET:</vt:lpstr>
      <vt:lpstr>DATASET EXPLANATION:</vt:lpstr>
      <vt:lpstr>DATASET EXPLANATION:</vt:lpstr>
      <vt:lpstr>CONCEPTS USED:</vt:lpstr>
      <vt:lpstr>PowerPoint Presentation</vt:lpstr>
      <vt:lpstr>PowerPoint Presentation</vt:lpstr>
      <vt:lpstr>CALCULATION:</vt:lpstr>
      <vt:lpstr>PowerPoint Presentation</vt:lpstr>
      <vt:lpstr>PowerPoint Presentation</vt:lpstr>
      <vt:lpstr>PowerPoint Presentation</vt:lpstr>
      <vt:lpstr>ALGORITHM:</vt:lpstr>
      <vt:lpstr>CODING &amp; OUTPUT: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SCIENTISTS JOB OFFERS</dc:title>
  <dc:creator>VARSHAA</dc:creator>
  <cp:lastModifiedBy>VARSHAA</cp:lastModifiedBy>
  <cp:revision>58</cp:revision>
  <dcterms:created xsi:type="dcterms:W3CDTF">2021-05-31T14:33:54Z</dcterms:created>
  <dcterms:modified xsi:type="dcterms:W3CDTF">2023-01-14T17:28:40Z</dcterms:modified>
</cp:coreProperties>
</file>