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p:cViewPr varScale="1">
        <p:scale>
          <a:sx n="84" d="100"/>
          <a:sy n="84" d="100"/>
        </p:scale>
        <p:origin x="40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9315415fe7802513/employee_data%2012%20-%20Copy%20123%20-%20Cop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315415fe7802513/employee_data%2012%20-%20Copy%20123%20-%20Cop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12 - Copy 123 - Copy.xlsx]Sheet1!PivotTable1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55-4CF1-B804-BD963F92569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5E55-4CF1-B804-BD963F92569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5E55-4CF1-B804-BD963F92569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5E55-4CF1-B804-BD963F925690}"/>
            </c:ext>
          </c:extLst>
        </c:ser>
        <c:dLbls>
          <c:showLegendKey val="0"/>
          <c:showVal val="0"/>
          <c:showCatName val="0"/>
          <c:showSerName val="0"/>
          <c:showPercent val="0"/>
          <c:showBubbleSize val="0"/>
        </c:dLbls>
        <c:gapWidth val="219"/>
        <c:overlap val="-27"/>
        <c:axId val="1913008136"/>
        <c:axId val="1913010184"/>
      </c:barChart>
      <c:catAx>
        <c:axId val="1913008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3010184"/>
        <c:crosses val="autoZero"/>
        <c:auto val="1"/>
        <c:lblAlgn val="ctr"/>
        <c:lblOffset val="100"/>
        <c:noMultiLvlLbl val="0"/>
      </c:catAx>
      <c:valAx>
        <c:axId val="1913010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3008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12 - Copy 123 - Copy.xlsx]Sheet1!PivotTable1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9B4-4024-9C4E-8E34D5AD4A3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9B4-4024-9C4E-8E34D5AD4A3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9B4-4024-9C4E-8E34D5AD4A3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9B4-4024-9C4E-8E34D5AD4A3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9B4-4024-9C4E-8E34D5AD4A3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9B4-4024-9C4E-8E34D5AD4A3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9B4-4024-9C4E-8E34D5AD4A3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9B4-4024-9C4E-8E34D5AD4A3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9B4-4024-9C4E-8E34D5AD4A3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89B4-4024-9C4E-8E34D5AD4A3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89B4-4024-9C4E-8E34D5AD4A3C}"/>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89B4-4024-9C4E-8E34D5AD4A3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89B4-4024-9C4E-8E34D5AD4A3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89B4-4024-9C4E-8E34D5AD4A3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89B4-4024-9C4E-8E34D5AD4A3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89B4-4024-9C4E-8E34D5AD4A3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89B4-4024-9C4E-8E34D5AD4A3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89B4-4024-9C4E-8E34D5AD4A3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89B4-4024-9C4E-8E34D5AD4A3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89B4-4024-9C4E-8E34D5AD4A3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89B4-4024-9C4E-8E34D5AD4A3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89B4-4024-9C4E-8E34D5AD4A3C}"/>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89B4-4024-9C4E-8E34D5AD4A3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89B4-4024-9C4E-8E34D5AD4A3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89B4-4024-9C4E-8E34D5AD4A3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89B4-4024-9C4E-8E34D5AD4A3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89B4-4024-9C4E-8E34D5AD4A3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89B4-4024-9C4E-8E34D5AD4A3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89B4-4024-9C4E-8E34D5AD4A3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89B4-4024-9C4E-8E34D5AD4A3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89B4-4024-9C4E-8E34D5AD4A3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89B4-4024-9C4E-8E34D5AD4A3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89B4-4024-9C4E-8E34D5AD4A3C}"/>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89B4-4024-9C4E-8E34D5AD4A3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89B4-4024-9C4E-8E34D5AD4A3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89B4-4024-9C4E-8E34D5AD4A3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89B4-4024-9C4E-8E34D5AD4A3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89B4-4024-9C4E-8E34D5AD4A3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89B4-4024-9C4E-8E34D5AD4A3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89B4-4024-9C4E-8E34D5AD4A3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89B4-4024-9C4E-8E34D5AD4A3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89B4-4024-9C4E-8E34D5AD4A3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89B4-4024-9C4E-8E34D5AD4A3C}"/>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89B4-4024-9C4E-8E34D5AD4A3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752850" y="594836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3183404"/>
            <a:ext cx="8610600" cy="2677656"/>
          </a:xfrm>
          <a:prstGeom prst="rect">
            <a:avLst/>
          </a:prstGeom>
          <a:noFill/>
        </p:spPr>
        <p:txBody>
          <a:bodyPr wrap="square" rtlCol="0">
            <a:spAutoFit/>
          </a:bodyPr>
          <a:lstStyle/>
          <a:p>
            <a:r>
              <a:rPr lang="en-US" sz="2400" b="1" dirty="0">
                <a:latin typeface="Arial Narrow" panose="020B0606020202030204" pitchFamily="34" charset="0"/>
              </a:rPr>
              <a:t>STUDENT NAME:   VARSHA.J</a:t>
            </a:r>
          </a:p>
          <a:p>
            <a:r>
              <a:rPr lang="en-US" sz="2400" b="1" dirty="0">
                <a:latin typeface="Arial Narrow" panose="020B0606020202030204" pitchFamily="34" charset="0"/>
              </a:rPr>
              <a:t>REGISTER NO:       312216135</a:t>
            </a:r>
          </a:p>
          <a:p>
            <a:r>
              <a:rPr lang="en-US" sz="2400" b="1" dirty="0">
                <a:latin typeface="Arial Narrow" panose="020B0606020202030204" pitchFamily="34" charset="0"/>
              </a:rPr>
              <a:t>NM:                           48784A0DDDD6CF68F824FA76C7D5F8C6</a:t>
            </a:r>
          </a:p>
          <a:p>
            <a:r>
              <a:rPr lang="en-US" sz="2400" b="1" dirty="0">
                <a:latin typeface="Arial Narrow" panose="020B0606020202030204" pitchFamily="34" charset="0"/>
              </a:rPr>
              <a:t>DEPARTMENT:        B.COM ACCOUNTING &amp; FINANCE</a:t>
            </a:r>
          </a:p>
          <a:p>
            <a:r>
              <a:rPr lang="en-US" sz="2400" b="1" dirty="0">
                <a:latin typeface="Arial Narrow" panose="020B0606020202030204" pitchFamily="34" charset="0"/>
              </a:rPr>
              <a:t>COLLEGE:               SHRI SHANKARLAL SUNDARBAI SHASUN JAIN</a:t>
            </a:r>
          </a:p>
          <a:p>
            <a:r>
              <a:rPr lang="en-US" sz="2400" b="1" dirty="0">
                <a:latin typeface="Arial Narrow" panose="020B0606020202030204" pitchFamily="34" charset="0"/>
              </a:rPr>
              <a:t>                                  COLLEGE FOR WOMEN</a:t>
            </a:r>
          </a:p>
          <a:p>
            <a:r>
              <a:rPr lang="en-US" sz="2400" b="1" dirty="0">
                <a:latin typeface="Arial Narrow" panose="020B0606020202030204" pitchFamily="34" charset="0"/>
              </a:rPr>
              <a:t>           </a:t>
            </a:r>
            <a:endParaRPr lang="en-IN" sz="2400" b="1" dirty="0">
              <a:latin typeface="Arial Narrow" panose="020B0606020202030204" pitchFamily="34" charset="0"/>
            </a:endParaRPr>
          </a:p>
        </p:txBody>
      </p:sp>
      <p:sp>
        <p:nvSpPr>
          <p:cNvPr id="13" name="Rectangle 12">
            <a:extLst>
              <a:ext uri="{FF2B5EF4-FFF2-40B4-BE49-F238E27FC236}">
                <a16:creationId xmlns:a16="http://schemas.microsoft.com/office/drawing/2014/main" id="{99F6E30E-5D4C-447C-A9F3-23AD8769CCCD}"/>
              </a:ext>
            </a:extLst>
          </p:cNvPr>
          <p:cNvSpPr/>
          <p:nvPr/>
        </p:nvSpPr>
        <p:spPr>
          <a:xfrm>
            <a:off x="563395" y="282714"/>
            <a:ext cx="1106520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EMPLOYEE DATA ANALYTICS USING EXCEL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1FFC126-7FC2-4578-93A6-0DC2220D3B92}"/>
              </a:ext>
            </a:extLst>
          </p:cNvPr>
          <p:cNvSpPr txBox="1"/>
          <p:nvPr/>
        </p:nvSpPr>
        <p:spPr>
          <a:xfrm>
            <a:off x="1219200" y="1600199"/>
            <a:ext cx="8134350" cy="4801314"/>
          </a:xfrm>
          <a:prstGeom prst="rect">
            <a:avLst/>
          </a:prstGeom>
          <a:noFill/>
        </p:spPr>
        <p:txBody>
          <a:bodyPr wrap="square" rtlCol="0">
            <a:spAutoFit/>
          </a:bodyPr>
          <a:lstStyle/>
          <a:p>
            <a:r>
              <a:rPr lang="en-US" b="1" dirty="0">
                <a:latin typeface="Arial Narrow" panose="020B0606020202030204" pitchFamily="34" charset="0"/>
              </a:rPr>
              <a:t>Data collection</a:t>
            </a:r>
          </a:p>
          <a:p>
            <a:r>
              <a:rPr lang="en-US" dirty="0"/>
              <a:t>Collected the data in edunet dash board.</a:t>
            </a:r>
          </a:p>
          <a:p>
            <a:endParaRPr lang="en-US" dirty="0"/>
          </a:p>
          <a:p>
            <a:r>
              <a:rPr lang="en-US" b="1" dirty="0">
                <a:latin typeface="Arial Narrow" panose="020B0606020202030204" pitchFamily="34" charset="0"/>
              </a:rPr>
              <a:t>Feature collection</a:t>
            </a:r>
          </a:p>
          <a:p>
            <a:r>
              <a:rPr lang="en-US" dirty="0"/>
              <a:t>Identifying each feature type and working on it specifically.</a:t>
            </a:r>
          </a:p>
          <a:p>
            <a:endParaRPr lang="en-US" dirty="0"/>
          </a:p>
          <a:p>
            <a:r>
              <a:rPr lang="en-US" b="1" dirty="0">
                <a:latin typeface="Arial Narrow" panose="020B0606020202030204" pitchFamily="34" charset="0"/>
              </a:rPr>
              <a:t>Data cleaning</a:t>
            </a:r>
          </a:p>
          <a:p>
            <a:r>
              <a:rPr lang="en-US" dirty="0"/>
              <a:t>Finding out the missing values.</a:t>
            </a:r>
          </a:p>
          <a:p>
            <a:r>
              <a:rPr lang="en-US" dirty="0"/>
              <a:t>Filtering out those missing values.</a:t>
            </a:r>
          </a:p>
          <a:p>
            <a:endParaRPr lang="en-US" dirty="0"/>
          </a:p>
          <a:p>
            <a:r>
              <a:rPr lang="en-US" b="1" dirty="0">
                <a:latin typeface="Arial Narrow" panose="020B0606020202030204" pitchFamily="34" charset="0"/>
              </a:rPr>
              <a:t>Performance level</a:t>
            </a:r>
          </a:p>
          <a:p>
            <a:r>
              <a:rPr lang="en-US" dirty="0"/>
              <a:t>Pivot point making slice option.</a:t>
            </a:r>
          </a:p>
          <a:p>
            <a:endParaRPr lang="en-US" dirty="0"/>
          </a:p>
          <a:p>
            <a:r>
              <a:rPr lang="en-US" b="1" dirty="0">
                <a:latin typeface="Arial Narrow" panose="020B0606020202030204" pitchFamily="34" charset="0"/>
              </a:rPr>
              <a:t>Summary</a:t>
            </a:r>
          </a:p>
          <a:p>
            <a:r>
              <a:rPr lang="en-US" dirty="0"/>
              <a:t>The final result can be witnessed through Pivot table chart and graphical representation.</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89BA1E2E-F9A6-45FC-9460-571205B415C4}"/>
              </a:ext>
            </a:extLst>
          </p:cNvPr>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graphicFrame>
        <p:nvGraphicFramePr>
          <p:cNvPr id="3" name="Chart 2">
            <a:extLst>
              <a:ext uri="{FF2B5EF4-FFF2-40B4-BE49-F238E27FC236}">
                <a16:creationId xmlns:a16="http://schemas.microsoft.com/office/drawing/2014/main" id="{46BA456F-8A53-43E5-B588-5BBAC310198B}"/>
              </a:ext>
              <a:ext uri="{147F2762-F138-4A5C-976F-8EAC2B608ADB}">
                <a16:predDERef xmlns:a16="http://schemas.microsoft.com/office/drawing/2014/main" pred="{CCBDEFF5-4268-6FE0-1791-CE675D49DF05}"/>
              </a:ext>
            </a:extLst>
          </p:cNvPr>
          <p:cNvGraphicFramePr>
            <a:graphicFrameLocks/>
          </p:cNvGraphicFramePr>
          <p:nvPr>
            <p:extLst>
              <p:ext uri="{D42A27DB-BD31-4B8C-83A1-F6EECF244321}">
                <p14:modId xmlns:p14="http://schemas.microsoft.com/office/powerpoint/2010/main" val="90946243"/>
              </p:ext>
            </p:extLst>
          </p:nvPr>
        </p:nvGraphicFramePr>
        <p:xfrm>
          <a:off x="752476" y="1305928"/>
          <a:ext cx="7705724" cy="48662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147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677400" y="5715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42377"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01175"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0D70C33-A6B1-477F-906D-932247D9E7ED}"/>
              </a:ext>
              <a:ext uri="{147F2762-F138-4A5C-976F-8EAC2B608ADB}">
                <a16:predDERef xmlns:a16="http://schemas.microsoft.com/office/drawing/2014/main" pred="{1FF6AA50-1351-7DA3-852F-146F018016AF}"/>
              </a:ext>
            </a:extLst>
          </p:cNvPr>
          <p:cNvGraphicFramePr>
            <a:graphicFrameLocks/>
          </p:cNvGraphicFramePr>
          <p:nvPr>
            <p:extLst>
              <p:ext uri="{D42A27DB-BD31-4B8C-83A1-F6EECF244321}">
                <p14:modId xmlns:p14="http://schemas.microsoft.com/office/powerpoint/2010/main" val="2053026831"/>
              </p:ext>
            </p:extLst>
          </p:nvPr>
        </p:nvGraphicFramePr>
        <p:xfrm>
          <a:off x="1644819" y="1516480"/>
          <a:ext cx="5544552" cy="45479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738664"/>
          </a:xfrm>
        </p:spPr>
        <p:txBody>
          <a:bodyPr/>
          <a:lstStyle/>
          <a:p>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7EC7CCD-2E84-4787-855E-793227F99C99}"/>
              </a:ext>
            </a:extLst>
          </p:cNvPr>
          <p:cNvSpPr txBox="1"/>
          <p:nvPr/>
        </p:nvSpPr>
        <p:spPr>
          <a:xfrm>
            <a:off x="533400" y="1865054"/>
            <a:ext cx="7543800" cy="2862322"/>
          </a:xfrm>
          <a:prstGeom prst="rect">
            <a:avLst/>
          </a:prstGeom>
          <a:noFill/>
        </p:spPr>
        <p:txBody>
          <a:bodyPr wrap="square">
            <a:spAutoFit/>
          </a:bodyPr>
          <a:lstStyle/>
          <a:p>
            <a:r>
              <a:rPr lang="en-US" dirty="0">
                <a:latin typeface="Arial Rounded MT Bold" panose="020F0704030504030204" pitchFamily="34" charset="0"/>
                <a:ea typeface="Calibri"/>
                <a:cs typeface="Calibri"/>
              </a:rPr>
              <a:t>Employee data analysis using Excel provides valuable insights into various aspects of workforce management. By effectively utilizing Excel's features such as pivot tables, charts and formulas organizations can identify trends, monitor performance and make data- driven decisions to enhance productivity and employee satisfaction. The ability to analyze data systematically helps in uncovering patterns, optimizing resource allocation and developing strategic initiatives. Overall, Excel serves as a powerful tool for transforming raw employee data into actionable insights, contributing to more informed and strategic HR practices</a:t>
            </a:r>
            <a:endParaRPr lang="en-US" dirty="0">
              <a:latin typeface="Arial Rounded MT Bold" panose="020F070403050403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216361" y="4824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3809" y="417492"/>
            <a:ext cx="5111191" cy="693780"/>
          </a:xfrm>
          <a:prstGeom prst="rect">
            <a:avLst/>
          </a:prstGeom>
        </p:spPr>
        <p:txBody>
          <a:bodyPr vert="horz" wrap="square" lIns="0" tIns="16510" rIns="0" bIns="0" rtlCol="0">
            <a:spAutoFit/>
          </a:bodyPr>
          <a:lstStyle/>
          <a:p>
            <a:pPr marL="12700">
              <a:lnSpc>
                <a:spcPct val="100000"/>
              </a:lnSpc>
              <a:spcBef>
                <a:spcPts val="130"/>
              </a:spcBef>
            </a:pPr>
            <a:r>
              <a:rPr sz="4400" spc="5" dirty="0"/>
              <a:t>PROJECT</a:t>
            </a:r>
            <a:r>
              <a:rPr sz="4400" spc="-85" dirty="0"/>
              <a:t> </a:t>
            </a:r>
            <a:r>
              <a:rPr sz="4400" spc="25" dirty="0"/>
              <a:t>TITLE</a:t>
            </a:r>
            <a:endParaRPr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Arial Rounded MT Bold" panose="020F0704030504030204" pitchFamily="34" charset="0"/>
                <a:cs typeface="Times New Roman" panose="02020603050405020304" pitchFamily="18" charset="0"/>
              </a:rPr>
              <a:t>Employee Performance Analysis using Excel</a:t>
            </a:r>
            <a:endParaRPr lang="en-IN" sz="3600" dirty="0">
              <a:solidFill>
                <a:srgbClr val="7030A0"/>
              </a:solidFill>
              <a:latin typeface="Arial Rounded MT Bold" panose="020F07040305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8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826263" y="3642507"/>
            <a:ext cx="4431537"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180284" y="40756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082351" y="1173098"/>
            <a:ext cx="5728274"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Arial Rounded MT Bold" panose="020F0704030504030204" pitchFamily="34" charset="0"/>
                <a:cs typeface="Times New Roman" panose="02020603050405020304" pitchFamily="18" charset="0"/>
              </a:rPr>
              <a:t>Dataset Description</a:t>
            </a:r>
            <a:endParaRPr lang="en-US" sz="2800" b="0" i="0" dirty="0">
              <a:solidFill>
                <a:srgbClr val="0D0D0D"/>
              </a:solidFill>
              <a:effectLst/>
              <a:latin typeface="Arial Rounded MT Bold" panose="020F070403050403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Results and </a:t>
            </a:r>
            <a:r>
              <a:rPr lang="en-US" sz="2800" dirty="0">
                <a:solidFill>
                  <a:srgbClr val="0D0D0D"/>
                </a:solidFill>
                <a:latin typeface="Arial Rounded MT Bold" panose="020F0704030504030204" pitchFamily="34" charset="0"/>
                <a:cs typeface="Times New Roman" panose="02020603050405020304" pitchFamily="18" charset="0"/>
              </a:rPr>
              <a:t>Discussion</a:t>
            </a:r>
            <a:endParaRPr lang="en-US" sz="2800" b="0" i="0" dirty="0">
              <a:solidFill>
                <a:srgbClr val="0D0D0D"/>
              </a:solidFill>
              <a:effectLst/>
              <a:latin typeface="Arial Rounded MT Bold" panose="020F0704030504030204"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Arial Rounded MT Bold" panose="020F0704030504030204" pitchFamily="34"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83027" y="9389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4F39692-FDFA-432E-A151-DED2359D6A97}"/>
              </a:ext>
            </a:extLst>
          </p:cNvPr>
          <p:cNvSpPr txBox="1"/>
          <p:nvPr/>
        </p:nvSpPr>
        <p:spPr>
          <a:xfrm>
            <a:off x="834072" y="2019300"/>
            <a:ext cx="7395528" cy="2677656"/>
          </a:xfrm>
          <a:prstGeom prst="rect">
            <a:avLst/>
          </a:prstGeom>
          <a:noFill/>
        </p:spPr>
        <p:txBody>
          <a:bodyPr wrap="square">
            <a:spAutoFit/>
          </a:bodyPr>
          <a:lstStyle/>
          <a:p>
            <a:r>
              <a:rPr lang="en-US" sz="2800" b="1" i="0" dirty="0">
                <a:solidFill>
                  <a:srgbClr val="474747"/>
                </a:solidFill>
                <a:effectLst/>
                <a:latin typeface="Arial Narrow" panose="020B0606020202030204" pitchFamily="34" charset="0"/>
              </a:rPr>
              <a:t>Performance evaluations </a:t>
            </a:r>
            <a:r>
              <a:rPr lang="en-US" sz="2800" b="1" i="0" dirty="0">
                <a:solidFill>
                  <a:srgbClr val="040C28"/>
                </a:solidFill>
                <a:effectLst/>
                <a:latin typeface="Arial Narrow" panose="020B0606020202030204" pitchFamily="34" charset="0"/>
              </a:rPr>
              <a:t>can identify specific skill gaps or training needs, allowing organizations to tailor development programs accordingly</a:t>
            </a:r>
            <a:r>
              <a:rPr lang="en-US" sz="2800" b="1" i="0" dirty="0">
                <a:solidFill>
                  <a:srgbClr val="474747"/>
                </a:solidFill>
                <a:effectLst/>
                <a:latin typeface="Arial Narrow" panose="020B0606020202030204" pitchFamily="34" charset="0"/>
              </a:rPr>
              <a:t>. The feedback exchanged during evaluations can improve job performance, increase motivation, and boost overall productivity</a:t>
            </a:r>
            <a:endParaRPr lang="en-IN" sz="2800" b="1" dirty="0">
              <a:latin typeface="Arial Narrow" panose="020B0606020202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16954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11475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77414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A8CA3F4-67B9-4B57-8623-C6E7FB5AC8E1}"/>
              </a:ext>
            </a:extLst>
          </p:cNvPr>
          <p:cNvSpPr txBox="1"/>
          <p:nvPr/>
        </p:nvSpPr>
        <p:spPr>
          <a:xfrm>
            <a:off x="739775" y="2096750"/>
            <a:ext cx="7620000" cy="3416320"/>
          </a:xfrm>
          <a:prstGeom prst="rect">
            <a:avLst/>
          </a:prstGeom>
          <a:noFill/>
        </p:spPr>
        <p:txBody>
          <a:bodyPr wrap="square">
            <a:spAutoFit/>
          </a:bodyPr>
          <a:lstStyle/>
          <a:p>
            <a:r>
              <a:rPr lang="en-US" sz="2400" b="1" i="0" dirty="0">
                <a:solidFill>
                  <a:srgbClr val="474747"/>
                </a:solidFill>
                <a:effectLst/>
                <a:latin typeface="Arial Narrow" panose="020B0606020202030204" pitchFamily="34" charset="0"/>
              </a:rPr>
              <a:t>Employee performance evaluations will </a:t>
            </a:r>
            <a:r>
              <a:rPr lang="en-US" sz="2400" b="1" i="0" dirty="0">
                <a:solidFill>
                  <a:srgbClr val="040C28"/>
                </a:solidFill>
                <a:effectLst/>
                <a:latin typeface="Arial Narrow" panose="020B0606020202030204" pitchFamily="34" charset="0"/>
              </a:rPr>
              <a:t>help you know if your employees are performing up to the standards and expectations</a:t>
            </a:r>
            <a:r>
              <a:rPr lang="en-US" sz="2400" b="1" i="0" dirty="0">
                <a:solidFill>
                  <a:srgbClr val="474747"/>
                </a:solidFill>
                <a:effectLst/>
                <a:latin typeface="Arial Narrow" panose="020B0606020202030204" pitchFamily="34" charset="0"/>
              </a:rPr>
              <a:t>. If you can conduct these evaluations regularly and properly, it will have a highly positive impact on your company. This </a:t>
            </a:r>
            <a:r>
              <a:rPr lang="en-US" sz="2400" b="1" i="0" dirty="0">
                <a:solidFill>
                  <a:srgbClr val="040C28"/>
                </a:solidFill>
                <a:effectLst/>
                <a:latin typeface="Arial Narrow" panose="020B0606020202030204" pitchFamily="34" charset="0"/>
              </a:rPr>
              <a:t>increases trust and ensures everyone feels better supported and more engaged</a:t>
            </a:r>
            <a:r>
              <a:rPr lang="en-US" sz="2400" b="1" i="0" dirty="0">
                <a:solidFill>
                  <a:srgbClr val="474747"/>
                </a:solidFill>
                <a:effectLst/>
                <a:latin typeface="Arial Narrow" panose="020B0606020202030204" pitchFamily="34" charset="0"/>
              </a:rPr>
              <a:t>. Without this, employees are more likely to feel detached from their work and its role within the organization, which is very likely to result in a higher rate of staff turnover.</a:t>
            </a:r>
            <a:endParaRPr lang="en-IN" sz="2400" b="1" dirty="0">
              <a:latin typeface="Arial Narrow" panose="020B0606020202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06780" y="304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7ACF7BE-B7B1-43EC-8339-55342A7D0890}"/>
              </a:ext>
            </a:extLst>
          </p:cNvPr>
          <p:cNvSpPr txBox="1"/>
          <p:nvPr/>
        </p:nvSpPr>
        <p:spPr>
          <a:xfrm>
            <a:off x="906780" y="1066860"/>
            <a:ext cx="4503420" cy="4031873"/>
          </a:xfrm>
          <a:prstGeom prst="rect">
            <a:avLst/>
          </a:prstGeom>
          <a:noFill/>
        </p:spPr>
        <p:txBody>
          <a:bodyPr wrap="square">
            <a:spAutoFit/>
          </a:bodyPr>
          <a:lstStyle/>
          <a:p>
            <a:pPr marL="457200" indent="-457200" fontAlgn="ctr">
              <a:buFont typeface="Wingdings" panose="05000000000000000000" pitchFamily="2" charset="2"/>
              <a:buChar char="ü"/>
            </a:pPr>
            <a:r>
              <a:rPr lang="en-US" sz="3200" b="0" i="0" dirty="0">
                <a:solidFill>
                  <a:srgbClr val="001D35"/>
                </a:solidFill>
                <a:effectLst/>
                <a:latin typeface="Google Sans"/>
              </a:rPr>
              <a:t>Employees</a:t>
            </a:r>
          </a:p>
          <a:p>
            <a:pPr marL="457200" indent="-457200" fontAlgn="ctr">
              <a:buFont typeface="Wingdings" panose="05000000000000000000" pitchFamily="2" charset="2"/>
              <a:buChar char="ü"/>
            </a:pPr>
            <a:r>
              <a:rPr lang="en-US" sz="3200" b="0" i="0" dirty="0">
                <a:solidFill>
                  <a:srgbClr val="001D35"/>
                </a:solidFill>
                <a:effectLst/>
                <a:latin typeface="Google Sans"/>
              </a:rPr>
              <a:t>Managers</a:t>
            </a:r>
          </a:p>
          <a:p>
            <a:pPr marL="457200" indent="-457200" fontAlgn="ctr">
              <a:buFont typeface="Wingdings" panose="05000000000000000000" pitchFamily="2" charset="2"/>
              <a:buChar char="ü"/>
            </a:pPr>
            <a:r>
              <a:rPr lang="en-US" sz="3200" b="0" i="0" dirty="0">
                <a:solidFill>
                  <a:srgbClr val="001D35"/>
                </a:solidFill>
                <a:effectLst/>
                <a:latin typeface="Google Sans"/>
              </a:rPr>
              <a:t>Leadership</a:t>
            </a:r>
          </a:p>
          <a:p>
            <a:pPr marL="457200" indent="-457200" fontAlgn="ctr">
              <a:buFont typeface="Wingdings" panose="05000000000000000000" pitchFamily="2" charset="2"/>
              <a:buChar char="ü"/>
            </a:pPr>
            <a:r>
              <a:rPr lang="en-US" sz="3200" b="0" i="0" dirty="0">
                <a:solidFill>
                  <a:srgbClr val="001D35"/>
                </a:solidFill>
                <a:effectLst/>
                <a:latin typeface="Google Sans"/>
              </a:rPr>
              <a:t>Human resources</a:t>
            </a:r>
          </a:p>
          <a:p>
            <a:pPr marL="457200" indent="-457200" fontAlgn="ctr">
              <a:buFont typeface="Wingdings" panose="05000000000000000000" pitchFamily="2" charset="2"/>
              <a:buChar char="ü"/>
            </a:pPr>
            <a:r>
              <a:rPr lang="en-US" sz="3200" b="0" i="0" dirty="0">
                <a:solidFill>
                  <a:srgbClr val="001D35"/>
                </a:solidFill>
                <a:effectLst/>
                <a:latin typeface="Google Sans"/>
              </a:rPr>
              <a:t>Customers</a:t>
            </a:r>
          </a:p>
          <a:p>
            <a:pPr marL="457200" indent="-457200" fontAlgn="ctr">
              <a:buFont typeface="Wingdings" panose="05000000000000000000" pitchFamily="2" charset="2"/>
              <a:buChar char="ü"/>
            </a:pPr>
            <a:r>
              <a:rPr lang="en-US" sz="3200" b="0" i="0" dirty="0">
                <a:solidFill>
                  <a:srgbClr val="001D35"/>
                </a:solidFill>
                <a:effectLst/>
                <a:latin typeface="Google Sans"/>
              </a:rPr>
              <a:t>Peer </a:t>
            </a:r>
          </a:p>
          <a:p>
            <a:pPr marL="457200" indent="-457200" fontAlgn="ctr">
              <a:buFont typeface="Wingdings" panose="05000000000000000000" pitchFamily="2" charset="2"/>
              <a:buChar char="ü"/>
            </a:pPr>
            <a:r>
              <a:rPr lang="en-US" sz="3200" b="0" i="0" dirty="0">
                <a:solidFill>
                  <a:srgbClr val="001D35"/>
                </a:solidFill>
                <a:effectLst/>
                <a:latin typeface="Google Sans"/>
              </a:rPr>
              <a:t>Subordinates</a:t>
            </a:r>
          </a:p>
          <a:p>
            <a:pPr marL="457200" indent="-457200" fontAlgn="ctr">
              <a:buFont typeface="Wingdings" panose="05000000000000000000" pitchFamily="2" charset="2"/>
              <a:buChar char="ü"/>
            </a:pPr>
            <a:r>
              <a:rPr lang="en-US" sz="3200" b="0" i="0" dirty="0">
                <a:solidFill>
                  <a:srgbClr val="001D35"/>
                </a:solidFill>
                <a:effectLst/>
                <a:latin typeface="Google Sans"/>
              </a:rPr>
              <a:t>Self</a:t>
            </a:r>
          </a:p>
        </p:txBody>
      </p:sp>
      <p:pic>
        <p:nvPicPr>
          <p:cNvPr id="1026" name="Picture 2" descr="Top 60 Employee Engagement Ideas from the Experts - PageUp">
            <a:extLst>
              <a:ext uri="{FF2B5EF4-FFF2-40B4-BE49-F238E27FC236}">
                <a16:creationId xmlns:a16="http://schemas.microsoft.com/office/drawing/2014/main" id="{956FD9F6-3391-4578-AA47-0F5C9FE69C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904" y="759587"/>
            <a:ext cx="3659291" cy="21955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The Value of Loyal Customers | Keep Them Coming Back!">
            <a:extLst>
              <a:ext uri="{FF2B5EF4-FFF2-40B4-BE49-F238E27FC236}">
                <a16:creationId xmlns:a16="http://schemas.microsoft.com/office/drawing/2014/main" id="{F49D9127-F4A8-4996-893C-1DBFED7B14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966" y="3812351"/>
            <a:ext cx="3812867" cy="2359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60046" y="2478405"/>
            <a:ext cx="2466974" cy="28289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3E7BD3A-7E01-4F18-AB51-DA643849F8D1}"/>
              </a:ext>
            </a:extLst>
          </p:cNvPr>
          <p:cNvSpPr txBox="1"/>
          <p:nvPr/>
        </p:nvSpPr>
        <p:spPr>
          <a:xfrm>
            <a:off x="3429000" y="2057400"/>
            <a:ext cx="7589220"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dirty="0">
                <a:latin typeface="Arial Rounded MT Bold" panose="020F0704030504030204" pitchFamily="34" charset="0"/>
                <a:ea typeface="Calibri"/>
                <a:cs typeface="Calibri"/>
              </a:rPr>
              <a:t>Conditional formatting : used to find out blank cell and highlight the cell</a:t>
            </a:r>
          </a:p>
          <a:p>
            <a:pPr marL="285750" indent="-285750">
              <a:buFont typeface="Wingdings"/>
              <a:buChar char="Ø"/>
            </a:pPr>
            <a:endParaRPr lang="en-US" sz="2000" dirty="0">
              <a:latin typeface="Arial Rounded MT Bold" panose="020F0704030504030204" pitchFamily="34" charset="0"/>
              <a:ea typeface="Calibri"/>
              <a:cs typeface="Calibri"/>
            </a:endParaRPr>
          </a:p>
          <a:p>
            <a:pPr marL="285750" indent="-285750">
              <a:buFont typeface="Wingdings"/>
              <a:buChar char="Ø"/>
            </a:pPr>
            <a:r>
              <a:rPr lang="en-US" sz="2000" dirty="0">
                <a:latin typeface="Arial Rounded MT Bold" panose="020F0704030504030204" pitchFamily="34" charset="0"/>
                <a:ea typeface="Calibri"/>
                <a:cs typeface="Calibri"/>
              </a:rPr>
              <a:t>Filter: used to remove the unwanted cell in the excel</a:t>
            </a:r>
          </a:p>
          <a:p>
            <a:pPr marL="285750" indent="-285750">
              <a:buFont typeface="Wingdings"/>
              <a:buChar char="Ø"/>
            </a:pPr>
            <a:endParaRPr lang="en-US" sz="2000" dirty="0">
              <a:latin typeface="Arial Rounded MT Bold" panose="020F0704030504030204" pitchFamily="34" charset="0"/>
              <a:ea typeface="Calibri"/>
              <a:cs typeface="Calibri"/>
            </a:endParaRPr>
          </a:p>
          <a:p>
            <a:pPr marL="285750" indent="-285750">
              <a:buFont typeface="Wingdings"/>
              <a:buChar char="Ø"/>
            </a:pPr>
            <a:r>
              <a:rPr lang="en-US" sz="2000" dirty="0">
                <a:latin typeface="Arial Rounded MT Bold" panose="020F0704030504030204" pitchFamily="34" charset="0"/>
                <a:ea typeface="Calibri"/>
                <a:cs typeface="Calibri"/>
              </a:rPr>
              <a:t>Formula: used to finalize the performance of the employee in the organization </a:t>
            </a:r>
          </a:p>
          <a:p>
            <a:pPr marL="285750" indent="-285750">
              <a:buFont typeface="Wingdings"/>
              <a:buChar char="Ø"/>
            </a:pPr>
            <a:endParaRPr lang="en-US" sz="2000" dirty="0">
              <a:latin typeface="Arial Rounded MT Bold" panose="020F0704030504030204" pitchFamily="34" charset="0"/>
              <a:ea typeface="Calibri"/>
              <a:cs typeface="Calibri"/>
            </a:endParaRPr>
          </a:p>
          <a:p>
            <a:pPr marL="285750" indent="-285750">
              <a:buFont typeface="Wingdings"/>
              <a:buChar char="Ø"/>
            </a:pPr>
            <a:r>
              <a:rPr lang="en-US" sz="2000" dirty="0">
                <a:latin typeface="Arial Rounded MT Bold" panose="020F0704030504030204" pitchFamily="34" charset="0"/>
                <a:ea typeface="Calibri"/>
                <a:cs typeface="Calibri"/>
              </a:rPr>
              <a:t>Pivot: it gives us the summary of the employee data analytics </a:t>
            </a:r>
          </a:p>
          <a:p>
            <a:pPr marL="285750" indent="-285750">
              <a:buFont typeface="Wingdings"/>
              <a:buChar char="Ø"/>
            </a:pPr>
            <a:endParaRPr lang="en-US" sz="2000" dirty="0">
              <a:latin typeface="Arial Rounded MT Bold" panose="020F0704030504030204" pitchFamily="34" charset="0"/>
              <a:ea typeface="Calibri"/>
              <a:cs typeface="Calibri"/>
            </a:endParaRPr>
          </a:p>
          <a:p>
            <a:pPr marL="285750" indent="-285750">
              <a:buFont typeface="Wingdings"/>
              <a:buChar char="Ø"/>
            </a:pPr>
            <a:r>
              <a:rPr lang="en-US" sz="2000" dirty="0">
                <a:latin typeface="Arial Rounded MT Bold" panose="020F0704030504030204" pitchFamily="34" charset="0"/>
                <a:ea typeface="Calibri"/>
                <a:cs typeface="Calibri"/>
              </a:rPr>
              <a:t>Graph : we can easily understand by the visual representation of the large data in a simply format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9C8590D6-123E-494F-BE3C-36643CA7D12F}"/>
              </a:ext>
            </a:extLst>
          </p:cNvPr>
          <p:cNvSpPr txBox="1"/>
          <p:nvPr/>
        </p:nvSpPr>
        <p:spPr>
          <a:xfrm>
            <a:off x="1143000" y="3025458"/>
            <a:ext cx="4128502" cy="3416320"/>
          </a:xfrm>
          <a:prstGeom prst="rect">
            <a:avLst/>
          </a:prstGeom>
          <a:noFill/>
        </p:spPr>
        <p:txBody>
          <a:bodyPr wrap="none" rtlCol="0">
            <a:spAutoFit/>
          </a:bodyPr>
          <a:lstStyle/>
          <a:p>
            <a:r>
              <a:rPr lang="en-US" dirty="0">
                <a:latin typeface="Arial Rounded MT Bold" panose="020F0704030504030204" pitchFamily="34" charset="0"/>
              </a:rPr>
              <a:t>FEATURES</a:t>
            </a:r>
          </a:p>
          <a:p>
            <a:endParaRPr lang="en-US" dirty="0">
              <a:latin typeface="Arial Rounded MT Bold" panose="020F0704030504030204" pitchFamily="34" charset="0"/>
            </a:endParaRPr>
          </a:p>
          <a:p>
            <a:r>
              <a:rPr lang="en-US" dirty="0">
                <a:latin typeface="Arial Rounded MT Bold" panose="020F0704030504030204" pitchFamily="34" charset="0"/>
              </a:rPr>
              <a:t>Employee – Kaggle</a:t>
            </a:r>
          </a:p>
          <a:p>
            <a:r>
              <a:rPr lang="en-US" dirty="0">
                <a:latin typeface="Arial Rounded MT Bold" panose="020F0704030504030204" pitchFamily="34" charset="0"/>
              </a:rPr>
              <a:t>26 - Features</a:t>
            </a:r>
          </a:p>
          <a:p>
            <a:r>
              <a:rPr lang="en-US" dirty="0">
                <a:latin typeface="Arial Rounded MT Bold" panose="020F0704030504030204" pitchFamily="34" charset="0"/>
              </a:rPr>
              <a:t>9 - Features</a:t>
            </a:r>
          </a:p>
          <a:p>
            <a:r>
              <a:rPr lang="en-US" dirty="0">
                <a:latin typeface="Arial Rounded MT Bold" panose="020F0704030504030204" pitchFamily="34" charset="0"/>
              </a:rPr>
              <a:t>Employee ID Number</a:t>
            </a:r>
          </a:p>
          <a:p>
            <a:r>
              <a:rPr lang="en-US" dirty="0">
                <a:latin typeface="Arial Rounded MT Bold" panose="020F0704030504030204" pitchFamily="34" charset="0"/>
              </a:rPr>
              <a:t>Name of the employee</a:t>
            </a:r>
          </a:p>
          <a:p>
            <a:r>
              <a:rPr lang="en-US" dirty="0">
                <a:latin typeface="Arial Rounded MT Bold" panose="020F0704030504030204" pitchFamily="34" charset="0"/>
              </a:rPr>
              <a:t>Employee’s job description</a:t>
            </a:r>
          </a:p>
          <a:p>
            <a:r>
              <a:rPr lang="en-US" dirty="0">
                <a:latin typeface="Arial Rounded MT Bold" panose="020F0704030504030204" pitchFamily="34" charset="0"/>
              </a:rPr>
              <a:t>Performance level</a:t>
            </a:r>
          </a:p>
          <a:p>
            <a:r>
              <a:rPr lang="en-US" dirty="0">
                <a:latin typeface="Arial Rounded MT Bold" panose="020F0704030504030204" pitchFamily="34" charset="0"/>
              </a:rPr>
              <a:t>Gender - Male/Female</a:t>
            </a:r>
          </a:p>
          <a:p>
            <a:r>
              <a:rPr lang="en-US" dirty="0">
                <a:latin typeface="Arial Rounded MT Bold" panose="020F0704030504030204" pitchFamily="34" charset="0"/>
              </a:rPr>
              <a:t>Employee rating – numerical values</a:t>
            </a:r>
          </a:p>
          <a:p>
            <a:endParaRPr lang="en-IN" dirty="0"/>
          </a:p>
        </p:txBody>
      </p:sp>
      <p:sp>
        <p:nvSpPr>
          <p:cNvPr id="5" name="TextBox 4">
            <a:extLst>
              <a:ext uri="{FF2B5EF4-FFF2-40B4-BE49-F238E27FC236}">
                <a16:creationId xmlns:a16="http://schemas.microsoft.com/office/drawing/2014/main" id="{44FF11BF-DF83-4E5F-82CE-E8057E6DE578}"/>
              </a:ext>
            </a:extLst>
          </p:cNvPr>
          <p:cNvSpPr txBox="1"/>
          <p:nvPr/>
        </p:nvSpPr>
        <p:spPr>
          <a:xfrm>
            <a:off x="990600" y="1295400"/>
            <a:ext cx="6103620" cy="1477328"/>
          </a:xfrm>
          <a:prstGeom prst="rect">
            <a:avLst/>
          </a:prstGeom>
          <a:noFill/>
        </p:spPr>
        <p:txBody>
          <a:bodyPr wrap="square">
            <a:spAutoFit/>
          </a:bodyPr>
          <a:lstStyle/>
          <a:p>
            <a:pPr marL="285750" indent="-285750">
              <a:buFont typeface="Arial"/>
              <a:buChar char="•"/>
            </a:pPr>
            <a:r>
              <a:rPr lang="en-US" dirty="0">
                <a:latin typeface="Arial Rounded MT Bold" panose="020F0704030504030204" pitchFamily="34" charset="0"/>
                <a:ea typeface="Calibri"/>
                <a:cs typeface="Calibri"/>
              </a:rPr>
              <a:t>Employee dataset: downloaded from</a:t>
            </a:r>
          </a:p>
          <a:p>
            <a:r>
              <a:rPr lang="en-US" dirty="0">
                <a:latin typeface="Arial Rounded MT Bold" panose="020F0704030504030204" pitchFamily="34" charset="0"/>
                <a:ea typeface="Calibri"/>
                <a:cs typeface="Calibri"/>
              </a:rPr>
              <a:t>     Kaggle</a:t>
            </a:r>
          </a:p>
          <a:p>
            <a:pPr marL="342900" indent="-342900">
              <a:buFont typeface="Arial"/>
              <a:buChar char="•"/>
            </a:pPr>
            <a:endParaRPr lang="en-US" dirty="0">
              <a:latin typeface="Arial Rounded MT Bold" panose="020F0704030504030204" pitchFamily="34" charset="0"/>
              <a:ea typeface="Calibri"/>
              <a:cs typeface="Calibri"/>
            </a:endParaRPr>
          </a:p>
          <a:p>
            <a:pPr marL="285750" indent="-285750">
              <a:buFont typeface="Arial"/>
              <a:buChar char="•"/>
            </a:pPr>
            <a:r>
              <a:rPr lang="en-US" dirty="0">
                <a:latin typeface="Arial Rounded MT Bold" panose="020F0704030504030204" pitchFamily="34" charset="0"/>
                <a:ea typeface="Calibri"/>
                <a:cs typeface="Calibri"/>
              </a:rPr>
              <a:t>Totally they are 26 features we have taken 9 of them for our preparation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83015"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05764" y="266509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D550916-D683-4B98-B72D-89AAADF265BA}"/>
              </a:ext>
            </a:extLst>
          </p:cNvPr>
          <p:cNvSpPr txBox="1"/>
          <p:nvPr/>
        </p:nvSpPr>
        <p:spPr>
          <a:xfrm>
            <a:off x="3429000" y="2390348"/>
            <a:ext cx="6381750" cy="830997"/>
          </a:xfrm>
          <a:prstGeom prst="rect">
            <a:avLst/>
          </a:prstGeom>
          <a:noFill/>
        </p:spPr>
        <p:txBody>
          <a:bodyPr wrap="square" rtlCol="0">
            <a:spAutoFit/>
          </a:bodyPr>
          <a:lstStyle/>
          <a:p>
            <a:r>
              <a:rPr lang="en-US" sz="2400" b="1" dirty="0">
                <a:latin typeface="Arial Narrow" panose="020B0606020202030204" pitchFamily="34" charset="0"/>
              </a:rPr>
              <a:t>Performance level was the new feature learnt.</a:t>
            </a:r>
          </a:p>
          <a:p>
            <a:endParaRPr lang="en-US" sz="2400" b="1" dirty="0">
              <a:latin typeface="Arial Narrow" panose="020B0606020202030204" pitchFamily="34" charset="0"/>
            </a:endParaRPr>
          </a:p>
        </p:txBody>
      </p:sp>
      <p:sp>
        <p:nvSpPr>
          <p:cNvPr id="11" name="TextBox 10">
            <a:extLst>
              <a:ext uri="{FF2B5EF4-FFF2-40B4-BE49-F238E27FC236}">
                <a16:creationId xmlns:a16="http://schemas.microsoft.com/office/drawing/2014/main" id="{A8523630-0902-41FF-9411-C1C57CF1A6B0}"/>
              </a:ext>
            </a:extLst>
          </p:cNvPr>
          <p:cNvSpPr txBox="1"/>
          <p:nvPr/>
        </p:nvSpPr>
        <p:spPr>
          <a:xfrm>
            <a:off x="3370501" y="3075057"/>
            <a:ext cx="5876369" cy="707886"/>
          </a:xfrm>
          <a:prstGeom prst="rect">
            <a:avLst/>
          </a:prstGeom>
          <a:solidFill>
            <a:srgbClr val="FFC000"/>
          </a:solid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ea typeface="Calibri"/>
                <a:cs typeface="Calibri"/>
              </a:rPr>
              <a:t>Performance level= ifs(Z8&gt;5,"very 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550</Words>
  <Application>Microsoft Office PowerPoint</Application>
  <PresentationFormat>Widescreen</PresentationFormat>
  <Paragraphs>97</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Narrow</vt:lpstr>
      <vt:lpstr>Arial Rounded MT Bold</vt:lpstr>
      <vt:lpstr>Calibri</vt:lpstr>
      <vt:lpstr>Google Sans</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36</cp:revision>
  <dcterms:created xsi:type="dcterms:W3CDTF">2024-03-29T15:07:22Z</dcterms:created>
  <dcterms:modified xsi:type="dcterms:W3CDTF">2024-08-31T16:28:53Z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