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[Naan mudhalvan project.xlsx]Naan mudhalvan project!PivotTable3</c:name>
    <c:fmtId val="2"/>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Sheet2!$B$6:$B$7</c:f>
              <c:strCache>
                <c:ptCount val="1"/>
                <c:pt idx="0">
                  <c:v>Contract</c:v>
                </c:pt>
              </c:strCache>
            </c:strRef>
          </c:tx>
          <c:cat>
            <c:multiLvlStrRef>
              <c:f>Sheet2!$A$8:$A$27</c:f>
              <c:multiLvlStrCache>
                <c:ptCount val="18"/>
                <c:lvl>
                  <c:pt idx="0">
                    <c:v>Aerial</c:v>
                  </c:pt>
                  <c:pt idx="1">
                    <c:v>Catv</c:v>
                  </c:pt>
                  <c:pt idx="2">
                    <c:v>Engineers</c:v>
                  </c:pt>
                  <c:pt idx="3">
                    <c:v>Executive</c:v>
                  </c:pt>
                  <c:pt idx="4">
                    <c:v>Field Operations</c:v>
                  </c:pt>
                  <c:pt idx="5">
                    <c:v>Fielders</c:v>
                  </c:pt>
                  <c:pt idx="6">
                    <c:v>Finance &amp; Accounting</c:v>
                  </c:pt>
                  <c:pt idx="7">
                    <c:v>General - Con</c:v>
                  </c:pt>
                  <c:pt idx="8">
                    <c:v>General - Eng</c:v>
                  </c:pt>
                  <c:pt idx="9">
                    <c:v>General - Sga</c:v>
                  </c:pt>
                  <c:pt idx="10">
                    <c:v>People Services</c:v>
                  </c:pt>
                  <c:pt idx="11">
                    <c:v>Project Management - Con</c:v>
                  </c:pt>
                  <c:pt idx="12">
                    <c:v>Project Management - Eng</c:v>
                  </c:pt>
                  <c:pt idx="13">
                    <c:v>Shop (Fleet)</c:v>
                  </c:pt>
                  <c:pt idx="14">
                    <c:v>Splicing</c:v>
                  </c:pt>
                  <c:pt idx="15">
                    <c:v>Wireless</c:v>
                  </c:pt>
                  <c:pt idx="16">
                    <c:v>Wireline Construction</c:v>
                  </c:pt>
                  <c:pt idx="17">
                    <c:v>Yard (Material Handling)</c:v>
                  </c:pt>
                </c:lvl>
                <c:lvl>
                  <c:pt idx="0">
                    <c:v>Area Sales Manager</c:v>
                  </c:pt>
                </c:lvl>
              </c:multiLvlStrCache>
            </c:multiLvlStrRef>
          </c:cat>
          <c:val>
            <c:numRef>
              <c:f>Sheet2!$B$8:$B$27</c:f>
              <c:numCache>
                <c:formatCode>General</c:formatCode>
                <c:ptCount val="18"/>
                <c:pt idx="0">
                  <c:v>1</c:v>
                </c:pt>
                <c:pt idx="2">
                  <c:v>2</c:v>
                </c:pt>
                <c:pt idx="3">
                  <c:v>1</c:v>
                </c:pt>
                <c:pt idx="4">
                  <c:v>14</c:v>
                </c:pt>
                <c:pt idx="5">
                  <c:v>2</c:v>
                </c:pt>
                <c:pt idx="6">
                  <c:v>2</c:v>
                </c:pt>
                <c:pt idx="7">
                  <c:v>6</c:v>
                </c:pt>
                <c:pt idx="8">
                  <c:v>2</c:v>
                </c:pt>
                <c:pt idx="9">
                  <c:v>4</c:v>
                </c:pt>
                <c:pt idx="11">
                  <c:v>4</c:v>
                </c:pt>
                <c:pt idx="12">
                  <c:v>1</c:v>
                </c:pt>
                <c:pt idx="13">
                  <c:v>1</c:v>
                </c:pt>
                <c:pt idx="16">
                  <c:v>2</c:v>
                </c:pt>
                <c:pt idx="17">
                  <c:v>1</c:v>
                </c:pt>
              </c:numCache>
            </c:numRef>
          </c:val>
        </c:ser>
        <c:ser>
          <c:idx val="1"/>
          <c:order val="1"/>
          <c:tx>
            <c:strRef>
              <c:f>Sheet2!$C$6:$C$7</c:f>
              <c:strCache>
                <c:ptCount val="1"/>
                <c:pt idx="0">
                  <c:v>Full-Time</c:v>
                </c:pt>
              </c:strCache>
            </c:strRef>
          </c:tx>
          <c:cat>
            <c:multiLvlStrRef>
              <c:f>Sheet2!$A$8:$A$27</c:f>
              <c:multiLvlStrCache>
                <c:ptCount val="18"/>
                <c:lvl>
                  <c:pt idx="0">
                    <c:v>Aerial</c:v>
                  </c:pt>
                  <c:pt idx="1">
                    <c:v>Catv</c:v>
                  </c:pt>
                  <c:pt idx="2">
                    <c:v>Engineers</c:v>
                  </c:pt>
                  <c:pt idx="3">
                    <c:v>Executive</c:v>
                  </c:pt>
                  <c:pt idx="4">
                    <c:v>Field Operations</c:v>
                  </c:pt>
                  <c:pt idx="5">
                    <c:v>Fielders</c:v>
                  </c:pt>
                  <c:pt idx="6">
                    <c:v>Finance &amp; Accounting</c:v>
                  </c:pt>
                  <c:pt idx="7">
                    <c:v>General - Con</c:v>
                  </c:pt>
                  <c:pt idx="8">
                    <c:v>General - Eng</c:v>
                  </c:pt>
                  <c:pt idx="9">
                    <c:v>General - Sga</c:v>
                  </c:pt>
                  <c:pt idx="10">
                    <c:v>People Services</c:v>
                  </c:pt>
                  <c:pt idx="11">
                    <c:v>Project Management - Con</c:v>
                  </c:pt>
                  <c:pt idx="12">
                    <c:v>Project Management - Eng</c:v>
                  </c:pt>
                  <c:pt idx="13">
                    <c:v>Shop (Fleet)</c:v>
                  </c:pt>
                  <c:pt idx="14">
                    <c:v>Splicing</c:v>
                  </c:pt>
                  <c:pt idx="15">
                    <c:v>Wireless</c:v>
                  </c:pt>
                  <c:pt idx="16">
                    <c:v>Wireline Construction</c:v>
                  </c:pt>
                  <c:pt idx="17">
                    <c:v>Yard (Material Handling)</c:v>
                  </c:pt>
                </c:lvl>
                <c:lvl>
                  <c:pt idx="0">
                    <c:v>Area Sales Manager</c:v>
                  </c:pt>
                </c:lvl>
              </c:multiLvlStrCache>
            </c:multiLvlStrRef>
          </c:cat>
          <c:val>
            <c:numRef>
              <c:f>Sheet2!$C$8:$C$27</c:f>
              <c:numCache>
                <c:formatCode>General</c:formatCode>
                <c:ptCount val="18"/>
                <c:pt idx="0">
                  <c:v>3</c:v>
                </c:pt>
                <c:pt idx="1">
                  <c:v>3</c:v>
                </c:pt>
                <c:pt idx="2">
                  <c:v>3</c:v>
                </c:pt>
                <c:pt idx="4">
                  <c:v>8</c:v>
                </c:pt>
                <c:pt idx="5">
                  <c:v>1</c:v>
                </c:pt>
                <c:pt idx="6">
                  <c:v>1</c:v>
                </c:pt>
                <c:pt idx="7">
                  <c:v>11</c:v>
                </c:pt>
                <c:pt idx="8">
                  <c:v>2</c:v>
                </c:pt>
                <c:pt idx="9">
                  <c:v>2</c:v>
                </c:pt>
                <c:pt idx="11">
                  <c:v>5</c:v>
                </c:pt>
                <c:pt idx="12">
                  <c:v>1</c:v>
                </c:pt>
                <c:pt idx="13">
                  <c:v>1</c:v>
                </c:pt>
                <c:pt idx="14">
                  <c:v>4</c:v>
                </c:pt>
                <c:pt idx="16">
                  <c:v>4</c:v>
                </c:pt>
              </c:numCache>
            </c:numRef>
          </c:val>
        </c:ser>
        <c:ser>
          <c:idx val="2"/>
          <c:order val="2"/>
          <c:tx>
            <c:strRef>
              <c:f>Sheet2!$D$6:$D$7</c:f>
              <c:strCache>
                <c:ptCount val="1"/>
                <c:pt idx="0">
                  <c:v>Part-Time</c:v>
                </c:pt>
              </c:strCache>
            </c:strRef>
          </c:tx>
          <c:cat>
            <c:multiLvlStrRef>
              <c:f>Sheet2!$A$8:$A$27</c:f>
              <c:multiLvlStrCache>
                <c:ptCount val="18"/>
                <c:lvl>
                  <c:pt idx="0">
                    <c:v>Aerial</c:v>
                  </c:pt>
                  <c:pt idx="1">
                    <c:v>Catv</c:v>
                  </c:pt>
                  <c:pt idx="2">
                    <c:v>Engineers</c:v>
                  </c:pt>
                  <c:pt idx="3">
                    <c:v>Executive</c:v>
                  </c:pt>
                  <c:pt idx="4">
                    <c:v>Field Operations</c:v>
                  </c:pt>
                  <c:pt idx="5">
                    <c:v>Fielders</c:v>
                  </c:pt>
                  <c:pt idx="6">
                    <c:v>Finance &amp; Accounting</c:v>
                  </c:pt>
                  <c:pt idx="7">
                    <c:v>General - Con</c:v>
                  </c:pt>
                  <c:pt idx="8">
                    <c:v>General - Eng</c:v>
                  </c:pt>
                  <c:pt idx="9">
                    <c:v>General - Sga</c:v>
                  </c:pt>
                  <c:pt idx="10">
                    <c:v>People Services</c:v>
                  </c:pt>
                  <c:pt idx="11">
                    <c:v>Project Management - Con</c:v>
                  </c:pt>
                  <c:pt idx="12">
                    <c:v>Project Management - Eng</c:v>
                  </c:pt>
                  <c:pt idx="13">
                    <c:v>Shop (Fleet)</c:v>
                  </c:pt>
                  <c:pt idx="14">
                    <c:v>Splicing</c:v>
                  </c:pt>
                  <c:pt idx="15">
                    <c:v>Wireless</c:v>
                  </c:pt>
                  <c:pt idx="16">
                    <c:v>Wireline Construction</c:v>
                  </c:pt>
                  <c:pt idx="17">
                    <c:v>Yard (Material Handling)</c:v>
                  </c:pt>
                </c:lvl>
                <c:lvl>
                  <c:pt idx="0">
                    <c:v>Area Sales Manager</c:v>
                  </c:pt>
                </c:lvl>
              </c:multiLvlStrCache>
            </c:multiLvlStrRef>
          </c:cat>
          <c:val>
            <c:numRef>
              <c:f>Sheet2!$D$8:$D$27</c:f>
              <c:numCache>
                <c:formatCode>General</c:formatCode>
                <c:ptCount val="18"/>
                <c:pt idx="0">
                  <c:v>3</c:v>
                </c:pt>
                <c:pt idx="2">
                  <c:v>2</c:v>
                </c:pt>
                <c:pt idx="4">
                  <c:v>7</c:v>
                </c:pt>
                <c:pt idx="5">
                  <c:v>3</c:v>
                </c:pt>
                <c:pt idx="6">
                  <c:v>2</c:v>
                </c:pt>
                <c:pt idx="7">
                  <c:v>9</c:v>
                </c:pt>
                <c:pt idx="9">
                  <c:v>2</c:v>
                </c:pt>
                <c:pt idx="10">
                  <c:v>1</c:v>
                </c:pt>
                <c:pt idx="11">
                  <c:v>3</c:v>
                </c:pt>
                <c:pt idx="13">
                  <c:v>1</c:v>
                </c:pt>
                <c:pt idx="14">
                  <c:v>1</c:v>
                </c:pt>
                <c:pt idx="15">
                  <c:v>1</c:v>
                </c:pt>
                <c:pt idx="16">
                  <c:v>2</c:v>
                </c:pt>
              </c:numCache>
            </c:numRef>
          </c:val>
        </c:ser>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104869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Image Placeholder 1"/>
          <p:cNvSpPr>
            <a:spLocks noGrp="1" noRot="1" noChangeAspect="1"/>
          </p:cNvSpPr>
          <p:nvPr>
            <p:ph type="sldImg"/>
          </p:nvPr>
        </p:nvSpPr>
        <p:spPr/>
      </p:sp>
      <p:sp>
        <p:nvSpPr>
          <p:cNvPr id="1048639" name="Notes Placeholder 2"/>
          <p:cNvSpPr>
            <a:spLocks noGrp="1"/>
          </p:cNvSpPr>
          <p:nvPr>
            <p:ph type="body" idx="1"/>
          </p:nvPr>
        </p:nvSpPr>
        <p:spPr/>
        <p:txBody>
          <a:bodyPr/>
          <a:lstStyle/>
          <a:p>
            <a:endParaRPr lang="en-IN" dirty="0"/>
          </a:p>
        </p:txBody>
      </p:sp>
      <p:sp>
        <p:nvSpPr>
          <p:cNvPr id="1048640"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18"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9"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2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62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2" name="Holder 3"/>
          <p:cNvSpPr>
            <a:spLocks noGrp="1"/>
          </p:cNvSpPr>
          <p:nvPr>
            <p:ph type="body" idx="1"/>
          </p:nvPr>
        </p:nvSpPr>
        <p:spPr/>
        <p:txBody>
          <a:bodyPr lIns="0" tIns="0" rIns="0" bIns="0"/>
          <a:lstStyle/>
          <a:p>
            <a:endParaRPr/>
          </a:p>
        </p:txBody>
      </p:sp>
      <p:sp>
        <p:nvSpPr>
          <p:cNvPr id="104868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68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69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69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31"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32"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33"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34" name="object 6"/>
          <p:cNvSpPr/>
          <p:nvPr/>
        </p:nvSpPr>
        <p:spPr>
          <a:xfrm>
            <a:off x="4162425" y="584835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5" name="object 7"/>
          <p:cNvSpPr txBox="1">
            <a:spLocks noGrp="1"/>
          </p:cNvSpPr>
          <p:nvPr>
            <p:ph type="ctrTitle"/>
          </p:nvPr>
        </p:nvSpPr>
        <p:spPr>
          <a:xfrm>
            <a:off x="-1300251" y="335914"/>
            <a:ext cx="11258910" cy="854710"/>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Data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r>
              <a:rPr lang="en-US" sz="2800" b="1" i="0" dirty="0">
                <a:solidFill>
                  <a:srgbClr val="0F0F0F"/>
                </a:solidFill>
                <a:effectLst/>
                <a:latin typeface="Roboto" panose="020F0502020204030204" pitchFamily="2" charset="0"/>
              </a:rPr>
              <a:t/>
            </a:r>
            <a:br>
              <a:rPr lang="en-US" sz="2800" b="1" i="0" dirty="0">
                <a:solidFill>
                  <a:srgbClr val="0F0F0F"/>
                </a:solidFill>
                <a:effectLst/>
                <a:latin typeface="Roboto" panose="020F0502020204030204" pitchFamily="2" charset="0"/>
              </a:rPr>
            </a:br>
            <a:endParaRPr spc="15" dirty="0"/>
          </a:p>
        </p:txBody>
      </p:sp>
      <p:pic>
        <p:nvPicPr>
          <p:cNvPr id="2097158" name="object 9"/>
          <p:cNvPicPr>
            <a:picLocks/>
          </p:cNvPicPr>
          <p:nvPr/>
        </p:nvPicPr>
        <p:blipFill>
          <a:blip r:embed="rId3" cstate="print"/>
          <a:stretch>
            <a:fillRect/>
          </a:stretch>
        </p:blipFill>
        <p:spPr>
          <a:xfrm>
            <a:off x="676275" y="6467475"/>
            <a:ext cx="2143125" cy="200025"/>
          </a:xfrm>
          <a:prstGeom prst="rect">
            <a:avLst/>
          </a:prstGeom>
        </p:spPr>
      </p:pic>
      <p:sp>
        <p:nvSpPr>
          <p:cNvPr id="1048636"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48637" name="TextBox 13"/>
          <p:cNvSpPr txBox="1"/>
          <p:nvPr/>
        </p:nvSpPr>
        <p:spPr>
          <a:xfrm>
            <a:off x="676275" y="3303905"/>
            <a:ext cx="10107830" cy="1869440"/>
          </a:xfrm>
          <a:prstGeom prst="rect">
            <a:avLst/>
          </a:prstGeom>
          <a:noFill/>
        </p:spPr>
        <p:txBody>
          <a:bodyPr wrap="square" rtlCol="0">
            <a:spAutoFit/>
          </a:bodyPr>
          <a:lstStyle/>
          <a:p>
            <a:r>
              <a:rPr lang="en-US" sz="2400"/>
              <a:t>STUDENT NAME: VARSHA.M</a:t>
            </a:r>
            <a:endParaRPr lang="en-US" sz="2000" dirty="0"/>
          </a:p>
          <a:p>
            <a:r>
              <a:rPr lang="en-US" sz="2400" dirty="0"/>
              <a:t>REGISTER NO: 312217086 (asunm1659312217086)</a:t>
            </a:r>
            <a:endParaRPr lang="zh-CN" altLang="en-US" sz="2000"/>
          </a:p>
          <a:p>
            <a:r>
              <a:rPr lang="en-US" sz="2400" dirty="0"/>
              <a:t>DEPARTMENT: B.COM (GENERAL)</a:t>
            </a:r>
            <a:endParaRPr lang="zh-CN" altLang="en-US" sz="2000"/>
          </a:p>
          <a:p>
            <a:r>
              <a:rPr lang="en-US" sz="2400" dirty="0"/>
              <a:t>COLLEGE: SHRI KRISHNASWAMY COLLEGE FOR WOMEN </a:t>
            </a:r>
            <a:endParaRPr lang="zh-CN" altLang="en-US" sz="200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6" name="object 6"/>
          <p:cNvPicPr>
            <a:picLocks/>
          </p:cNvPicPr>
          <p:nvPr/>
        </p:nvPicPr>
        <p:blipFill>
          <a:blip r:embed="rId2" cstate="print"/>
          <a:stretch>
            <a:fillRect/>
          </a:stretch>
        </p:blipFill>
        <p:spPr>
          <a:xfrm>
            <a:off x="1666875" y="6467475"/>
            <a:ext cx="76200" cy="177800"/>
          </a:xfrm>
          <a:prstGeom prst="rect">
            <a:avLst/>
          </a:prstGeom>
        </p:spPr>
      </p:pic>
      <p:sp>
        <p:nvSpPr>
          <p:cNvPr id="104862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25" name="object 8"/>
          <p:cNvSpPr txBox="1"/>
          <p:nvPr/>
        </p:nvSpPr>
        <p:spPr>
          <a:xfrm>
            <a:off x="739774" y="677224"/>
            <a:ext cx="3303904" cy="610235"/>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800" dirty="0">
              <a:latin typeface="Trebuchet MS"/>
              <a:cs typeface="Trebuchet MS"/>
            </a:endParaRPr>
          </a:p>
        </p:txBody>
      </p:sp>
      <p:sp>
        <p:nvSpPr>
          <p:cNvPr id="104862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9" name="TextBox 1048708"/>
          <p:cNvSpPr txBox="1"/>
          <p:nvPr/>
        </p:nvSpPr>
        <p:spPr>
          <a:xfrm>
            <a:off x="907409" y="1793238"/>
            <a:ext cx="9608190" cy="3863340"/>
          </a:xfrm>
          <a:prstGeom prst="rect">
            <a:avLst/>
          </a:prstGeom>
        </p:spPr>
        <p:txBody>
          <a:bodyPr wrap="square" rtlCol="0">
            <a:spAutoFit/>
          </a:bodyPr>
          <a:lstStyle/>
          <a:p>
            <a:r>
              <a:rPr lang="en-US" sz="2800">
                <a:solidFill>
                  <a:srgbClr val="000000"/>
                </a:solidFill>
              </a:rPr>
              <a:t>Approaches for our Employee Attrition Analysis Dashboard:
1. Logistic Regression
2. Decision Trees
3. Clustering
4. Survival Analysis
5. Random Forest
6. Neural Networks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3"/>
          <p:cNvSpPr/>
          <p:nvPr/>
        </p:nvSpPr>
        <p:spPr>
          <a:xfrm>
            <a:off x="11348655" y="4767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11191493" y="8337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5"/>
          <p:cNvSpPr/>
          <p:nvPr/>
        </p:nvSpPr>
        <p:spPr>
          <a:xfrm>
            <a:off x="11624880" y="558433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7"/>
          <p:cNvSpPr txBox="1">
            <a:spLocks noGrp="1"/>
          </p:cNvSpPr>
          <p:nvPr>
            <p:ph type="title"/>
          </p:nvPr>
        </p:nvSpPr>
        <p:spPr>
          <a:xfrm>
            <a:off x="755332" y="385444"/>
            <a:ext cx="2437130" cy="610236"/>
          </a:xfrm>
          <a:prstGeom prst="rect">
            <a:avLst/>
          </a:prstGeom>
        </p:spPr>
        <p:txBody>
          <a:bodyPr vert="horz" wrap="square" lIns="0" tIns="13335" rIns="0" bIns="0" rtlCol="0">
            <a:spAutoFit/>
          </a:bodyPr>
          <a:lstStyle/>
          <a:p>
            <a:pPr marL="12700">
              <a:lnSpc>
                <a:spcPct val="100000"/>
              </a:lnSpc>
              <a:spcBef>
                <a:spcPts val="105"/>
              </a:spcBef>
            </a:pPr>
            <a:r>
              <a:rPr sz="4000" dirty="0"/>
              <a:t>R</a:t>
            </a:r>
            <a:r>
              <a:rPr sz="4000" spc="-40" dirty="0"/>
              <a:t>E</a:t>
            </a:r>
            <a:r>
              <a:rPr sz="4000" spc="15" dirty="0"/>
              <a:t>S</a:t>
            </a:r>
            <a:r>
              <a:rPr sz="4000" spc="-30" dirty="0"/>
              <a:t>U</a:t>
            </a:r>
            <a:r>
              <a:rPr sz="4000" spc="-405" dirty="0"/>
              <a:t>L</a:t>
            </a:r>
            <a:r>
              <a:rPr sz="4000" dirty="0"/>
              <a:t>TS</a:t>
            </a:r>
          </a:p>
        </p:txBody>
      </p:sp>
      <p:sp>
        <p:nvSpPr>
          <p:cNvPr id="104867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023902" y="1214422"/>
          <a:ext cx="8572560" cy="53578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8" name="TextBox 1048707"/>
          <p:cNvSpPr txBox="1"/>
          <p:nvPr/>
        </p:nvSpPr>
        <p:spPr>
          <a:xfrm>
            <a:off x="578174" y="1376974"/>
            <a:ext cx="10183588" cy="4282440"/>
          </a:xfrm>
          <a:prstGeom prst="rect">
            <a:avLst/>
          </a:prstGeom>
        </p:spPr>
        <p:txBody>
          <a:bodyPr wrap="square" rtlCol="0">
            <a:spAutoFit/>
          </a:bodyPr>
          <a:lstStyle/>
          <a:p>
            <a:r>
              <a:rPr lang="en-US" sz="2800">
                <a:solidFill>
                  <a:srgbClr val="000000"/>
                </a:solidFill>
              </a:rPr>
              <a:t>
"In conclusion, our Employee Attrition Analysis Dashboard provides actionable insights to help organizations reduce turnover, improve retention, and optimize their workforce. By leveraging predictive analytics and data-driven decision making, businesses can identify high-risk groups, address key drivers of attrition, and develop targeted retention strategies. With our dashboard, organizations can transform their approach to talent management, boost productivity, and drive long-term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1" name="object 2"/>
          <p:cNvSpPr/>
          <p:nvPr/>
        </p:nvSpPr>
        <p:spPr>
          <a:xfrm>
            <a:off x="0" y="88548"/>
            <a:ext cx="12192000" cy="6769452"/>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4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15"/>
          <p:cNvSpPr/>
          <p:nvPr/>
        </p:nvSpPr>
        <p:spPr>
          <a:xfrm>
            <a:off x="6811787" y="165136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17"/>
          <p:cNvSpPr txBox="1">
            <a:spLocks noGrp="1"/>
          </p:cNvSpPr>
          <p:nvPr>
            <p:ph type="title"/>
          </p:nvPr>
        </p:nvSpPr>
        <p:spPr>
          <a:xfrm>
            <a:off x="2156212" y="1037955"/>
            <a:ext cx="6110577" cy="613409"/>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250"/>
          </a:p>
        </p:txBody>
      </p:sp>
      <p:grpSp>
        <p:nvGrpSpPr>
          <p:cNvPr id="35" name="object 18"/>
          <p:cNvGrpSpPr/>
          <p:nvPr/>
        </p:nvGrpSpPr>
        <p:grpSpPr>
          <a:xfrm>
            <a:off x="466725" y="6410325"/>
            <a:ext cx="3705225" cy="295275"/>
            <a:chOff x="466725" y="6410325"/>
            <a:chExt cx="3705225" cy="295275"/>
          </a:xfrm>
        </p:grpSpPr>
        <p:pic>
          <p:nvPicPr>
            <p:cNvPr id="2097159" name="object 19"/>
            <p:cNvPicPr>
              <a:picLocks/>
            </p:cNvPicPr>
            <p:nvPr/>
          </p:nvPicPr>
          <p:blipFill>
            <a:blip r:embed="rId2" cstate="print"/>
            <a:stretch>
              <a:fillRect/>
            </a:stretch>
          </p:blipFill>
          <p:spPr>
            <a:xfrm>
              <a:off x="676275" y="6467475"/>
              <a:ext cx="2143125" cy="200025"/>
            </a:xfrm>
            <a:prstGeom prst="rect">
              <a:avLst/>
            </a:prstGeom>
          </p:spPr>
        </p:pic>
        <p:pic>
          <p:nvPicPr>
            <p:cNvPr id="2097160"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5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1048657" name="TextBox 22"/>
          <p:cNvSpPr txBox="1"/>
          <p:nvPr/>
        </p:nvSpPr>
        <p:spPr>
          <a:xfrm>
            <a:off x="478295" y="2747168"/>
            <a:ext cx="9338491" cy="1158239"/>
          </a:xfrm>
          <a:prstGeom prst="rect">
            <a:avLst/>
          </a:prstGeom>
          <a:noFill/>
        </p:spPr>
        <p:txBody>
          <a:bodyPr wrap="square" rtlCol="0">
            <a:spAutoFit/>
          </a:bodyPr>
          <a:lstStyle/>
          <a:p>
            <a:r>
              <a:rPr lang="en-US" sz="3600" b="0" dirty="0">
                <a:solidFill>
                  <a:srgbClr val="0F0F0F"/>
                </a:solidFill>
                <a:latin typeface="Times New Roman" panose="02020603050405020304" pitchFamily="18" charset="0"/>
                <a:cs typeface="Times New Roman" panose="02020603050405020304" pitchFamily="18" charset="0"/>
              </a:rPr>
              <a:t>EMPLOYEE ATTRITION ANALYSIS USING EXCEL DASHBOARDS </a:t>
            </a:r>
            <a:endParaRPr lang="en-IN" sz="2800" b="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7" name="object 3"/>
          <p:cNvGrpSpPr/>
          <p:nvPr/>
        </p:nvGrpSpPr>
        <p:grpSpPr>
          <a:xfrm>
            <a:off x="7443849" y="0"/>
            <a:ext cx="4752975" cy="6863080"/>
            <a:chOff x="7443849" y="0"/>
            <a:chExt cx="4752975" cy="6863080"/>
          </a:xfrm>
        </p:grpSpPr>
        <p:sp>
          <p:nvSpPr>
            <p:cNvPr id="104865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6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6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6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6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6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6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6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9" name="object 14"/>
          <p:cNvSpPr txBox="1"/>
          <p:nvPr/>
        </p:nvSpPr>
        <p:spPr>
          <a:xfrm>
            <a:off x="752475" y="6486037"/>
            <a:ext cx="1773555" cy="323849"/>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7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1" name="object 17"/>
          <p:cNvPicPr>
            <a:picLocks/>
          </p:cNvPicPr>
          <p:nvPr/>
        </p:nvPicPr>
        <p:blipFill>
          <a:blip r:embed="rId2" cstate="print"/>
          <a:stretch>
            <a:fillRect/>
          </a:stretch>
        </p:blipFill>
        <p:spPr>
          <a:xfrm>
            <a:off x="10687050" y="6134100"/>
            <a:ext cx="247650" cy="247650"/>
          </a:xfrm>
          <a:prstGeom prst="rect">
            <a:avLst/>
          </a:prstGeom>
        </p:spPr>
      </p:pic>
      <p:sp>
        <p:nvSpPr>
          <p:cNvPr id="1048672" name="object 21"/>
          <p:cNvSpPr txBox="1">
            <a:spLocks noGrp="1"/>
          </p:cNvSpPr>
          <p:nvPr>
            <p:ph type="title"/>
          </p:nvPr>
        </p:nvSpPr>
        <p:spPr>
          <a:xfrm>
            <a:off x="739775" y="445388"/>
            <a:ext cx="2357120" cy="610235"/>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104867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74" name="TextBox 22"/>
          <p:cNvSpPr txBox="1"/>
          <p:nvPr/>
        </p:nvSpPr>
        <p:spPr>
          <a:xfrm>
            <a:off x="2529343" y="1232680"/>
            <a:ext cx="5801360" cy="5336541"/>
          </a:xfrm>
          <a:prstGeom prst="rect">
            <a:avLst/>
          </a:prstGeom>
          <a:noFill/>
        </p:spPr>
        <p:txBody>
          <a:bodyPr wrap="square" rtlCol="0">
            <a:spAutoFit/>
          </a:bodyPr>
          <a:lstStyle/>
          <a:p>
            <a:pPr algn="l"/>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endParaRPr sz="2800"/>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endParaRPr sz="2800"/>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endParaRPr sz="2800"/>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sz="2800"/>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endParaRPr sz="2800"/>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endParaRPr sz="2800"/>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object 6"/>
          <p:cNvSpPr/>
          <p:nvPr/>
        </p:nvSpPr>
        <p:spPr>
          <a:xfrm>
            <a:off x="10439400" y="836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8" name="object 7"/>
          <p:cNvSpPr txBox="1">
            <a:spLocks noGrp="1"/>
          </p:cNvSpPr>
          <p:nvPr>
            <p:ph type="title"/>
          </p:nvPr>
        </p:nvSpPr>
        <p:spPr>
          <a:xfrm>
            <a:off x="1009453" y="832039"/>
            <a:ext cx="5636895" cy="49911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lang="en-US" sz="3200" spc="20" dirty="0"/>
              <a:t>M   </a:t>
            </a:r>
            <a:r>
              <a:rPr sz="3200" spc="10" dirty="0"/>
              <a:t>S</a:t>
            </a:r>
            <a:r>
              <a:rPr sz="3200" spc="-370" dirty="0"/>
              <a:t>T</a:t>
            </a:r>
            <a:r>
              <a:rPr sz="3200" spc="-375" dirty="0"/>
              <a:t>A</a:t>
            </a:r>
            <a:r>
              <a:rPr sz="3200" spc="15" dirty="0"/>
              <a:t>T</a:t>
            </a:r>
            <a:r>
              <a:rPr sz="3200" spc="-10" dirty="0"/>
              <a:t>E</a:t>
            </a:r>
            <a:r>
              <a:rPr sz="3200" spc="-20" dirty="0"/>
              <a:t>ME</a:t>
            </a:r>
            <a:r>
              <a:rPr sz="3200" spc="10" dirty="0"/>
              <a:t>NT</a:t>
            </a:r>
            <a:endParaRPr sz="4250"/>
          </a:p>
        </p:txBody>
      </p:sp>
      <p:pic>
        <p:nvPicPr>
          <p:cNvPr id="2097157" name="object 8"/>
          <p:cNvPicPr>
            <a:picLocks/>
          </p:cNvPicPr>
          <p:nvPr/>
        </p:nvPicPr>
        <p:blipFill>
          <a:blip r:embed="rId2" cstate="print"/>
          <a:stretch>
            <a:fillRect/>
          </a:stretch>
        </p:blipFill>
        <p:spPr>
          <a:xfrm>
            <a:off x="676275" y="6467475"/>
            <a:ext cx="2143125" cy="200025"/>
          </a:xfrm>
          <a:prstGeom prst="rect">
            <a:avLst/>
          </a:prstGeom>
        </p:spPr>
      </p:pic>
      <p:sp>
        <p:nvSpPr>
          <p:cNvPr id="104862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048630" name="TextBox 1048629"/>
          <p:cNvSpPr txBox="1"/>
          <p:nvPr/>
        </p:nvSpPr>
        <p:spPr>
          <a:xfrm>
            <a:off x="342296" y="1331150"/>
            <a:ext cx="9513778" cy="4879340"/>
          </a:xfrm>
          <a:prstGeom prst="rect">
            <a:avLst/>
          </a:prstGeom>
        </p:spPr>
        <p:txBody>
          <a:bodyPr wrap="square" rtlCol="0">
            <a:spAutoFit/>
          </a:bodyPr>
          <a:lstStyle/>
          <a:p>
            <a:endParaRPr lang="en-US" sz="2400">
              <a:solidFill>
                <a:srgbClr val="000000"/>
              </a:solidFill>
            </a:endParaRPr>
          </a:p>
          <a:p>
            <a:r>
              <a:rPr lang="en-US" sz="4800">
                <a:solidFill>
                  <a:srgbClr val="000000"/>
                </a:solidFill>
              </a:rPr>
              <a:t>A</a:t>
            </a:r>
            <a:r>
              <a:rPr lang="en-US" sz="2000">
                <a:solidFill>
                  <a:srgbClr val="000000"/>
                </a:solidFill>
              </a:rPr>
              <a:t>n Excel dashboard is a visual tool that helps you understand why employees are leaving your company. It uses data like age, how long they worked there, and how happy they were to show you trends and patterns. This information can help you identify problems and make changes to keep your employees satisfies </a:t>
            </a:r>
            <a:endParaRPr lang="en-US" sz="1800">
              <a:solidFill>
                <a:srgbClr val="000000"/>
              </a:solidFill>
            </a:endParaRPr>
          </a:p>
          <a:p>
            <a:endParaRPr lang="en-US" sz="2400">
              <a:solidFill>
                <a:srgbClr val="000000"/>
              </a:solidFill>
            </a:endParaRPr>
          </a:p>
          <a:p>
            <a:r>
              <a:rPr lang="en-US" sz="2000">
                <a:solidFill>
                  <a:srgbClr val="000000"/>
                </a:solidFill>
              </a:rPr>
              <a:t>Key Components of an Effective Employee Attrition Dashboard</a:t>
            </a:r>
            <a:endParaRPr lang="en-US" sz="1800">
              <a:solidFill>
                <a:srgbClr val="000000"/>
              </a:solidFill>
            </a:endParaRPr>
          </a:p>
          <a:p>
            <a:r>
              <a:rPr lang="en-US" sz="2000">
                <a:solidFill>
                  <a:srgbClr val="000000"/>
                </a:solidFill>
              </a:rPr>
              <a:t> 1. Demographic Information</a:t>
            </a:r>
            <a:endParaRPr lang="en-US" sz="1800">
              <a:solidFill>
                <a:srgbClr val="000000"/>
              </a:solidFill>
            </a:endParaRPr>
          </a:p>
          <a:p>
            <a:r>
              <a:rPr lang="en-US" sz="2000">
                <a:solidFill>
                  <a:srgbClr val="000000"/>
                </a:solidFill>
              </a:rPr>
              <a:t> 2. Performance Metrics</a:t>
            </a:r>
            <a:endParaRPr lang="en-US" sz="1800">
              <a:solidFill>
                <a:srgbClr val="000000"/>
              </a:solidFill>
            </a:endParaRPr>
          </a:p>
          <a:p>
            <a:r>
              <a:rPr lang="en-US" sz="2000">
                <a:solidFill>
                  <a:srgbClr val="000000"/>
                </a:solidFill>
              </a:rPr>
              <a:t> 3. Exit Interview Analysis</a:t>
            </a:r>
            <a:endParaRPr lang="en-US" sz="1800">
              <a:solidFill>
                <a:srgbClr val="000000"/>
              </a:solidFill>
            </a:endParaRPr>
          </a:p>
          <a:p>
            <a:r>
              <a:rPr lang="en-US" sz="2000">
                <a:solidFill>
                  <a:srgbClr val="000000"/>
                </a:solidFill>
              </a:rPr>
              <a:t> 4. Cost of Attrition</a:t>
            </a:r>
            <a:endParaRPr lang="en-US" sz="1800">
              <a:solidFill>
                <a:srgbClr val="000000"/>
              </a:solidFill>
            </a:endParaRPr>
          </a:p>
          <a:p>
            <a:r>
              <a:rPr lang="en-US" sz="2000">
                <a:solidFill>
                  <a:srgbClr val="000000"/>
                </a:solidFill>
              </a:rPr>
              <a:t> 5. Retention Strategies
</a:t>
            </a:r>
            <a:endParaRPr lang="en-US"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7"/>
          <p:cNvSpPr txBox="1">
            <a:spLocks noGrp="1"/>
          </p:cNvSpPr>
          <p:nvPr>
            <p:ph type="title"/>
          </p:nvPr>
        </p:nvSpPr>
        <p:spPr>
          <a:xfrm>
            <a:off x="739775" y="829627"/>
            <a:ext cx="5263515" cy="4991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t>PROJECT	</a:t>
            </a:r>
            <a:r>
              <a:rPr sz="3200" spc="-20" dirty="0"/>
              <a:t>OVERVIEW</a:t>
            </a:r>
            <a:endParaRPr sz="4250"/>
          </a:p>
        </p:txBody>
      </p:sp>
      <p:pic>
        <p:nvPicPr>
          <p:cNvPr id="2097155" name="object 8"/>
          <p:cNvPicPr>
            <a:picLocks/>
          </p:cNvPicPr>
          <p:nvPr/>
        </p:nvPicPr>
        <p:blipFill>
          <a:blip r:embed="rId2" cstate="print"/>
          <a:stretch>
            <a:fillRect/>
          </a:stretch>
        </p:blipFill>
        <p:spPr>
          <a:xfrm>
            <a:off x="676275" y="6467475"/>
            <a:ext cx="2143125" cy="200025"/>
          </a:xfrm>
          <a:prstGeom prst="rect">
            <a:avLst/>
          </a:prstGeom>
        </p:spPr>
      </p:pic>
      <p:sp>
        <p:nvSpPr>
          <p:cNvPr id="104861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048617" name="TextBox 10"/>
          <p:cNvSpPr txBox="1"/>
          <p:nvPr/>
        </p:nvSpPr>
        <p:spPr>
          <a:xfrm>
            <a:off x="990600" y="2133600"/>
            <a:ext cx="7924800" cy="4003040"/>
          </a:xfrm>
          <a:prstGeom prst="rect">
            <a:avLst/>
          </a:prstGeom>
          <a:noFill/>
        </p:spPr>
        <p:txBody>
          <a:bodyPr wrap="square" rtlCol="0">
            <a:spAutoFit/>
          </a:bodyPr>
          <a:lstStyle/>
          <a:p>
            <a:pPr marL="0" indent="0" algn="l">
              <a:buNone/>
            </a:pPr>
            <a:r>
              <a:rPr lang="en-US" sz="2400" b="0" i="0" dirty="0">
                <a:solidFill>
                  <a:srgbClr val="0D0D0D"/>
                </a:solidFill>
                <a:effectLst/>
                <a:latin typeface="Times New Roman" panose="02020603050405020304" pitchFamily="18" charset="0"/>
                <a:cs typeface="Times New Roman" panose="02020603050405020304" pitchFamily="18" charset="0"/>
              </a:rPr>
              <a:t>An Employee Attrition analysis dashboard in Excel provides a visual overview of employee turnover data, using charts, graphs, and tables to display key metrics such as attrition rates, top reasons for leaving, and demographic trends. This interactive dashboard enables users to easily identify patterns, track changes over time, and drill down into specific categories, supporting data-driven decisions to reduce turnover, improve retention, and optimize workforce management.</a:t>
            </a:r>
            <a:endParaRPr lang="zh-CN" altLang="en-US"/>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4" name="object 5"/>
          <p:cNvSpPr txBox="1">
            <a:spLocks noGrp="1"/>
          </p:cNvSpPr>
          <p:nvPr>
            <p:ph type="title"/>
          </p:nvPr>
        </p:nvSpPr>
        <p:spPr>
          <a:xfrm>
            <a:off x="397827" y="773575"/>
            <a:ext cx="5014595" cy="435610"/>
          </a:xfrm>
          <a:prstGeom prst="rect">
            <a:avLst/>
          </a:prstGeom>
        </p:spPr>
        <p:txBody>
          <a:bodyPr vert="horz" wrap="square" lIns="0" tIns="16510" rIns="0" bIns="0" rtlCol="0">
            <a:spAutoFit/>
          </a:bodyPr>
          <a:lstStyle/>
          <a:p>
            <a:pPr marL="12700">
              <a:lnSpc>
                <a:spcPct val="100000"/>
              </a:lnSpc>
              <a:spcBef>
                <a:spcPts val="130"/>
              </a:spcBef>
            </a:pPr>
            <a:r>
              <a:rPr sz="2800" spc="25" dirty="0"/>
              <a:t>W</a:t>
            </a:r>
            <a:r>
              <a:rPr sz="2800" spc="-20" dirty="0"/>
              <a:t>H</a:t>
            </a:r>
            <a:r>
              <a:rPr sz="2800" spc="20" dirty="0"/>
              <a:t>O</a:t>
            </a:r>
            <a:r>
              <a:rPr sz="2800" spc="-235" dirty="0"/>
              <a:t> </a:t>
            </a:r>
            <a:r>
              <a:rPr sz="2800" spc="-10" dirty="0"/>
              <a:t>AR</a:t>
            </a:r>
            <a:r>
              <a:rPr sz="2800" spc="15" dirty="0"/>
              <a:t>E</a:t>
            </a:r>
            <a:r>
              <a:rPr sz="2800" spc="-35" dirty="0"/>
              <a:t> </a:t>
            </a:r>
            <a:r>
              <a:rPr sz="2800" spc="-10" dirty="0"/>
              <a:t>T</a:t>
            </a:r>
            <a:r>
              <a:rPr sz="2800" spc="-15" dirty="0"/>
              <a:t>H</a:t>
            </a:r>
            <a:r>
              <a:rPr sz="2800" spc="15" dirty="0"/>
              <a:t>E</a:t>
            </a:r>
            <a:r>
              <a:rPr sz="2800" spc="-35" dirty="0"/>
              <a:t> </a:t>
            </a:r>
            <a:r>
              <a:rPr sz="2800" spc="-20" dirty="0"/>
              <a:t>E</a:t>
            </a:r>
            <a:r>
              <a:rPr sz="2800" spc="30" dirty="0"/>
              <a:t>N</a:t>
            </a:r>
            <a:r>
              <a:rPr sz="2800" spc="15" dirty="0"/>
              <a:t>D</a:t>
            </a:r>
            <a:r>
              <a:rPr sz="2800" spc="-45" dirty="0"/>
              <a:t> </a:t>
            </a:r>
            <a:r>
              <a:rPr sz="2800" dirty="0"/>
              <a:t>U</a:t>
            </a:r>
            <a:r>
              <a:rPr sz="2800" spc="10" dirty="0"/>
              <a:t>S</a:t>
            </a:r>
            <a:r>
              <a:rPr sz="2800" spc="-25" dirty="0"/>
              <a:t>E</a:t>
            </a:r>
            <a:r>
              <a:rPr sz="2800" spc="-10" dirty="0"/>
              <a:t>R</a:t>
            </a:r>
            <a:r>
              <a:rPr sz="2800" spc="5" dirty="0"/>
              <a:t>S?</a:t>
            </a:r>
            <a:endParaRPr sz="3200"/>
          </a:p>
        </p:txBody>
      </p:sp>
      <p:pic>
        <p:nvPicPr>
          <p:cNvPr id="2097153" name="object 6"/>
          <p:cNvPicPr>
            <a:picLocks/>
          </p:cNvPicPr>
          <p:nvPr/>
        </p:nvPicPr>
        <p:blipFill>
          <a:blip r:embed="rId2" cstate="print"/>
          <a:stretch>
            <a:fillRect/>
          </a:stretch>
        </p:blipFill>
        <p:spPr>
          <a:xfrm>
            <a:off x="723900" y="6172200"/>
            <a:ext cx="2181225" cy="485775"/>
          </a:xfrm>
          <a:prstGeom prst="rect">
            <a:avLst/>
          </a:prstGeom>
        </p:spPr>
      </p:pic>
      <p:sp>
        <p:nvSpPr>
          <p:cNvPr id="1048605"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48606" name="TextBox 1048605"/>
          <p:cNvSpPr txBox="1"/>
          <p:nvPr/>
        </p:nvSpPr>
        <p:spPr>
          <a:xfrm>
            <a:off x="993267" y="1537335"/>
            <a:ext cx="8838308" cy="5120640"/>
          </a:xfrm>
          <a:prstGeom prst="rect">
            <a:avLst/>
          </a:prstGeom>
        </p:spPr>
        <p:txBody>
          <a:bodyPr wrap="square" rtlCol="0">
            <a:spAutoFit/>
          </a:bodyPr>
          <a:lstStyle/>
          <a:p>
            <a:r>
              <a:rPr lang="en-US" sz="2800">
                <a:solidFill>
                  <a:srgbClr val="000000"/>
                </a:solidFill>
              </a:rPr>
              <a:t>
1. HR Professionals
2. Management
3. Department Heads
4. Business Analysts 
5. Organizational Development Specialists
6. Talent Management Teams
7. Executive Leadership
8. Operations Researchers
9. Workforce Planning Teams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11200382" y="79006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11343257" y="63412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11353418" y="13634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598" name="object 6"/>
          <p:cNvSpPr txBox="1">
            <a:spLocks noGrp="1"/>
          </p:cNvSpPr>
          <p:nvPr>
            <p:ph type="title"/>
          </p:nvPr>
        </p:nvSpPr>
        <p:spPr>
          <a:xfrm>
            <a:off x="451987" y="294132"/>
            <a:ext cx="9763125" cy="495935"/>
          </a:xfrm>
          <a:prstGeom prst="rect">
            <a:avLst/>
          </a:prstGeom>
        </p:spPr>
        <p:txBody>
          <a:bodyPr vert="horz" wrap="square" lIns="0" tIns="13335" rIns="0" bIns="0" rtlCol="0">
            <a:spAutoFit/>
          </a:bodyPr>
          <a:lstStyle/>
          <a:p>
            <a:pPr marL="12700">
              <a:lnSpc>
                <a:spcPct val="100000"/>
              </a:lnSpc>
              <a:spcBef>
                <a:spcPts val="105"/>
              </a:spcBef>
            </a:pP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2097152" name="object 7"/>
          <p:cNvPicPr>
            <a:picLocks/>
          </p:cNvPicPr>
          <p:nvPr/>
        </p:nvPicPr>
        <p:blipFill>
          <a:blip r:embed="rId2" cstate="print"/>
          <a:stretch>
            <a:fillRect/>
          </a:stretch>
        </p:blipFill>
        <p:spPr>
          <a:xfrm>
            <a:off x="676275" y="6467475"/>
            <a:ext cx="2143125" cy="200025"/>
          </a:xfrm>
          <a:prstGeom prst="rect">
            <a:avLst/>
          </a:prstGeom>
        </p:spPr>
      </p:pic>
      <p:sp>
        <p:nvSpPr>
          <p:cNvPr id="104859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48701" name="TextBox 1048700"/>
          <p:cNvSpPr txBox="1"/>
          <p:nvPr/>
        </p:nvSpPr>
        <p:spPr>
          <a:xfrm>
            <a:off x="451986" y="957717"/>
            <a:ext cx="11080336" cy="5539739"/>
          </a:xfrm>
          <a:prstGeom prst="rect">
            <a:avLst/>
          </a:prstGeom>
        </p:spPr>
        <p:txBody>
          <a:bodyPr wrap="square" rtlCol="0">
            <a:spAutoFit/>
          </a:bodyPr>
          <a:lstStyle/>
          <a:p>
            <a:r>
              <a:rPr lang="en-US" sz="2800">
                <a:solidFill>
                  <a:srgbClr val="000000"/>
                </a:solidFill>
              </a:rPr>
              <a:t>Comprehensive solution leverages Excel's powerful data analysis capabilities to provide actionable insights, enabling businesses to:
- dentify key drivers of attrition
- Analyze trends and patterns
- Track progress over time
- Develop targeted retention strategies</a:t>
            </a:r>
          </a:p>
          <a:p>
            <a:endParaRPr lang="en-US" sz="2800">
              <a:solidFill>
                <a:srgbClr val="000000"/>
              </a:solidFill>
            </a:endParaRPr>
          </a:p>
          <a:p>
            <a:r>
              <a:rPr lang="en-US" sz="2800" b="1">
                <a:solidFill>
                  <a:srgbClr val="000000"/>
                </a:solidFill>
              </a:rPr>
              <a:t>Value Proposition</a:t>
            </a:r>
          </a:p>
          <a:p>
            <a:r>
              <a:rPr lang="en-US" sz="2800">
                <a:solidFill>
                  <a:srgbClr val="000000"/>
                </a:solidFill>
              </a:rPr>
              <a:t>Reduce turnover costs, improve productivity, and enhance employee experience with actionable insights. Inform data-driven decisions and drive business success.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17427" y="294180"/>
            <a:ext cx="10681335" cy="723901"/>
          </a:xfrm>
        </p:spPr>
        <p:txBody>
          <a:bodyPr/>
          <a:lstStyle/>
          <a:p>
            <a:r>
              <a:rPr lang="en-IN" dirty="0"/>
              <a:t>Dataset Description</a:t>
            </a:r>
          </a:p>
        </p:txBody>
      </p:sp>
      <p:sp>
        <p:nvSpPr>
          <p:cNvPr id="1048704" name="TextBox 1048703"/>
          <p:cNvSpPr txBox="1"/>
          <p:nvPr/>
        </p:nvSpPr>
        <p:spPr>
          <a:xfrm>
            <a:off x="617427" y="1313143"/>
            <a:ext cx="11422388" cy="5120641"/>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a:solidFill>
                  <a:srgbClr val="000000"/>
                </a:solidFill>
                <a:latin typeface="Arial"/>
              </a:rPr>
              <a:t>The Employee Attrition dataset contains records of employees who have left the organization, The dataset includes:
- Employee ID
- Department
- Job Title
- Tenure
- Age
- Gender
- Salary
- Reason for Leaving (e.g., new job opportunity, dissatisfaction, retirement)
- Date of Leaving</a:t>
            </a:r>
            <a:endParaRPr lang="en-US"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2"/>
          <p:cNvSpPr txBox="1"/>
          <p:nvPr/>
        </p:nvSpPr>
        <p:spPr>
          <a:xfrm>
            <a:off x="752475" y="6486037"/>
            <a:ext cx="1773555" cy="323849"/>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08" name="object 3"/>
          <p:cNvSpPr/>
          <p:nvPr/>
        </p:nvSpPr>
        <p:spPr>
          <a:xfrm>
            <a:off x="11505818"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9" name="object 4"/>
          <p:cNvSpPr/>
          <p:nvPr/>
        </p:nvSpPr>
        <p:spPr>
          <a:xfrm>
            <a:off x="10416333" y="21927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0" name="object 5"/>
          <p:cNvSpPr/>
          <p:nvPr/>
        </p:nvSpPr>
        <p:spPr>
          <a:xfrm>
            <a:off x="11415331" y="63150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1"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2"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13" name="TextBox 8"/>
          <p:cNvSpPr txBox="1"/>
          <p:nvPr/>
        </p:nvSpPr>
        <p:spPr>
          <a:xfrm>
            <a:off x="752475" y="1613535"/>
            <a:ext cx="10209764" cy="4701540"/>
          </a:xfrm>
          <a:prstGeom prst="rect">
            <a:avLst/>
          </a:prstGeom>
          <a:noFill/>
        </p:spPr>
        <p:txBody>
          <a:bodyPr wrap="square" rtlCol="0">
            <a:spAutoFit/>
          </a:bodyPr>
          <a:lstStyle/>
          <a:p>
            <a:pPr marL="0" indent="0" algn="l">
              <a:buNone/>
            </a:pPr>
            <a:r>
              <a:rPr lang="en-US" sz="2800" b="0" i="0" dirty="0">
                <a:solidFill>
                  <a:srgbClr val="0D0D0D"/>
                </a:solidFill>
                <a:effectLst/>
                <a:latin typeface="Times New Roman" panose="02020603050405020304" pitchFamily="18" charset="0"/>
                <a:cs typeface="Times New Roman" panose="02020603050405020304" pitchFamily="18" charset="0"/>
              </a:rPr>
              <a:t>Employee Attrition Analysis Dashboard:</a:t>
            </a:r>
          </a:p>
          <a:p>
            <a:pPr marL="0" indent="0" algn="l">
              <a:buNone/>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Predictive Analytics</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Real-time Insights</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Customizable</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Data-Driven Decision Making</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Easy Integration</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Actionable Recommendations</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Visual Storytelling</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These "WOW" factors highlight the innovative and impactful aspects of solutions.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Words>
  <Application>Microsoft Office PowerPoint</Application>
  <PresentationFormat>Custom</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Welcome</cp:lastModifiedBy>
  <cp:revision>1</cp:revision>
  <dcterms:created xsi:type="dcterms:W3CDTF">2024-03-27T19:07:22Z</dcterms:created>
  <dcterms:modified xsi:type="dcterms:W3CDTF">2024-08-30T13:37:16Z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a5b86843d8244fdc9258490428747060</vt:lpwstr>
  </property>
</Properties>
</file>