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arsha\Downloads\New%20Microsoft%20Excel%20Workshe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Worksheet.xlsx]Sheet1!PivotTable1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Sheet1!$B$3:$B$5</c:f>
              <c:strCache>
                <c:ptCount val="1"/>
                <c:pt idx="0">
                  <c:v>Absent - Finance</c:v>
                </c:pt>
              </c:strCache>
            </c:strRef>
          </c:tx>
          <c:spPr>
            <a:solidFill>
              <a:schemeClr val="accent1"/>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Sheet1!$B$6:$B$86</c:f>
              <c:numCache>
                <c:formatCode>General</c:formatCode>
                <c:ptCount val="40"/>
                <c:pt idx="20">
                  <c:v>1</c:v>
                </c:pt>
                <c:pt idx="31">
                  <c:v>1</c:v>
                </c:pt>
              </c:numCache>
            </c:numRef>
          </c:val>
          <c:extLst>
            <c:ext xmlns:c16="http://schemas.microsoft.com/office/drawing/2014/chart" uri="{C3380CC4-5D6E-409C-BE32-E72D297353CC}">
              <c16:uniqueId val="{00000000-F017-9345-9787-E33CDE2E1F03}"/>
            </c:ext>
          </c:extLst>
        </c:ser>
        <c:ser>
          <c:idx val="1"/>
          <c:order val="1"/>
          <c:tx>
            <c:strRef>
              <c:f>Sheet1!$C$3:$C$5</c:f>
              <c:strCache>
                <c:ptCount val="1"/>
                <c:pt idx="0">
                  <c:v>Absent - HR</c:v>
                </c:pt>
              </c:strCache>
            </c:strRef>
          </c:tx>
          <c:spPr>
            <a:solidFill>
              <a:schemeClr val="accent2"/>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Sheet1!$C$6:$C$86</c:f>
              <c:numCache>
                <c:formatCode>General</c:formatCode>
                <c:ptCount val="40"/>
                <c:pt idx="2">
                  <c:v>1</c:v>
                </c:pt>
                <c:pt idx="35">
                  <c:v>1</c:v>
                </c:pt>
              </c:numCache>
            </c:numRef>
          </c:val>
          <c:extLst>
            <c:ext xmlns:c16="http://schemas.microsoft.com/office/drawing/2014/chart" uri="{C3380CC4-5D6E-409C-BE32-E72D297353CC}">
              <c16:uniqueId val="{00000001-F017-9345-9787-E33CDE2E1F03}"/>
            </c:ext>
          </c:extLst>
        </c:ser>
        <c:ser>
          <c:idx val="2"/>
          <c:order val="2"/>
          <c:tx>
            <c:strRef>
              <c:f>Sheet1!$D$3:$D$5</c:f>
              <c:strCache>
                <c:ptCount val="1"/>
                <c:pt idx="0">
                  <c:v>Absent - IT</c:v>
                </c:pt>
              </c:strCache>
            </c:strRef>
          </c:tx>
          <c:spPr>
            <a:solidFill>
              <a:schemeClr val="accent3"/>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Sheet1!$D$6:$D$86</c:f>
              <c:numCache>
                <c:formatCode>General</c:formatCode>
                <c:ptCount val="40"/>
                <c:pt idx="7">
                  <c:v>1</c:v>
                </c:pt>
                <c:pt idx="17">
                  <c:v>1</c:v>
                </c:pt>
                <c:pt idx="26">
                  <c:v>1</c:v>
                </c:pt>
              </c:numCache>
            </c:numRef>
          </c:val>
          <c:extLst>
            <c:ext xmlns:c16="http://schemas.microsoft.com/office/drawing/2014/chart" uri="{C3380CC4-5D6E-409C-BE32-E72D297353CC}">
              <c16:uniqueId val="{00000002-F017-9345-9787-E33CDE2E1F03}"/>
            </c:ext>
          </c:extLst>
        </c:ser>
        <c:ser>
          <c:idx val="3"/>
          <c:order val="3"/>
          <c:tx>
            <c:strRef>
              <c:f>Sheet1!$E$3:$E$5</c:f>
              <c:strCache>
                <c:ptCount val="1"/>
                <c:pt idx="0">
                  <c:v>Absent - Marketing</c:v>
                </c:pt>
              </c:strCache>
            </c:strRef>
          </c:tx>
          <c:spPr>
            <a:solidFill>
              <a:schemeClr val="accent4"/>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Sheet1!$E$6:$E$86</c:f>
              <c:numCache>
                <c:formatCode>General</c:formatCode>
                <c:ptCount val="40"/>
                <c:pt idx="12">
                  <c:v>1</c:v>
                </c:pt>
              </c:numCache>
            </c:numRef>
          </c:val>
          <c:extLst>
            <c:ext xmlns:c16="http://schemas.microsoft.com/office/drawing/2014/chart" uri="{C3380CC4-5D6E-409C-BE32-E72D297353CC}">
              <c16:uniqueId val="{00000003-F017-9345-9787-E33CDE2E1F03}"/>
            </c:ext>
          </c:extLst>
        </c:ser>
        <c:ser>
          <c:idx val="4"/>
          <c:order val="4"/>
          <c:tx>
            <c:strRef>
              <c:f>Sheet1!$G$3:$G$5</c:f>
              <c:strCache>
                <c:ptCount val="1"/>
                <c:pt idx="0">
                  <c:v>Early Leave - HR</c:v>
                </c:pt>
              </c:strCache>
            </c:strRef>
          </c:tx>
          <c:spPr>
            <a:solidFill>
              <a:schemeClr val="accent5"/>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Sheet1!$G$6:$G$86</c:f>
              <c:numCache>
                <c:formatCode>General</c:formatCode>
                <c:ptCount val="40"/>
                <c:pt idx="13">
                  <c:v>1</c:v>
                </c:pt>
              </c:numCache>
            </c:numRef>
          </c:val>
          <c:extLst>
            <c:ext xmlns:c16="http://schemas.microsoft.com/office/drawing/2014/chart" uri="{C3380CC4-5D6E-409C-BE32-E72D297353CC}">
              <c16:uniqueId val="{00000004-F017-9345-9787-E33CDE2E1F03}"/>
            </c:ext>
          </c:extLst>
        </c:ser>
        <c:ser>
          <c:idx val="5"/>
          <c:order val="5"/>
          <c:tx>
            <c:strRef>
              <c:f>Sheet1!$H$3:$H$5</c:f>
              <c:strCache>
                <c:ptCount val="1"/>
                <c:pt idx="0">
                  <c:v>Early Leave - IT</c:v>
                </c:pt>
              </c:strCache>
            </c:strRef>
          </c:tx>
          <c:spPr>
            <a:solidFill>
              <a:schemeClr val="accent6"/>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Sheet1!$H$6:$H$86</c:f>
              <c:numCache>
                <c:formatCode>General</c:formatCode>
                <c:ptCount val="40"/>
                <c:pt idx="30">
                  <c:v>1</c:v>
                </c:pt>
              </c:numCache>
            </c:numRef>
          </c:val>
          <c:extLst>
            <c:ext xmlns:c16="http://schemas.microsoft.com/office/drawing/2014/chart" uri="{C3380CC4-5D6E-409C-BE32-E72D297353CC}">
              <c16:uniqueId val="{00000005-F017-9345-9787-E33CDE2E1F03}"/>
            </c:ext>
          </c:extLst>
        </c:ser>
        <c:ser>
          <c:idx val="6"/>
          <c:order val="6"/>
          <c:tx>
            <c:strRef>
              <c:f>Sheet1!$I$3:$I$5</c:f>
              <c:strCache>
                <c:ptCount val="1"/>
                <c:pt idx="0">
                  <c:v>Early Leave - Marketing</c:v>
                </c:pt>
              </c:strCache>
            </c:strRef>
          </c:tx>
          <c:spPr>
            <a:solidFill>
              <a:schemeClr val="accent1">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Sheet1!$I$6:$I$86</c:f>
              <c:numCache>
                <c:formatCode>General</c:formatCode>
                <c:ptCount val="40"/>
                <c:pt idx="23">
                  <c:v>1</c:v>
                </c:pt>
                <c:pt idx="39">
                  <c:v>1</c:v>
                </c:pt>
              </c:numCache>
            </c:numRef>
          </c:val>
          <c:extLst>
            <c:ext xmlns:c16="http://schemas.microsoft.com/office/drawing/2014/chart" uri="{C3380CC4-5D6E-409C-BE32-E72D297353CC}">
              <c16:uniqueId val="{00000006-F017-9345-9787-E33CDE2E1F03}"/>
            </c:ext>
          </c:extLst>
        </c:ser>
        <c:ser>
          <c:idx val="7"/>
          <c:order val="7"/>
          <c:tx>
            <c:strRef>
              <c:f>Sheet1!$J$3:$J$5</c:f>
              <c:strCache>
                <c:ptCount val="1"/>
                <c:pt idx="0">
                  <c:v>Early Leave - Sales</c:v>
                </c:pt>
              </c:strCache>
            </c:strRef>
          </c:tx>
          <c:spPr>
            <a:solidFill>
              <a:schemeClr val="accent2">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Sheet1!$J$6:$J$86</c:f>
              <c:numCache>
                <c:formatCode>General</c:formatCode>
                <c:ptCount val="40"/>
                <c:pt idx="5">
                  <c:v>1</c:v>
                </c:pt>
              </c:numCache>
            </c:numRef>
          </c:val>
          <c:extLst>
            <c:ext xmlns:c16="http://schemas.microsoft.com/office/drawing/2014/chart" uri="{C3380CC4-5D6E-409C-BE32-E72D297353CC}">
              <c16:uniqueId val="{00000007-F017-9345-9787-E33CDE2E1F03}"/>
            </c:ext>
          </c:extLst>
        </c:ser>
        <c:ser>
          <c:idx val="8"/>
          <c:order val="8"/>
          <c:tx>
            <c:strRef>
              <c:f>Sheet1!$L$3:$L$5</c:f>
              <c:strCache>
                <c:ptCount val="1"/>
                <c:pt idx="0">
                  <c:v>Late - Finance</c:v>
                </c:pt>
              </c:strCache>
            </c:strRef>
          </c:tx>
          <c:spPr>
            <a:solidFill>
              <a:schemeClr val="accent3">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Sheet1!$L$6:$L$86</c:f>
              <c:numCache>
                <c:formatCode>General</c:formatCode>
                <c:ptCount val="40"/>
                <c:pt idx="10">
                  <c:v>1</c:v>
                </c:pt>
              </c:numCache>
            </c:numRef>
          </c:val>
          <c:extLst>
            <c:ext xmlns:c16="http://schemas.microsoft.com/office/drawing/2014/chart" uri="{C3380CC4-5D6E-409C-BE32-E72D297353CC}">
              <c16:uniqueId val="{00000008-F017-9345-9787-E33CDE2E1F03}"/>
            </c:ext>
          </c:extLst>
        </c:ser>
        <c:ser>
          <c:idx val="9"/>
          <c:order val="9"/>
          <c:tx>
            <c:strRef>
              <c:f>Sheet1!$M$3:$M$5</c:f>
              <c:strCache>
                <c:ptCount val="1"/>
                <c:pt idx="0">
                  <c:v>Late - IT</c:v>
                </c:pt>
              </c:strCache>
            </c:strRef>
          </c:tx>
          <c:spPr>
            <a:solidFill>
              <a:schemeClr val="accent4">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Sheet1!$M$6:$M$86</c:f>
              <c:numCache>
                <c:formatCode>General</c:formatCode>
                <c:ptCount val="40"/>
                <c:pt idx="22">
                  <c:v>1</c:v>
                </c:pt>
                <c:pt idx="33">
                  <c:v>1</c:v>
                </c:pt>
              </c:numCache>
            </c:numRef>
          </c:val>
          <c:extLst>
            <c:ext xmlns:c16="http://schemas.microsoft.com/office/drawing/2014/chart" uri="{C3380CC4-5D6E-409C-BE32-E72D297353CC}">
              <c16:uniqueId val="{00000009-F017-9345-9787-E33CDE2E1F03}"/>
            </c:ext>
          </c:extLst>
        </c:ser>
        <c:ser>
          <c:idx val="10"/>
          <c:order val="10"/>
          <c:tx>
            <c:strRef>
              <c:f>Sheet1!$N$3:$N$5</c:f>
              <c:strCache>
                <c:ptCount val="1"/>
                <c:pt idx="0">
                  <c:v>Late - Marketing</c:v>
                </c:pt>
              </c:strCache>
            </c:strRef>
          </c:tx>
          <c:spPr>
            <a:solidFill>
              <a:schemeClr val="accent5">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Sheet1!$N$6:$N$86</c:f>
              <c:numCache>
                <c:formatCode>General</c:formatCode>
                <c:ptCount val="40"/>
                <c:pt idx="1">
                  <c:v>1</c:v>
                </c:pt>
                <c:pt idx="28">
                  <c:v>1</c:v>
                </c:pt>
              </c:numCache>
            </c:numRef>
          </c:val>
          <c:extLst>
            <c:ext xmlns:c16="http://schemas.microsoft.com/office/drawing/2014/chart" uri="{C3380CC4-5D6E-409C-BE32-E72D297353CC}">
              <c16:uniqueId val="{0000000A-F017-9345-9787-E33CDE2E1F03}"/>
            </c:ext>
          </c:extLst>
        </c:ser>
        <c:ser>
          <c:idx val="11"/>
          <c:order val="11"/>
          <c:tx>
            <c:strRef>
              <c:f>Sheet1!$O$3:$O$5</c:f>
              <c:strCache>
                <c:ptCount val="1"/>
                <c:pt idx="0">
                  <c:v>Late - Sales</c:v>
                </c:pt>
              </c:strCache>
            </c:strRef>
          </c:tx>
          <c:spPr>
            <a:solidFill>
              <a:schemeClr val="accent6">
                <a:lumMod val="6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Sheet1!$O$6:$O$86</c:f>
              <c:numCache>
                <c:formatCode>General</c:formatCode>
                <c:ptCount val="40"/>
                <c:pt idx="16">
                  <c:v>1</c:v>
                </c:pt>
                <c:pt idx="37">
                  <c:v>1</c:v>
                </c:pt>
              </c:numCache>
            </c:numRef>
          </c:val>
          <c:extLst>
            <c:ext xmlns:c16="http://schemas.microsoft.com/office/drawing/2014/chart" uri="{C3380CC4-5D6E-409C-BE32-E72D297353CC}">
              <c16:uniqueId val="{0000000B-F017-9345-9787-E33CDE2E1F03}"/>
            </c:ext>
          </c:extLst>
        </c:ser>
        <c:ser>
          <c:idx val="12"/>
          <c:order val="12"/>
          <c:tx>
            <c:strRef>
              <c:f>Sheet1!$Q$3:$Q$5</c:f>
              <c:strCache>
                <c:ptCount val="1"/>
                <c:pt idx="0">
                  <c:v>Present - Finance</c:v>
                </c:pt>
              </c:strCache>
            </c:strRef>
          </c:tx>
          <c:spPr>
            <a:solidFill>
              <a:schemeClr val="accent1">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Sheet1!$Q$6:$Q$86</c:f>
              <c:numCache>
                <c:formatCode>General</c:formatCode>
                <c:ptCount val="40"/>
                <c:pt idx="4">
                  <c:v>1</c:v>
                </c:pt>
                <c:pt idx="15">
                  <c:v>1</c:v>
                </c:pt>
                <c:pt idx="25">
                  <c:v>1</c:v>
                </c:pt>
                <c:pt idx="36">
                  <c:v>1</c:v>
                </c:pt>
              </c:numCache>
            </c:numRef>
          </c:val>
          <c:extLst>
            <c:ext xmlns:c16="http://schemas.microsoft.com/office/drawing/2014/chart" uri="{C3380CC4-5D6E-409C-BE32-E72D297353CC}">
              <c16:uniqueId val="{0000000C-F017-9345-9787-E33CDE2E1F03}"/>
            </c:ext>
          </c:extLst>
        </c:ser>
        <c:ser>
          <c:idx val="13"/>
          <c:order val="13"/>
          <c:tx>
            <c:strRef>
              <c:f>Sheet1!$R$3:$R$5</c:f>
              <c:strCache>
                <c:ptCount val="1"/>
                <c:pt idx="0">
                  <c:v>Present - HR</c:v>
                </c:pt>
              </c:strCache>
            </c:strRef>
          </c:tx>
          <c:spPr>
            <a:solidFill>
              <a:schemeClr val="accent2">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Sheet1!$R$6:$R$86</c:f>
              <c:numCache>
                <c:formatCode>General</c:formatCode>
                <c:ptCount val="40"/>
                <c:pt idx="8">
                  <c:v>1</c:v>
                </c:pt>
                <c:pt idx="19">
                  <c:v>1</c:v>
                </c:pt>
                <c:pt idx="24">
                  <c:v>1</c:v>
                </c:pt>
                <c:pt idx="29">
                  <c:v>1</c:v>
                </c:pt>
              </c:numCache>
            </c:numRef>
          </c:val>
          <c:extLst>
            <c:ext xmlns:c16="http://schemas.microsoft.com/office/drawing/2014/chart" uri="{C3380CC4-5D6E-409C-BE32-E72D297353CC}">
              <c16:uniqueId val="{0000000D-F017-9345-9787-E33CDE2E1F03}"/>
            </c:ext>
          </c:extLst>
        </c:ser>
        <c:ser>
          <c:idx val="14"/>
          <c:order val="14"/>
          <c:tx>
            <c:strRef>
              <c:f>Sheet1!$S$3:$S$5</c:f>
              <c:strCache>
                <c:ptCount val="1"/>
                <c:pt idx="0">
                  <c:v>Present - IT</c:v>
                </c:pt>
              </c:strCache>
            </c:strRef>
          </c:tx>
          <c:spPr>
            <a:solidFill>
              <a:schemeClr val="accent3">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Sheet1!$S$6:$S$86</c:f>
              <c:numCache>
                <c:formatCode>General</c:formatCode>
                <c:ptCount val="40"/>
                <c:pt idx="3">
                  <c:v>1</c:v>
                </c:pt>
                <c:pt idx="9">
                  <c:v>1</c:v>
                </c:pt>
                <c:pt idx="14">
                  <c:v>1</c:v>
                </c:pt>
                <c:pt idx="38">
                  <c:v>1</c:v>
                </c:pt>
              </c:numCache>
            </c:numRef>
          </c:val>
          <c:extLst>
            <c:ext xmlns:c16="http://schemas.microsoft.com/office/drawing/2014/chart" uri="{C3380CC4-5D6E-409C-BE32-E72D297353CC}">
              <c16:uniqueId val="{0000000E-F017-9345-9787-E33CDE2E1F03}"/>
            </c:ext>
          </c:extLst>
        </c:ser>
        <c:ser>
          <c:idx val="15"/>
          <c:order val="15"/>
          <c:tx>
            <c:strRef>
              <c:f>Sheet1!$T$3:$T$5</c:f>
              <c:strCache>
                <c:ptCount val="1"/>
                <c:pt idx="0">
                  <c:v>Present - Marketing</c:v>
                </c:pt>
              </c:strCache>
            </c:strRef>
          </c:tx>
          <c:spPr>
            <a:solidFill>
              <a:schemeClr val="accent4">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Sheet1!$T$6:$T$86</c:f>
              <c:numCache>
                <c:formatCode>General</c:formatCode>
                <c:ptCount val="40"/>
                <c:pt idx="6">
                  <c:v>1</c:v>
                </c:pt>
                <c:pt idx="18">
                  <c:v>1</c:v>
                </c:pt>
                <c:pt idx="34">
                  <c:v>1</c:v>
                </c:pt>
              </c:numCache>
            </c:numRef>
          </c:val>
          <c:extLst>
            <c:ext xmlns:c16="http://schemas.microsoft.com/office/drawing/2014/chart" uri="{C3380CC4-5D6E-409C-BE32-E72D297353CC}">
              <c16:uniqueId val="{0000000F-F017-9345-9787-E33CDE2E1F03}"/>
            </c:ext>
          </c:extLst>
        </c:ser>
        <c:ser>
          <c:idx val="16"/>
          <c:order val="16"/>
          <c:tx>
            <c:strRef>
              <c:f>Sheet1!$U$3:$U$5</c:f>
              <c:strCache>
                <c:ptCount val="1"/>
                <c:pt idx="0">
                  <c:v>Present - Sales</c:v>
                </c:pt>
              </c:strCache>
            </c:strRef>
          </c:tx>
          <c:spPr>
            <a:solidFill>
              <a:schemeClr val="accent5">
                <a:lumMod val="80000"/>
                <a:lumOff val="20000"/>
              </a:schemeClr>
            </a:solidFill>
            <a:ln>
              <a:noFill/>
            </a:ln>
            <a:effectLst/>
            <a:sp3d/>
          </c:spPr>
          <c:invertIfNegative val="0"/>
          <c:cat>
            <c:multiLvlStrRef>
              <c:f>Sheet1!$A$6:$A$86</c:f>
              <c:multiLvlStrCache>
                <c:ptCount val="40"/>
                <c:lvl>
                  <c:pt idx="0">
                    <c:v>John Doe</c:v>
                  </c:pt>
                  <c:pt idx="1">
                    <c:v>Jane Smith</c:v>
                  </c:pt>
                  <c:pt idx="2">
                    <c:v>Emily Johnson</c:v>
                  </c:pt>
                  <c:pt idx="3">
                    <c:v>Michael Brown</c:v>
                  </c:pt>
                  <c:pt idx="4">
                    <c:v>Linda Green</c:v>
                  </c:pt>
                  <c:pt idx="5">
                    <c:v>David White</c:v>
                  </c:pt>
                  <c:pt idx="6">
                    <c:v>Sarah Black</c:v>
                  </c:pt>
                  <c:pt idx="7">
                    <c:v>Robert Blue</c:v>
                  </c:pt>
                  <c:pt idx="8">
                    <c:v>Laura Red</c:v>
                  </c:pt>
                  <c:pt idx="9">
                    <c:v>James Brown</c:v>
                  </c:pt>
                  <c:pt idx="10">
                    <c:v>Alice Green</c:v>
                  </c:pt>
                  <c:pt idx="11">
                    <c:v>Daniel Gray</c:v>
                  </c:pt>
                  <c:pt idx="12">
                    <c:v>Megan White</c:v>
                  </c:pt>
                  <c:pt idx="13">
                    <c:v>Brian Black</c:v>
                  </c:pt>
                  <c:pt idx="14">
                    <c:v>Jessica Blue</c:v>
                  </c:pt>
                  <c:pt idx="15">
                    <c:v>Chris Red</c:v>
                  </c:pt>
                  <c:pt idx="16">
                    <c:v>Karen Green</c:v>
                  </c:pt>
                  <c:pt idx="17">
                    <c:v>Steve Brown</c:v>
                  </c:pt>
                  <c:pt idx="18">
                    <c:v>Paula White</c:v>
                  </c:pt>
                  <c:pt idx="19">
                    <c:v>Kevin Black</c:v>
                  </c:pt>
                  <c:pt idx="20">
                    <c:v>Nancy Blue</c:v>
                  </c:pt>
                  <c:pt idx="21">
                    <c:v>George Red</c:v>
                  </c:pt>
                  <c:pt idx="22">
                    <c:v>Olivia Green</c:v>
                  </c:pt>
                  <c:pt idx="23">
                    <c:v>Mark White</c:v>
                  </c:pt>
                  <c:pt idx="24">
                    <c:v>Laura Black</c:v>
                  </c:pt>
                  <c:pt idx="25">
                    <c:v>Robert Green</c:v>
                  </c:pt>
                  <c:pt idx="26">
                    <c:v>Emily Red</c:v>
                  </c:pt>
                  <c:pt idx="27">
                    <c:v>Daniel Blue</c:v>
                  </c:pt>
                  <c:pt idx="28">
                    <c:v>Jessica Brown</c:v>
                  </c:pt>
                  <c:pt idx="29">
                    <c:v>Megan Green</c:v>
                  </c:pt>
                  <c:pt idx="30">
                    <c:v>Brian White</c:v>
                  </c:pt>
                  <c:pt idx="31">
                    <c:v>Karen Black</c:v>
                  </c:pt>
                  <c:pt idx="32">
                    <c:v>Chris Green</c:v>
                  </c:pt>
                  <c:pt idx="33">
                    <c:v>Paula Brown</c:v>
                  </c:pt>
                  <c:pt idx="34">
                    <c:v>Steve Black</c:v>
                  </c:pt>
                  <c:pt idx="35">
                    <c:v>Nancy Green</c:v>
                  </c:pt>
                  <c:pt idx="36">
                    <c:v>George White</c:v>
                  </c:pt>
                  <c:pt idx="37">
                    <c:v>Olivia Black</c:v>
                  </c:pt>
                  <c:pt idx="38">
                    <c:v>Mark Green</c:v>
                  </c:pt>
                  <c:pt idx="39">
                    <c:v>Laura White</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lvl>
              </c:multiLvlStrCache>
            </c:multiLvlStrRef>
          </c:cat>
          <c:val>
            <c:numRef>
              <c:f>Sheet1!$U$6:$U$86</c:f>
              <c:numCache>
                <c:formatCode>General</c:formatCode>
                <c:ptCount val="40"/>
                <c:pt idx="0">
                  <c:v>1</c:v>
                </c:pt>
                <c:pt idx="11">
                  <c:v>1</c:v>
                </c:pt>
                <c:pt idx="21">
                  <c:v>1</c:v>
                </c:pt>
                <c:pt idx="27">
                  <c:v>1</c:v>
                </c:pt>
                <c:pt idx="32">
                  <c:v>1</c:v>
                </c:pt>
              </c:numCache>
            </c:numRef>
          </c:val>
          <c:extLst>
            <c:ext xmlns:c16="http://schemas.microsoft.com/office/drawing/2014/chart" uri="{C3380CC4-5D6E-409C-BE32-E72D297353CC}">
              <c16:uniqueId val="{00000010-F017-9345-9787-E33CDE2E1F03}"/>
            </c:ext>
          </c:extLst>
        </c:ser>
        <c:dLbls>
          <c:showLegendKey val="0"/>
          <c:showVal val="0"/>
          <c:showCatName val="0"/>
          <c:showSerName val="0"/>
          <c:showPercent val="0"/>
          <c:showBubbleSize val="0"/>
        </c:dLbls>
        <c:gapWidth val="150"/>
        <c:shape val="box"/>
        <c:axId val="1790093888"/>
        <c:axId val="1790086208"/>
        <c:axId val="0"/>
      </c:bar3DChart>
      <c:catAx>
        <c:axId val="1790093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086208"/>
        <c:crosses val="autoZero"/>
        <c:auto val="1"/>
        <c:lblAlgn val="ctr"/>
        <c:lblOffset val="100"/>
        <c:noMultiLvlLbl val="0"/>
      </c:catAx>
      <c:valAx>
        <c:axId val="17900862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093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P.B.Varsha</a:t>
            </a:r>
            <a:endParaRPr lang="en-US" sz="2400" dirty="0"/>
          </a:p>
          <a:p>
            <a:r>
              <a:rPr lang="en-US" sz="2400" dirty="0"/>
              <a:t>REGISTER NO: 312217105 (asunm1659312217105)</a:t>
            </a:r>
            <a:endParaRPr lang="en-US" sz="3200" b="1" spc="15" dirty="0">
              <a:latin typeface="Trebuchet MS"/>
              <a:ea typeface="+mj-ea"/>
            </a:endParaRPr>
          </a:p>
          <a:p>
            <a:r>
              <a:rPr lang="en-US" sz="2400" dirty="0"/>
              <a:t>DEPARTMENT: </a:t>
            </a:r>
            <a:r>
              <a:rPr lang="en-US" sz="2400" dirty="0" err="1"/>
              <a:t>B.com</a:t>
            </a:r>
            <a:r>
              <a:rPr lang="en-US" sz="2400" dirty="0"/>
              <a:t> General</a:t>
            </a:r>
          </a:p>
          <a:p>
            <a:r>
              <a:rPr lang="en-US" sz="2400" dirty="0"/>
              <a:t>COLLEGE: Shri </a:t>
            </a:r>
            <a:r>
              <a:rPr lang="en-US" sz="2400" dirty="0" err="1"/>
              <a:t>krishnaswamy</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48B53AD-C6B6-068D-6020-0F15E413FBBD}"/>
              </a:ext>
            </a:extLst>
          </p:cNvPr>
          <p:cNvSpPr txBox="1"/>
          <p:nvPr/>
        </p:nvSpPr>
        <p:spPr>
          <a:xfrm>
            <a:off x="1666875" y="1219249"/>
            <a:ext cx="7483923" cy="5355312"/>
          </a:xfrm>
          <a:prstGeom prst="rect">
            <a:avLst/>
          </a:prstGeom>
          <a:noFill/>
        </p:spPr>
        <p:txBody>
          <a:bodyPr wrap="square">
            <a:spAutoFit/>
          </a:bodyPr>
          <a:lstStyle/>
          <a:p>
            <a:pPr marL="342900" indent="-342900">
              <a:buAutoNum type="arabicPeriod"/>
            </a:pPr>
            <a:r>
              <a:rPr lang="en-US" b="1" dirty="0"/>
              <a:t>Data Collection: Gather comprehensive attendance data, including Employee ID, Name, Date, Check-In Time, Check-Out Time, Status, Department, Hours Worked, Leave Type, and Overtime Hours.</a:t>
            </a:r>
          </a:p>
          <a:p>
            <a:pPr marL="342900" indent="-342900">
              <a:buAutoNum type="arabicPeriod"/>
            </a:pPr>
            <a:r>
              <a:rPr lang="en-US" b="1" dirty="0"/>
              <a:t>Data Preparation: Clean and structure the data. Standardize time formats, calculate total hours worked and overtime, and categorize leave types.</a:t>
            </a:r>
          </a:p>
          <a:p>
            <a:pPr marL="342900" indent="-342900">
              <a:buAutoNum type="arabicPeriod"/>
            </a:pPr>
            <a:r>
              <a:rPr lang="en-US" b="1" dirty="0"/>
              <a:t>Visualization Setup: -  </a:t>
            </a:r>
          </a:p>
          <a:p>
            <a:r>
              <a:rPr lang="en-US" b="1" dirty="0"/>
              <a:t>                Pie Charts: Show the distribution of leave types and attendance status.   </a:t>
            </a:r>
          </a:p>
          <a:p>
            <a:r>
              <a:rPr lang="en-US" b="1" dirty="0"/>
              <a:t>               pivot Charts : Use pivot charts to dynamically summarize and analyze data by dimensions such as employee, department, or time period.  </a:t>
            </a:r>
          </a:p>
          <a:p>
            <a:r>
              <a:rPr lang="en-US" b="1" dirty="0"/>
              <a:t>               Dashboards: Combine pie charts and pivot charts into a cohesive dashboard for comprehensive performance analysis.</a:t>
            </a:r>
          </a:p>
          <a:p>
            <a:pPr marL="342900" indent="-342900">
              <a:buAutoNum type="arabicPeriod" startAt="4"/>
            </a:pPr>
            <a:r>
              <a:rPr lang="en-US" b="1" dirty="0"/>
              <a:t>Analysis: Utilize pivot tables to summarize data and pivot pie charts to visualize distributions, such as leave types or attendance status. Apply conditional formatting to highlight key metrics and anomalies.</a:t>
            </a:r>
          </a:p>
          <a:p>
            <a:pPr marL="342900" indent="-342900">
              <a:buAutoNum type="arabicPeriod" startAt="4"/>
            </a:pPr>
            <a:r>
              <a:rPr lang="en-US" b="1" dirty="0"/>
              <a:t>Reporting : Create interactive reports with actionable insights based on the visualized data, facilitating informed decision-making and effective performance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63294" y="927759"/>
            <a:ext cx="468285" cy="51954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4" name="Chart 13">
            <a:extLst>
              <a:ext uri="{FF2B5EF4-FFF2-40B4-BE49-F238E27FC236}">
                <a16:creationId xmlns:a16="http://schemas.microsoft.com/office/drawing/2014/main" id="{F65DD0D0-AEA7-789C-0BF8-5B5AAFFC810C}"/>
              </a:ext>
            </a:extLst>
          </p:cNvPr>
          <p:cNvGraphicFramePr/>
          <p:nvPr>
            <p:extLst>
              <p:ext uri="{D42A27DB-BD31-4B8C-83A1-F6EECF244321}">
                <p14:modId xmlns:p14="http://schemas.microsoft.com/office/powerpoint/2010/main" val="2575694078"/>
              </p:ext>
            </p:extLst>
          </p:nvPr>
        </p:nvGraphicFramePr>
        <p:xfrm>
          <a:off x="1973897" y="1378267"/>
          <a:ext cx="6542937" cy="44415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B8769E-83F3-6363-90BA-DE2150D2BDC1}"/>
              </a:ext>
            </a:extLst>
          </p:cNvPr>
          <p:cNvSpPr txBox="1"/>
          <p:nvPr/>
        </p:nvSpPr>
        <p:spPr>
          <a:xfrm>
            <a:off x="1883353" y="1690062"/>
            <a:ext cx="5575836" cy="3785652"/>
          </a:xfrm>
          <a:prstGeom prst="rect">
            <a:avLst/>
          </a:prstGeom>
          <a:noFill/>
        </p:spPr>
        <p:txBody>
          <a:bodyPr wrap="square">
            <a:spAutoFit/>
          </a:bodyPr>
          <a:lstStyle/>
          <a:p>
            <a:r>
              <a:rPr lang="en-US" sz="2000" b="1" dirty="0"/>
              <a:t>The implementation of Excel charts for employee performance analysis provides a powerful tool for visualizing and understanding complex attendance and work data. By utilizing pie charts to illustrate distributions and pivot charts for dynamic data analysis, the solution offers clear insights into performance trends, leave types, and attendance patterns. This approach enables HR and management to identify key issues, optimize workforce management, and make informed decisions, ultimately leading to improved efficiency and productivity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Visualizing Employee Attendance trends with Excel Charts</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263A171-F9D8-F6FA-77C8-AB90080FAC38}"/>
              </a:ext>
            </a:extLst>
          </p:cNvPr>
          <p:cNvSpPr txBox="1"/>
          <p:nvPr/>
        </p:nvSpPr>
        <p:spPr>
          <a:xfrm>
            <a:off x="1438275" y="2019300"/>
            <a:ext cx="4657725" cy="3046988"/>
          </a:xfrm>
          <a:prstGeom prst="rect">
            <a:avLst/>
          </a:prstGeom>
          <a:noFill/>
        </p:spPr>
        <p:txBody>
          <a:bodyPr wrap="square">
            <a:spAutoFit/>
          </a:bodyPr>
          <a:lstStyle/>
          <a:p>
            <a:r>
              <a:rPr lang="en-US" sz="2400" b="1" dirty="0"/>
              <a:t> Create Excel charts to visualize employee attendance trends over time, allowing HR to easily identify patterns and anomalies. This will involve organizing historical attendance data and generating clear visual representations to aid in monitoring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53700" y="543508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7D184FF-72E5-F2BF-6AAD-CC2624368F08}"/>
              </a:ext>
            </a:extLst>
          </p:cNvPr>
          <p:cNvSpPr txBox="1"/>
          <p:nvPr/>
        </p:nvSpPr>
        <p:spPr>
          <a:xfrm>
            <a:off x="813243" y="2220692"/>
            <a:ext cx="7605713" cy="3970318"/>
          </a:xfrm>
          <a:prstGeom prst="rect">
            <a:avLst/>
          </a:prstGeom>
          <a:noFill/>
        </p:spPr>
        <p:txBody>
          <a:bodyPr wrap="square">
            <a:spAutoFit/>
          </a:bodyPr>
          <a:lstStyle/>
          <a:p>
            <a:r>
              <a:rPr lang="en-US" sz="2800" b="1" dirty="0"/>
              <a:t>The project aims to develop Excel charts to visualize employee attendance trends. By organizing historical data and creating clear visualizations, the goal is to help HR identify patterns, monitor attendance, and make informed decisions to improve workforce management. Additionally, the project will facilitate trend analysis and reporting to support strategic HR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CB9784D5-8306-58BA-60F5-5F9E19664DAD}"/>
              </a:ext>
            </a:extLst>
          </p:cNvPr>
          <p:cNvSpPr txBox="1"/>
          <p:nvPr/>
        </p:nvSpPr>
        <p:spPr>
          <a:xfrm>
            <a:off x="1919510" y="2019299"/>
            <a:ext cx="4574808" cy="3539430"/>
          </a:xfrm>
          <a:prstGeom prst="rect">
            <a:avLst/>
          </a:prstGeom>
          <a:noFill/>
        </p:spPr>
        <p:txBody>
          <a:bodyPr wrap="square">
            <a:spAutoFit/>
          </a:bodyPr>
          <a:lstStyle/>
          <a:p>
            <a:r>
              <a:rPr lang="en-US" sz="2800" b="1" dirty="0"/>
              <a:t>The end users are HR managers, team leads, and senior management. These individuals use the visualized attendance data to monitor patterns, manage workforce efficiency, and make informed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89B00A-84BA-26C2-680C-29355693035C}"/>
              </a:ext>
            </a:extLst>
          </p:cNvPr>
          <p:cNvSpPr txBox="1"/>
          <p:nvPr/>
        </p:nvSpPr>
        <p:spPr>
          <a:xfrm>
            <a:off x="3052330" y="2287826"/>
            <a:ext cx="6301220" cy="3170099"/>
          </a:xfrm>
          <a:prstGeom prst="rect">
            <a:avLst/>
          </a:prstGeom>
          <a:noFill/>
        </p:spPr>
        <p:txBody>
          <a:bodyPr wrap="square">
            <a:spAutoFit/>
          </a:bodyPr>
          <a:lstStyle/>
          <a:p>
            <a:pPr marL="342900" indent="-342900">
              <a:buAutoNum type="arabicPeriod"/>
            </a:pPr>
            <a:r>
              <a:rPr lang="en-US" sz="2000" b="1" dirty="0"/>
              <a:t>Pie Charts: Illustrate performance category distributions.</a:t>
            </a:r>
          </a:p>
          <a:p>
            <a:r>
              <a:rPr lang="en-US" sz="2000" b="1" dirty="0"/>
              <a:t>2. Pivot Tables/Charts: Summarize and analyze data interactively.</a:t>
            </a:r>
          </a:p>
          <a:p>
            <a:r>
              <a:rPr lang="en-US" sz="2000" b="1" dirty="0"/>
              <a:t>3. Conditional Formatting: Highlight key metrics and outliers.</a:t>
            </a:r>
          </a:p>
          <a:p>
            <a:r>
              <a:rPr lang="en-US" sz="2000" b="1" dirty="0"/>
              <a:t>4. Dashboards : Integrate multiple charts for a comprehensive view.</a:t>
            </a:r>
          </a:p>
          <a:p>
            <a:r>
              <a:rPr lang="en-US" sz="2000" b="1" dirty="0"/>
              <a:t>5. Data Labels and </a:t>
            </a:r>
            <a:r>
              <a:rPr lang="en-US" sz="2000" b="1" dirty="0" err="1"/>
              <a:t>Annotations:Add</a:t>
            </a:r>
            <a:r>
              <a:rPr lang="en-US" sz="2000" b="1" dirty="0"/>
              <a:t> context to key data points and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B159789-359E-D5AE-4D1E-82B59F2B7821}"/>
              </a:ext>
            </a:extLst>
          </p:cNvPr>
          <p:cNvSpPr txBox="1"/>
          <p:nvPr/>
        </p:nvSpPr>
        <p:spPr>
          <a:xfrm>
            <a:off x="1122590" y="1582340"/>
            <a:ext cx="6930366" cy="4247317"/>
          </a:xfrm>
          <a:prstGeom prst="rect">
            <a:avLst/>
          </a:prstGeom>
          <a:noFill/>
        </p:spPr>
        <p:txBody>
          <a:bodyPr wrap="square">
            <a:spAutoFit/>
          </a:bodyPr>
          <a:lstStyle/>
          <a:p>
            <a:pPr marL="342900" indent="-342900">
              <a:buAutoNum type="arabicPeriod"/>
            </a:pPr>
            <a:r>
              <a:rPr lang="en-US" b="1" dirty="0"/>
              <a:t>Employee ID: [Numerical] Unique identifier for each employee.</a:t>
            </a:r>
          </a:p>
          <a:p>
            <a:pPr marL="342900" indent="-342900">
              <a:buAutoNum type="arabicPeriod"/>
            </a:pPr>
            <a:r>
              <a:rPr lang="en-US" b="1" dirty="0"/>
              <a:t>Employee Name: [Text] Full name of the employee.</a:t>
            </a:r>
          </a:p>
          <a:p>
            <a:pPr marL="342900" indent="-342900">
              <a:buAutoNum type="arabicPeriod"/>
            </a:pPr>
            <a:r>
              <a:rPr lang="en-US" b="1" dirty="0"/>
              <a:t>Date: [Numerical] Specific date of the attendance record.</a:t>
            </a:r>
          </a:p>
          <a:p>
            <a:pPr marL="342900" indent="-342900">
              <a:buAutoNum type="arabicPeriod"/>
            </a:pPr>
            <a:r>
              <a:rPr lang="en-US" b="1" dirty="0"/>
              <a:t>Check-In Time: [Numerical] Time when the employee checked in.</a:t>
            </a:r>
          </a:p>
          <a:p>
            <a:pPr marL="342900" indent="-342900">
              <a:buAutoNum type="arabicPeriod"/>
            </a:pPr>
            <a:r>
              <a:rPr lang="en-US" b="1" dirty="0"/>
              <a:t>Check-Out Time:  [Numerical] Time when the employee checked out.</a:t>
            </a:r>
          </a:p>
          <a:p>
            <a:pPr marL="342900" indent="-342900">
              <a:buAutoNum type="arabicPeriod"/>
            </a:pPr>
            <a:r>
              <a:rPr lang="en-US" b="1" dirty="0"/>
              <a:t>Status: [Text] Attendance status (e.g., Present, Absent, Late).</a:t>
            </a:r>
          </a:p>
          <a:p>
            <a:pPr marL="342900" indent="-342900">
              <a:buAutoNum type="arabicPeriod"/>
            </a:pPr>
            <a:r>
              <a:rPr lang="en-US" b="1" dirty="0"/>
              <a:t>Department: [Text] Department or team to which the employee belongs.</a:t>
            </a:r>
          </a:p>
          <a:p>
            <a:pPr marL="342900" indent="-342900">
              <a:buAutoNum type="arabicPeriod"/>
            </a:pPr>
            <a:r>
              <a:rPr lang="en-US" b="1" dirty="0"/>
              <a:t>Hours Worked: [Numerical] Total number of hours worked by the employee on that day.</a:t>
            </a:r>
          </a:p>
          <a:p>
            <a:r>
              <a:rPr lang="en-US" b="1" dirty="0"/>
              <a:t> 9.   Leave Type: [Text] Type of leave taken, if applicable (</a:t>
            </a:r>
            <a:r>
              <a:rPr lang="en-US" b="1" dirty="0" err="1"/>
              <a:t>eg:sick,Vacation</a:t>
            </a:r>
            <a:r>
              <a:rPr lang="en-US" b="1" dirty="0"/>
              <a:t>) </a:t>
            </a:r>
          </a:p>
          <a:p>
            <a:r>
              <a:rPr lang="en-US" b="1" dirty="0"/>
              <a:t>10. Overtime Hours: [Numerical] Total number of hours worked beyond the standard work hours.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5072357-5608-965A-915A-03E775389CA1}"/>
              </a:ext>
            </a:extLst>
          </p:cNvPr>
          <p:cNvSpPr txBox="1"/>
          <p:nvPr/>
        </p:nvSpPr>
        <p:spPr>
          <a:xfrm>
            <a:off x="2960852" y="2200810"/>
            <a:ext cx="5965495" cy="3785652"/>
          </a:xfrm>
          <a:prstGeom prst="rect">
            <a:avLst/>
          </a:prstGeom>
          <a:noFill/>
        </p:spPr>
        <p:txBody>
          <a:bodyPr wrap="square">
            <a:spAutoFit/>
          </a:bodyPr>
          <a:lstStyle/>
          <a:p>
            <a:r>
              <a:rPr lang="en-US" sz="2000" b="1" dirty="0"/>
              <a:t>The "Wow" in Our Solution: Our solution offers an advanced, intuitive visualization of employee performance by seamlessly integrating detailed attendance and work data into interactive Excel charts. By incorporating comprehensive metrics such as check-in/check-out times, hours worked, leave types, and overtime hours, our solution  deep insights into attendance patterns and performance trends. This enables HR and management to quickly identify inefficiencies, monitor productivity, and make data-driven decisions, ultimately enhancing workforce management and operational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213</Words>
  <Application>Microsoft Office PowerPoint</Application>
  <PresentationFormat>Widescreen</PresentationFormat>
  <Paragraphs>44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Varsha .P.B</cp:lastModifiedBy>
  <cp:revision>20</cp:revision>
  <dcterms:created xsi:type="dcterms:W3CDTF">2024-03-29T15:07:22Z</dcterms:created>
  <dcterms:modified xsi:type="dcterms:W3CDTF">2024-08-30T15:08:39Z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