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0" r:id="rId7"/>
    <p:sldId id="259" r:id="rId8"/>
    <p:sldId id="272" r:id="rId9"/>
    <p:sldId id="261" r:id="rId10"/>
    <p:sldId id="263" r:id="rId11"/>
    <p:sldId id="271" r:id="rId12"/>
    <p:sldId id="262" r:id="rId13"/>
    <p:sldId id="265" r:id="rId14"/>
    <p:sldId id="264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/>
          <a:p>
            <a:r>
              <a:rPr lang="en-US" smtClean="0"/>
              <a:t>*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/>
          <a:p>
            <a:r>
              <a:rPr lang="en-US" smtClean="0"/>
              <a:t>#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3023707-4048-40DE-8556-8D882179B60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09E0144-9F8C-4290-8E68-6C7227A1A49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BBF6C7B-197B-457E-B9A5-FAF679BF510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D15D635A-4868-45A1-9895-FDCCB2012DE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15499D7E-E28D-47CA-AE65-C955A824DB4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33D5680B-3736-4252-BB86-A6CC6DFABDE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52A2F8E6-8355-443E-ACB1-6C32BACCECF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FF8B3573-417E-4991-AFA7-1D8044B92AF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0898C6D1-0DD7-41F6-A342-E46F0CD14DD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0707C77A-B898-499B-B7C6-D048313808C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EC8113-1001-45CC-B38E-628E9C30705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51B15065-4AEC-4996-AEAE-6B2DEE5B907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FA25FC36-00AC-4B92-9480-11B22B84F6D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/>
          </p:txBody>
        </p:sp>
      </p:grpSp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02CD9B8-9BC0-4D30-AA5D-C9D1D0E9454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/>
        </p:txBody>
      </p:sp>
      <p:sp>
        <p:nvSpPr>
          <p:cNvPr id="12" name="Slide Number Placeholder 5"/>
          <p:cNvSpPr>
            <a:spLocks noGrp="1" noEditPoints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B0D146F-C3C2-4D51-AE0D-BD5B75A1C5F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/>
          </p:txBody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/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/>
          </p:txBody>
        </p:sp>
      </p:grpSp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 noEditPoints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302CD9B8-9BC0-4D30-AA5D-C9D1D0E9454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/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FB0D146F-C3C2-4D51-AE0D-BD5B75A1C5F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/>
          </p:txBody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/>
          </p:txBody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/>
          </p:txBody>
        </p:sp>
      </p:grpSp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302CD9B8-9BC0-4D30-AA5D-C9D1D0E9454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/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FB0D146F-C3C2-4D51-AE0D-BD5B75A1C5F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/>
          </p:txBody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/>
          </p:txBody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/>
          </p:txBody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“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”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 noEditPoints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302CD9B8-9BC0-4D30-AA5D-C9D1D0E9454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/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FB0D146F-C3C2-4D51-AE0D-BD5B75A1C5F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/>
          </p:txBody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/>
          </p:txBody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/>
          </p:txBody>
        </p:sp>
      </p:grpSp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302CD9B8-9BC0-4D30-AA5D-C9D1D0E9454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/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FB0D146F-C3C2-4D51-AE0D-BD5B75A1C5F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6" name="Text Placeholder 3"/>
          <p:cNvSpPr>
            <a:spLocks noGrp="1" noEditPoints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Text Placeholder 3"/>
          <p:cNvSpPr>
            <a:spLocks noGrp="1" noEditPoints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 noEditPoints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Text Placeholder 3"/>
          <p:cNvSpPr>
            <a:spLocks noGrp="1" noEditPoints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302CD9B8-9BC0-4D30-AA5D-C9D1D0E9454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FB0D146F-C3C2-4D51-AE0D-BD5B75A1C5F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Picture Placeholder 2"/>
          <p:cNvSpPr>
            <a:spLocks noGrp="1" noChangeAspect="1" noEditPoints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 noEditPoints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1" name="Picture Placeholder 2"/>
          <p:cNvSpPr>
            <a:spLocks noGrp="1" noChangeAspect="1" noEditPoints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 noEditPoints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 noEditPoints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2" name="Picture Placeholder 2"/>
          <p:cNvSpPr>
            <a:spLocks noGrp="1" noChangeAspect="1" noEditPoints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 noEditPoints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302CD9B8-9BC0-4D30-AA5D-C9D1D0E9454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FB0D146F-C3C2-4D51-AE0D-BD5B75A1C5F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02CD9B8-9BC0-4D30-AA5D-C9D1D0E9454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FB0D146F-C3C2-4D51-AE0D-BD5B75A1C5F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/>
          </p:txBody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/>
          </p:txBody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/>
          </p:txBody>
        </p:sp>
      </p:grpSp>
      <p:sp>
        <p:nvSpPr>
          <p:cNvPr id="2" name="Vertical Title 1"/>
          <p:cNvSpPr>
            <a:spLocks noGrp="1" noEditPoints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02CD9B8-9BC0-4D30-AA5D-C9D1D0E9454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/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FB0D146F-C3C2-4D51-AE0D-BD5B75A1C5F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302CD9B8-9BC0-4D30-AA5D-C9D1D0E9454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FB0D146F-C3C2-4D51-AE0D-BD5B75A1C5F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/>
          </p:txBody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/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/>
          </p:txBody>
        </p:sp>
      </p:grpSp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302CD9B8-9BC0-4D30-AA5D-C9D1D0E9454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/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FB0D146F-C3C2-4D51-AE0D-BD5B75A1C5F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302CD9B8-9BC0-4D30-AA5D-C9D1D0E9454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FB0D146F-C3C2-4D51-AE0D-BD5B75A1C5F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302CD9B8-9BC0-4D30-AA5D-C9D1D0E9454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FB0D146F-C3C2-4D51-AE0D-BD5B75A1C5F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 noEditPoints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302CD9B8-9BC0-4D30-AA5D-C9D1D0E9454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FB0D146F-C3C2-4D51-AE0D-BD5B75A1C5F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302CD9B8-9BC0-4D30-AA5D-C9D1D0E9454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/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FB0D146F-C3C2-4D51-AE0D-BD5B75A1C5F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/>
          </p:txBody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/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/>
          </p:txBody>
        </p:sp>
      </p:grpSp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302CD9B8-9BC0-4D30-AA5D-C9D1D0E9454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/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FB0D146F-C3C2-4D51-AE0D-BD5B75A1C5F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/>
          </p:txBody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/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/>
          </p:txBody>
        </p:sp>
      </p:grpSp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 noEditPoints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302CD9B8-9BC0-4D30-AA5D-C9D1D0E9454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/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FB0D146F-C3C2-4D51-AE0D-BD5B75A1C5F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/>
          </p:txBody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/>
          </p:txBody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/>
          </p:txBody>
        </p:sp>
      </p:grpSp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02CD9B8-9BC0-4D30-AA5D-C9D1D0E9454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/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B0D146F-C3C2-4D51-AE0D-BD5B75A1C5F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1154955" y="1153294"/>
            <a:ext cx="8330658" cy="2275706"/>
          </a:xfrm>
        </p:spPr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Robust Heart Disease Prediction System Using</a:t>
            </a:r>
            <a:r>
              <a:rPr lang="en-GB" sz="4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Hybrid Deep Neura</a:t>
            </a:r>
            <a:r>
              <a:rPr lang="en-GB" sz="4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sz="4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endParaRPr lang="en-US" sz="4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1154955" y="4777380"/>
            <a:ext cx="8825658" cy="148041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98055" y="4348480"/>
            <a:ext cx="36753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NAME: Sri Varsha Pasham</a:t>
            </a:r>
            <a:endParaRPr lang="en-GB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Student Id : 700759090</a:t>
            </a:r>
            <a:endParaRPr lang="en-GB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Corresponding author: Samina Amin</a:t>
            </a:r>
            <a:endParaRPr lang="en-GB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 of Publication: 31 october 2023</a:t>
            </a:r>
            <a:endParaRPr lang="en-GB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Continued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50563" y="2451450"/>
            <a:ext cx="3796709" cy="35862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126736" y="2851166"/>
            <a:ext cx="3938529" cy="270367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752384" y="2289860"/>
            <a:ext cx="3325899" cy="371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185802" y="2661231"/>
            <a:ext cx="3461132" cy="31724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Critical Analysis 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10652365" y="5531054"/>
            <a:ext cx="1083157" cy="1138433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2121" y="2633435"/>
            <a:ext cx="10277446" cy="4760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/>
              <a:buChar char="•"/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Combines Convolutional Neural Networks (CNN) and Long Short-Term Memory (LSTM) networks.Utilizes Dense layers for a comprehensive learning process.</a:t>
            </a:r>
            <a:endParaRPr lang="en-GB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GB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Achieves 98.86% accuracy on two publicly available datasets.</a:t>
            </a:r>
            <a:endParaRPr lang="en-GB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GB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Compared to the traditional ML and existing state-of-the-art, the proposed CNN-LSTM achieved the best</a:t>
            </a:r>
            <a:endParaRPr lang="en-GB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/>
              <a:buNone/>
            </a:pPr>
            <a:r>
              <a:rPr lang="en-GB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accuracy, precision, sensitivity, MCC, specificity, f-measure,</a:t>
            </a:r>
            <a:r>
              <a:rPr lang="en-GB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AUC of 97.75%, 0.9857, 0.9887,</a:t>
            </a:r>
            <a:endParaRPr lang="en-GB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/>
              <a:buNone/>
            </a:pPr>
            <a:r>
              <a:rPr lang="en-GB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0.9660, 0.9787, 0.9718,</a:t>
            </a:r>
            <a:r>
              <a:rPr lang="en-GB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0.9885, respectively.</a:t>
            </a:r>
            <a:endParaRPr lang="en-GB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GB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Employs diverse datasets (Cleveland HD dataset and a combined public HD dataset).Ensure generalizability and robustness of the model.</a:t>
            </a:r>
            <a:endParaRPr lang="en-GB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GB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Assists healthcare professionals in early diagnosis and improving patient outcomes.</a:t>
            </a:r>
            <a:endParaRPr lang="en-GB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/>
              <a:buNone/>
            </a:pPr>
            <a:r>
              <a:rPr lang="en-GB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Improvements </a:t>
            </a:r>
            <a:endParaRPr lang="en-GB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GB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Limited discussion on handling missing values, normalization, and feature selection.</a:t>
            </a:r>
            <a:endParaRPr lang="en-GB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GB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Needs more extensive comparison with recent state-of-the-art models.</a:t>
            </a:r>
            <a:endParaRPr lang="en-GB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GB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Potential risks of overfitting and dataset bias not thoroughly addressed.</a:t>
            </a:r>
            <a:endParaRPr lang="en-GB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/>
              <a:buNone/>
            </a:pPr>
            <a:endParaRPr lang="en-GB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/>
              <a:buChar char="•"/>
            </a:pPr>
            <a:endParaRPr lang="en-GB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/>
              <a:buChar char="•"/>
            </a:pPr>
            <a:endParaRPr lang="en-GB"/>
          </a:p>
          <a:p>
            <a:pPr marL="285750" indent="-285750">
              <a:buFont typeface="Arial" panose="020B0604020202020204"/>
              <a:buChar char="•"/>
            </a:pPr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8415" y="2474977"/>
            <a:ext cx="11172271" cy="4625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[1] N. C. Long, P. Meesad, and H. Unger, ‘‘A highly accurate firefly based</a:t>
            </a:r>
            <a:r>
              <a:rPr lang="en-GB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 for heart disease prediction,’’ Expert Syst. Appl., vol. 42, no. 21,pp. 8221–8231, Nov. 2015, doi: 10.1016/j.eswa.2015.06.024.</a:t>
            </a:r>
            <a:endParaRPr lang="en-GB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[2] UDMI. Accessed: Jul. 24, 2023. [Online]. Available: https://www.udmi.net/cardiovascular-disease-risk/</a:t>
            </a:r>
            <a:endParaRPr lang="en-GB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[3] P. K. Mehta, S. Gaignard, A. Schwartz, and J. E. Manson, ‘‘Tradi tional and emerging sex-specific risk factors for cardiovascular dis ease in women,’’ Rev. Cardiovascular Med., vol. 23, no. 8, p. 288,2022.</a:t>
            </a:r>
            <a:endParaRPr lang="en-GB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[4] J. M. Alves-silva, M. Zuzarte, and H. Gir, ‘‘The role of essential oils and their main compounds in the management of cardiovascular disease risk factors,’’ Molecules, vol. 26, no. 3506, pp. 1–26,2021.</a:t>
            </a:r>
            <a:endParaRPr lang="en-GB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[5] C. Zhou, A. Hou, P. Dai, A. Li, Z. Zhang, Y. Mu, and L. Liu, ‘‘Risk factor refinement and ensemble deep learning methods on prediction of heart failure using real healthcare records,’’ Inf. Sci., vol. 637, Aug. 2023,</a:t>
            </a:r>
            <a:r>
              <a:rPr lang="en-GB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Art. no. 118932, doi: 10.1016/j.ins.2023.04.011.</a:t>
            </a:r>
            <a:endParaRPr lang="en-GB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[6] F. Ali, S. El-Sappagh, S. M. R. Islam, D. Kwak, A. Ali, M. Imran, and</a:t>
            </a: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K.-S. Kwak, ‘‘A smart healthcare monitoring system for heart disease pre diction based on ensemble deep learning and feature fusion,’’ Inf. Fusion,vol. 63, pp. 208–222, Nov. 2020, doi: 10.1016/j.inffus.2020.06.008.</a:t>
            </a:r>
            <a:endParaRPr lang="en-GB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GB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680383" y="2293322"/>
            <a:ext cx="10860157" cy="4732494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[7] S. P. Barfungpa, H. K. D. Sarma, and L. Samantaray, ‘‘An intelligent</a:t>
            </a: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heart disease prediction system using hybrid deep dense Aquila network,’’Biomed. Signal Process. Control, vol. 84, Jul. 2023, Art. no. 104742, doi:10.1016/j.bspc.2023.104742.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[8] S. Amin, B. Alouffi, M. I. Uddin, and W. Alosaimi, ‘‘Optimizing convo lutional neural networks with transfer learning for making classification</a:t>
            </a: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report in COVID-19 chest X-rays scans,’’ Sci. Program., vol. 2022,pp. 1–13, May 2022, doi: 10.1155/2022/5145614.</a:t>
            </a:r>
            <a:endParaRPr lang="en-GB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[9] S.-C. Huang, A. Pareek, S. Seyyedi, I. Banerjee, and M. P. Lungren,‘‘Fusion of medical imaging and electronic health records using deeplearning: A systematic review and implementation guidelines,’’ NPJ Digit.Med., vol. 3, no. 1, p. 136, Oct. 2020.</a:t>
            </a:r>
            <a:endParaRPr lang="en-GB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[10] B. He, L. Bergenstråhle, L. Stenbeck, A. Abid, A. Andersson, Å. Borg,J. Maaskola, J. Lundeberg, and J. Zou, ‘‘Integrating spatial gene expression</a:t>
            </a: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breast tumour morphology via deep learni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ng,’’ Nature Biomed. Eng.,vol. 4, no. 8, pp. 827–834, Jun. 2020.</a:t>
            </a:r>
            <a:endParaRPr lang="en-GB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[11] S. Amin, A. Alharbi, M. I. Uddin, and H. Alyami, ‘‘Adapting recurrent neural networks for classifying public discourse on COVID-19 symptoms in Twitter content,’’ Soft Comput., vol. 26, no. 20, pp. 11077–11089,Oct. 2022, doi: 10.1007/s00500-022-07405-0.</a:t>
            </a:r>
            <a:endParaRPr lang="en-GB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 </a:t>
            </a:r>
            <a:endParaRPr lang="en-US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1154954" y="2603499"/>
            <a:ext cx="8825659" cy="3862305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Heart disease or cardiovascular disease is one of the biggest reason for death across the globe.</a:t>
            </a: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o, if somehow we manage to find the risk of someone having a heart disease beforehand then it would be helpful</a:t>
            </a: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Challenges in HD Prediction: Complexity of HD makes it difficult for medical practitioners to diagnose promptly and accurately.</a:t>
            </a:r>
            <a:endParaRPr lang="en-GB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 of Deep Learning (DL): DL-based systems show good efficiency in disease prediction and diagnosis.</a:t>
            </a:r>
            <a:endParaRPr lang="en-GB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</a:t>
            </a:r>
            <a:r>
              <a:rPr lang="en-US" dirty="0"/>
              <a:t> </a:t>
            </a:r>
            <a:r>
              <a:rPr lang="en-GB" dirty="0"/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Heart Disease (HD): Leading cause of worldwide mortality according to WHO.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Annual Deaths: Approximately 17.9 million.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Significance: Early detection and accurate prediction are critical for timely medical interventions and improving patient outcomes.</a:t>
            </a:r>
            <a:endParaRPr lang="en-GB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work introduces an enhanced and novel (HDNNs) system, utilizing a larger and a smaller dataset to design the system effectively.</a:t>
            </a:r>
            <a:endParaRPr lang="en-GB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Additionally, the proposed system was measured through comparison with conventional systems concerning sensitivity, Matthews Correlation Coefficient (MCC), F1-measure, accuracy, precision, AUC, and specificity.The promising accuracy achieved through the proposed system is 98.86%</a:t>
            </a:r>
            <a:endParaRPr lang="en-GB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Contributions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1938" y="2592143"/>
            <a:ext cx="10519795" cy="475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Models Used:</a:t>
            </a:r>
            <a:endParaRPr lang="en-GB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Artificial Neural Networks (ANN)</a:t>
            </a:r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Convolutional Neural Networks (CNN)</a:t>
            </a:r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 Short-Term Memory (LSTM)</a:t>
            </a:r>
            <a:endParaRPr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Hybrid CNN-LSTM with additional Dense layers</a:t>
            </a:r>
            <a:endParaRPr lang="en-GB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GB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Four ML methods (SVM, KNN, DT, and RF)</a:t>
            </a:r>
            <a:endParaRPr lang="en-GB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/>
              <a:buNone/>
            </a:pPr>
            <a:r>
              <a:rPr lang="en-GB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Datasets Used</a:t>
            </a:r>
            <a:endParaRPr lang="en-GB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GB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Cleveland Dataset</a:t>
            </a:r>
            <a:endParaRPr lang="en-GB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GB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(Switzerland + Cleveland + Statlog +Hungarian+ Long Beach VA)</a:t>
            </a:r>
            <a:endParaRPr lang="en-GB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/>
              <a:buNone/>
            </a:pPr>
            <a:r>
              <a:rPr lang="en-GB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Preprocessing:</a:t>
            </a:r>
            <a:endParaRPr lang="en-GB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GB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preprocessing was done on the collected data.</a:t>
            </a:r>
            <a:endParaRPr lang="en-GB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/>
              <a:buNone/>
            </a:pPr>
            <a:r>
              <a:rPr lang="en-GB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Feature Selection:</a:t>
            </a:r>
            <a:endParaRPr lang="en-GB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/>
              <a:buNone/>
            </a:pPr>
            <a:r>
              <a:rPr lang="en-GB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method of feature selection involves picking features in order to reduce computational latency and complexity while boosting accuracy. </a:t>
            </a:r>
            <a:endParaRPr lang="en-GB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/>
              <a:buNone/>
            </a:pPr>
            <a:endParaRPr lang="en-GB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/>
              <a:buNone/>
            </a:pPr>
            <a:endParaRPr lang="en-GB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/>
              <a:buChar char="•"/>
            </a:pPr>
            <a:endParaRPr lang="en-GB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1154954" y="2603500"/>
            <a:ext cx="8825659" cy="371457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Contribution: Design a robust HD prediction system using Hybrid Deep Neural Networks (HDNNs).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Method: Combining multiple neural network architectures to extract and learn relevant features from input data</a:t>
            </a: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 the model using two heart disease datasets: </a:t>
            </a:r>
            <a:endParaRPr lang="en-GB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UCI Kaggle Cleveland HD dataset (2 classes, 14 attributes,and 303 occurrences)</a:t>
            </a:r>
            <a:endParaRPr lang="en-GB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Comprehensive HD dataset combining (Switzerland, Cleveland, Statlog, Hungarian,Long Beach VA data.)includes 11 features, 1190 instances,and 2 classes.</a:t>
            </a:r>
            <a:endParaRPr lang="en-GB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/>
              <a:buChar char="•"/>
            </a:pP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proposed system is implemented using the Anaconda framework(Jupyter Notebook)  Python ,fundamental ML/DL libraries, including Scikit-learn NumPy, and TensorFlow ,</a:t>
            </a:r>
            <a:endParaRPr lang="en-GB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Continued</a:t>
            </a:r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015137" y="2497626"/>
            <a:ext cx="9348063" cy="3653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plitting: </a:t>
            </a:r>
            <a:endParaRPr lang="en-GB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GB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splitting is a technique that involves dividing a datasetinto smaller subsets.</a:t>
            </a:r>
            <a:endParaRPr lang="en-GB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GB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Normalized preprocessed HD data is partitioned into two chunks (train, and test set).</a:t>
            </a:r>
            <a:endParaRPr lang="en-GB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/>
              <a:buNone/>
            </a:pPr>
            <a:r>
              <a:rPr lang="en-GB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Prediction Models:</a:t>
            </a:r>
            <a:endParaRPr lang="en-GB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GB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 determining the features, the models were built using the four DL prediction and categorization techniques, including ANN, LSTM, CNN, and Hybrid CNN-LSTM.</a:t>
            </a:r>
            <a:endParaRPr lang="en-GB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GB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 comparison is carried out with the individual method, where the hybrid CNN-LSTM model is tested against deep ANN, LSTM, and CNN methods.</a:t>
            </a:r>
            <a:endParaRPr lang="en-GB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GB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other comparison compares the performance of the proposed system with conventional ML techniques using deep neural networks.</a:t>
            </a:r>
            <a:endParaRPr lang="en-GB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/>
              <a:buNone/>
            </a:pPr>
            <a:endParaRPr lang="en-GB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/>
              <a:buNone/>
            </a:pPr>
            <a:endParaRPr lang="en-GB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/>
              <a:buNone/>
            </a:pPr>
            <a:endParaRPr lang="en-GB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441890" y="2744781"/>
            <a:ext cx="5931194" cy="37219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44089" y="2325332"/>
            <a:ext cx="4309547" cy="20022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54371" y="4392850"/>
            <a:ext cx="3088984" cy="21879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8315518" y="5660822"/>
            <a:ext cx="1665095" cy="956660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15950" y="2384423"/>
            <a:ext cx="3882814" cy="30678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15518" y="2590627"/>
            <a:ext cx="3330189" cy="26834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498764" y="2590627"/>
            <a:ext cx="3617432" cy="28033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</a:t>
            </a:r>
            <a:r>
              <a:rPr lang="en-GB" dirty="0"/>
              <a:t>ntinued</a:t>
            </a:r>
            <a:endParaRPr lang="en-US" dirty="0"/>
          </a:p>
        </p:txBody>
      </p:sp>
      <p:pic>
        <p:nvPicPr>
          <p:cNvPr id="1027" name="Picture 102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25509" y="2573691"/>
            <a:ext cx="4500023" cy="3714656"/>
          </a:xfrm>
          <a:prstGeom prst="rect">
            <a:avLst/>
          </a:prstGeom>
        </p:spPr>
      </p:pic>
      <p:pic>
        <p:nvPicPr>
          <p:cNvPr id="1030" name="Picture 102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228552" y="2758180"/>
            <a:ext cx="6101482" cy="3530167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6687</Words>
  <Application>WPS Presentation</Application>
  <PresentationFormat>Widescreen</PresentationFormat>
  <Paragraphs>121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SimSun</vt:lpstr>
      <vt:lpstr>Wingdings</vt:lpstr>
      <vt:lpstr>Wingdings 3</vt:lpstr>
      <vt:lpstr>Symbol</vt:lpstr>
      <vt:lpstr>Arial</vt:lpstr>
      <vt:lpstr>Times New Roman</vt:lpstr>
      <vt:lpstr>Calibri</vt:lpstr>
      <vt:lpstr>Century Gothic</vt:lpstr>
      <vt:lpstr>Microsoft YaHei</vt:lpstr>
      <vt:lpstr>Arial Unicode MS</vt:lpstr>
      <vt:lpstr>Ion Boardroom</vt:lpstr>
      <vt:lpstr>A Robust Heart Disease Prediction System Using Hybrid Deep Neural Networks</vt:lpstr>
      <vt:lpstr>Motivation </vt:lpstr>
      <vt:lpstr>Problem Statement</vt:lpstr>
      <vt:lpstr>Contributions </vt:lpstr>
      <vt:lpstr>Objectives</vt:lpstr>
      <vt:lpstr>Continued</vt:lpstr>
      <vt:lpstr>Results</vt:lpstr>
      <vt:lpstr>Continued</vt:lpstr>
      <vt:lpstr>Continued</vt:lpstr>
      <vt:lpstr>Continued</vt:lpstr>
      <vt:lpstr>Critical Analysis  </vt:lpstr>
      <vt:lpstr>References</vt:lpstr>
      <vt:lpstr>Continued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Prediction</dc:title>
  <dc:creator>FALDU SOHAM VIJAYKUMAR</dc:creator>
  <cp:lastModifiedBy>varsha reddy</cp:lastModifiedBy>
  <cp:revision>17</cp:revision>
  <dcterms:created xsi:type="dcterms:W3CDTF">2021-06-05T04:48:00Z</dcterms:created>
  <dcterms:modified xsi:type="dcterms:W3CDTF">2024-07-24T13:30:38Z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F69F713C8DF148968D6DFF651817076C_12</vt:lpwstr>
  </property>
  <property fmtid="{D5CDD505-2E9C-101B-9397-08002B2CF9AE}" pid="3" name="KSOProductBuildVer">
    <vt:lpwstr>1033-12.2.0.17119</vt:lpwstr>
  </property>
</Properties>
</file>