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7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FF8DE51-8F46-4D98-8CF5-A6A78FC9284A}">
          <p14:sldIdLst>
            <p14:sldId id="256"/>
            <p14:sldId id="266"/>
            <p14:sldId id="257"/>
            <p14:sldId id="258"/>
            <p14:sldId id="267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81FD-F5B4-4CCE-B0F7-08DDAAA51CC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8FE26-165F-4F7D-B6EB-9CE90D9BC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8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8FE26-165F-4F7D-B6EB-9CE90D9BCB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2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5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1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96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6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47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96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580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4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2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4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5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FA4F-6265-43F3-A6CE-262E3EEEE36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86E6B1-3227-44BC-A9E9-528B60D86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278486-5F56-7674-1CAA-D333E76D0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37880"/>
            <a:ext cx="8825658" cy="5782240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Presentation on</a:t>
            </a:r>
          </a:p>
          <a:p>
            <a:pPr algn="ctr"/>
            <a:endParaRPr lang="en-IN" sz="4800" dirty="0">
              <a:solidFill>
                <a:schemeClr val="accent2"/>
              </a:solidFill>
            </a:endParaRPr>
          </a:p>
          <a:p>
            <a:pPr algn="ctr"/>
            <a:r>
              <a:rPr lang="en-IN" sz="4800" dirty="0">
                <a:solidFill>
                  <a:schemeClr val="accent2"/>
                </a:solidFill>
              </a:rPr>
              <a:t>Project 1</a:t>
            </a:r>
          </a:p>
          <a:p>
            <a:pPr algn="ctr"/>
            <a:r>
              <a:rPr lang="en-IN" sz="4800" dirty="0">
                <a:solidFill>
                  <a:schemeClr val="accent2"/>
                </a:solidFill>
              </a:rPr>
              <a:t>MANUAL CALCULATOR</a:t>
            </a:r>
          </a:p>
          <a:p>
            <a:pPr algn="ctr"/>
            <a:endParaRPr lang="en-IN" sz="4800" dirty="0">
              <a:solidFill>
                <a:schemeClr val="tx1"/>
              </a:solidFill>
            </a:endParaRPr>
          </a:p>
          <a:p>
            <a:pPr algn="ctr"/>
            <a:r>
              <a:rPr lang="en-IN" sz="48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IN" sz="4800" dirty="0">
                <a:solidFill>
                  <a:schemeClr val="accent5"/>
                </a:solidFill>
              </a:rPr>
              <a:t>Varsha</a:t>
            </a:r>
            <a:endParaRPr lang="en-IN" sz="5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7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7C6B-2626-74B2-86BE-36923072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140677"/>
            <a:ext cx="11408898" cy="7188591"/>
          </a:xfrm>
        </p:spPr>
        <p:txBody>
          <a:bodyPr/>
          <a:lstStyle/>
          <a:p>
            <a:b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DB2C4-34BB-9DA7-2022-183AF1BCF753}"/>
              </a:ext>
            </a:extLst>
          </p:cNvPr>
          <p:cNvSpPr txBox="1"/>
          <p:nvPr/>
        </p:nvSpPr>
        <p:spPr>
          <a:xfrm>
            <a:off x="533400" y="377126"/>
            <a:ext cx="110617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900" b="0" i="0">
                <a:effectLst/>
                <a:latin typeface="Nunito" pitchFamily="2" charset="0"/>
              </a:defRPr>
            </a:lvl1pPr>
          </a:lstStyle>
          <a:p>
            <a:r>
              <a:rPr lang="en-US" dirty="0"/>
              <a:t>When the user clicks on one of these buttons, the corresponding command is executed.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For example, </a:t>
            </a:r>
          </a:p>
          <a:p>
            <a:pPr marL="0" indent="0">
              <a:buNone/>
            </a:pPr>
            <a:r>
              <a:rPr lang="en-US" dirty="0"/>
              <a:t>when the user clicks on button1, its command is to press the number 1 key.</a:t>
            </a:r>
            <a:br>
              <a:rPr lang="en-US" dirty="0"/>
            </a:br>
            <a:r>
              <a:rPr lang="en-US" dirty="0"/>
              <a:t>Similarly, when the user clicks on button2’s command, it will be to press the number 2 key; and so on.</a:t>
            </a:r>
            <a:br>
              <a:rPr lang="en-US" dirty="0"/>
            </a:br>
            <a:r>
              <a:rPr lang="en-US" dirty="0"/>
              <a:t>Similarly, when the user clicks on button4’s command (to increase the value by 1), its grid row and column values will be set to 3 and 0 respectively.</a:t>
            </a:r>
            <a:br>
              <a:rPr lang="en-US" dirty="0"/>
            </a:br>
            <a:r>
              <a:rPr lang="en-US" dirty="0"/>
              <a:t>And finally when clicking on button5’s command (to decrease the value by 1), its grid row and column values will be set to 2 and 1 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12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499414-8DEF-5CA9-646D-C250EACD4010}"/>
              </a:ext>
            </a:extLst>
          </p:cNvPr>
          <p:cNvSpPr txBox="1"/>
          <p:nvPr/>
        </p:nvSpPr>
        <p:spPr>
          <a:xfrm>
            <a:off x="439382" y="570290"/>
            <a:ext cx="10774718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900" b="0" i="0">
                <a:effectLst/>
                <a:latin typeface="Nunito" pitchFamily="2" charset="0"/>
              </a:defRPr>
            </a:lvl1pPr>
          </a:lstStyle>
          <a:p>
            <a:r>
              <a:rPr lang="en-US" dirty="0"/>
              <a:t>The code creates seven buttons, each with its own function.</a:t>
            </a:r>
            <a:br>
              <a:rPr lang="en-US" dirty="0"/>
            </a:br>
            <a:r>
              <a:rPr lang="en-US" dirty="0"/>
              <a:t>When the user presses one of the buttons, the corresponding command is executed.</a:t>
            </a:r>
          </a:p>
          <a:p>
            <a:r>
              <a:rPr lang="en-US" dirty="0"/>
              <a:t>The first button, button1, has the function press(1).</a:t>
            </a:r>
            <a:br>
              <a:rPr lang="en-US" dirty="0"/>
            </a:br>
            <a:r>
              <a:rPr lang="en-US" dirty="0"/>
              <a:t>When clicked, this button will execute the code lambda: press(1).</a:t>
            </a:r>
          </a:p>
          <a:p>
            <a:r>
              <a:rPr lang="en-US" dirty="0"/>
              <a:t>The second button, button2, has the function press(2), </a:t>
            </a:r>
          </a:p>
          <a:p>
            <a:pPr marL="0" indent="0">
              <a:buNone/>
            </a:pPr>
            <a:r>
              <a:rPr lang="en-US" dirty="0"/>
              <a:t>	and so 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When all seven buttons have been clicked, their functions will be executed in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7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8BA69-4F9E-40D1-AAB9-30FB8006C913}"/>
              </a:ext>
            </a:extLst>
          </p:cNvPr>
          <p:cNvSpPr txBox="1"/>
          <p:nvPr/>
        </p:nvSpPr>
        <p:spPr>
          <a:xfrm>
            <a:off x="825500" y="452718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err="1">
                <a:solidFill>
                  <a:schemeClr val="accent2"/>
                </a:solidFill>
              </a:rPr>
              <a:t>Tkinter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42AD8-FFD6-0268-513A-FF080A3194B8}"/>
              </a:ext>
            </a:extLst>
          </p:cNvPr>
          <p:cNvSpPr txBox="1"/>
          <p:nvPr/>
        </p:nvSpPr>
        <p:spPr>
          <a:xfrm>
            <a:off x="825500" y="1156385"/>
            <a:ext cx="10210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“</a:t>
            </a:r>
            <a:r>
              <a:rPr lang="en-US" sz="3600" dirty="0" err="1">
                <a:solidFill>
                  <a:schemeClr val="tx1"/>
                </a:solidFill>
              </a:rPr>
              <a:t>Tkinter</a:t>
            </a:r>
            <a:r>
              <a:rPr lang="en-US" sz="3600" dirty="0">
                <a:solidFill>
                  <a:schemeClr val="tx1"/>
                </a:solidFill>
              </a:rPr>
              <a:t> is a python library Which is used to create GUI (graphical user interface )based applications”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 err="1">
                <a:effectLst/>
                <a:latin typeface="Nunito" pitchFamily="2" charset="0"/>
              </a:rPr>
              <a:t>Tkinter</a:t>
            </a:r>
            <a:r>
              <a:rPr lang="en-US" sz="3600" b="0" i="0" dirty="0">
                <a:effectLst/>
                <a:latin typeface="Nunito" pitchFamily="2" charset="0"/>
              </a:rPr>
              <a:t> is a standard Python interface to the Tk GUI toolkit shipped with Python.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Nunito" pitchFamily="2" charset="0"/>
              </a:rPr>
              <a:t>Python with </a:t>
            </a:r>
            <a:r>
              <a:rPr lang="en-US" sz="3600" b="0" i="0" dirty="0" err="1">
                <a:effectLst/>
                <a:latin typeface="Nunito" pitchFamily="2" charset="0"/>
              </a:rPr>
              <a:t>Tkinter</a:t>
            </a:r>
            <a:r>
              <a:rPr lang="en-US" sz="3600" b="0" i="0" dirty="0">
                <a:effectLst/>
                <a:latin typeface="Nunito" pitchFamily="2" charset="0"/>
              </a:rPr>
              <a:t> outputs the fastest and easiest way to create GUI applications. Creating a GUI using </a:t>
            </a:r>
            <a:r>
              <a:rPr lang="en-US" sz="3600" b="0" i="0" dirty="0" err="1">
                <a:effectLst/>
                <a:latin typeface="Nunito" pitchFamily="2" charset="0"/>
              </a:rPr>
              <a:t>Tkinter</a:t>
            </a:r>
            <a:r>
              <a:rPr lang="en-US" sz="3600" b="0" i="0" dirty="0">
                <a:effectLst/>
                <a:latin typeface="Nunito" pitchFamily="2" charset="0"/>
              </a:rPr>
              <a:t> is an easy task</a:t>
            </a:r>
            <a:r>
              <a:rPr lang="en-US" sz="2000" b="0" i="0" dirty="0">
                <a:effectLst/>
                <a:latin typeface="Nunito" pitchFamily="2" charset="0"/>
              </a:rPr>
              <a:t>. 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0077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F65-7EC3-75AF-24DF-CD6C4580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45335" cy="5751134"/>
          </a:xfrm>
        </p:spPr>
        <p:txBody>
          <a:bodyPr/>
          <a:lstStyle/>
          <a:p>
            <a:pPr algn="l" fontAlgn="base"/>
            <a:r>
              <a:rPr lang="en-US" sz="32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Monotype Corsiva" panose="03010101010201010101" pitchFamily="66" charset="0"/>
              </a:rPr>
            </a:br>
            <a:endParaRPr lang="en-IN" sz="18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1484" y="1414953"/>
            <a:ext cx="10982278" cy="3187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In this project, we will create a simple calculator module using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library which can perform basic calculations such as addition , subtractions, division , multiplication 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1DEC9-E9D1-DA29-5D27-48DC900901BB}"/>
              </a:ext>
            </a:extLst>
          </p:cNvPr>
          <p:cNvSpPr txBox="1"/>
          <p:nvPr/>
        </p:nvSpPr>
        <p:spPr>
          <a:xfrm>
            <a:off x="831850" y="654148"/>
            <a:ext cx="61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4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E5EDD-6708-B449-5A02-0D9E7AD5A865}"/>
              </a:ext>
            </a:extLst>
          </p:cNvPr>
          <p:cNvSpPr txBox="1"/>
          <p:nvPr/>
        </p:nvSpPr>
        <p:spPr>
          <a:xfrm>
            <a:off x="787791" y="1361245"/>
            <a:ext cx="984738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 fontAlgn="base">
              <a:lnSpc>
                <a:spcPct val="150000"/>
              </a:lnSpc>
              <a:buFont typeface="+mj-lt"/>
              <a:buAutoNum type="arabicParenR"/>
            </a:pPr>
            <a:r>
              <a:rPr lang="en-US" sz="2800" b="0" i="0" dirty="0">
                <a:effectLst/>
                <a:latin typeface="Nunito" pitchFamily="2" charset="0"/>
              </a:rPr>
              <a:t>Importing the module – </a:t>
            </a:r>
            <a:r>
              <a:rPr lang="en-US" sz="2800" b="0" i="0" dirty="0" err="1">
                <a:effectLst/>
                <a:latin typeface="Nunito" pitchFamily="2" charset="0"/>
              </a:rPr>
              <a:t>tkinter</a:t>
            </a:r>
            <a:endParaRPr lang="en-US" sz="2800" b="0" i="0" dirty="0">
              <a:effectLst/>
              <a:latin typeface="Nunito" pitchFamily="2" charset="0"/>
            </a:endParaRPr>
          </a:p>
          <a:p>
            <a:pPr marL="514350" indent="-514350" algn="l" fontAlgn="base">
              <a:lnSpc>
                <a:spcPct val="150000"/>
              </a:lnSpc>
              <a:buFont typeface="+mj-lt"/>
              <a:buAutoNum type="arabicParenR"/>
            </a:pPr>
            <a:r>
              <a:rPr lang="en-US" sz="2800" b="0" i="0" dirty="0">
                <a:effectLst/>
                <a:latin typeface="Nunito" pitchFamily="2" charset="0"/>
              </a:rPr>
              <a:t>Create the main window (container)</a:t>
            </a:r>
          </a:p>
          <a:p>
            <a:pPr marL="514350" indent="-514350" algn="l" fontAlgn="base">
              <a:lnSpc>
                <a:spcPct val="150000"/>
              </a:lnSpc>
              <a:buFont typeface="+mj-lt"/>
              <a:buAutoNum type="arabicParenR"/>
            </a:pPr>
            <a:r>
              <a:rPr lang="en-US" sz="2800" b="0" i="0" dirty="0">
                <a:effectLst/>
                <a:latin typeface="Nunito" pitchFamily="2" charset="0"/>
              </a:rPr>
              <a:t>Add any number of widgets to the main window</a:t>
            </a:r>
          </a:p>
          <a:p>
            <a:pPr marL="514350" indent="-514350" algn="l" fontAlgn="base">
              <a:lnSpc>
                <a:spcPct val="150000"/>
              </a:lnSpc>
              <a:buFont typeface="+mj-lt"/>
              <a:buAutoNum type="arabicParenR"/>
            </a:pPr>
            <a:r>
              <a:rPr lang="en-US" sz="2800" b="0" i="0" dirty="0">
                <a:effectLst/>
                <a:latin typeface="Nunito" pitchFamily="2" charset="0"/>
              </a:rPr>
              <a:t>Apply the event Trigger on the widgets.</a:t>
            </a:r>
          </a:p>
          <a:p>
            <a:pPr algn="l" fontAlgn="base">
              <a:buFont typeface="+mj-lt"/>
              <a:buAutoNum type="arabicParenR"/>
            </a:pPr>
            <a:endParaRPr lang="en-US" sz="3200" dirty="0">
              <a:latin typeface="Nunit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FFB1A-AB72-9B81-9769-385D868EAEBE}"/>
              </a:ext>
            </a:extLst>
          </p:cNvPr>
          <p:cNvSpPr txBox="1"/>
          <p:nvPr/>
        </p:nvSpPr>
        <p:spPr>
          <a:xfrm>
            <a:off x="787791" y="570984"/>
            <a:ext cx="5045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How to create a </a:t>
            </a:r>
            <a:r>
              <a:rPr lang="en-US" dirty="0" err="1"/>
              <a:t>Tkinter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08401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F65-7EC3-75AF-24DF-CD6C4580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45335" cy="5751134"/>
          </a:xfrm>
        </p:spPr>
        <p:txBody>
          <a:bodyPr/>
          <a:lstStyle/>
          <a:p>
            <a:pPr algn="l" fontAlgn="base"/>
            <a:r>
              <a:rPr lang="en-US" sz="32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Monotype Corsiva" panose="03010101010201010101" pitchFamily="66" charset="0"/>
              </a:rPr>
            </a:br>
            <a:endParaRPr lang="en-IN" sz="18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655"/>
          <a:stretch/>
        </p:blipFill>
        <p:spPr>
          <a:xfrm>
            <a:off x="1063812" y="865370"/>
            <a:ext cx="10064375" cy="53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98D8-57D9-3E65-9944-94817844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1231314"/>
            <a:ext cx="11732456" cy="1943686"/>
          </a:xfrm>
        </p:spPr>
        <p:txBody>
          <a:bodyPr>
            <a:normAutofit fontScale="90000"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The code starts by importing the necessary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modules.The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Nunito" pitchFamily="2" charset="0"/>
              </a:rPr>
              <a:t>T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kinter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 module provides all the basic functionality for creating graphical user interfaces</a:t>
            </a:r>
            <a:r>
              <a:rPr lang="en-US" sz="3200" dirty="0">
                <a:solidFill>
                  <a:schemeClr val="tx1"/>
                </a:solidFill>
                <a:latin typeface="Nunito" pitchFamily="2" charset="0"/>
              </a:rPr>
              <a:t>.</a:t>
            </a:r>
            <a:br>
              <a:rPr lang="en-US" sz="3200" dirty="0">
                <a:solidFill>
                  <a:schemeClr val="tx1"/>
                </a:solidFill>
                <a:latin typeface="Nunito" pitchFamily="2" charset="0"/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7187C-6D5F-778E-BD29-F399C5DD1F6C}"/>
              </a:ext>
            </a:extLst>
          </p:cNvPr>
          <p:cNvSpPr txBox="1"/>
          <p:nvPr/>
        </p:nvSpPr>
        <p:spPr>
          <a:xfrm>
            <a:off x="253218" y="2588388"/>
            <a:ext cx="11732456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After that, we create a global variable called “</a:t>
            </a:r>
            <a:r>
              <a:rPr lang="en-IN" sz="2900" b="1" dirty="0" err="1">
                <a:solidFill>
                  <a:schemeClr val="accent2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exp_var</a:t>
            </a:r>
            <a:r>
              <a:rPr lang="en-IN" sz="2900" b="1" dirty="0">
                <a:solidFill>
                  <a:schemeClr val="accent2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”</a:t>
            </a:r>
            <a:r>
              <a:rPr lang="en-IN" sz="2900" b="1" dirty="0">
                <a:solidFill>
                  <a:schemeClr val="accent2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 </a:t>
            </a:r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which will store the result of the calculation.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We also create two functions to update and evaluate the expression. Finally, we write driver code to initialize and manage our GUI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In order to create a simple calculator, we first need to define an expression (</a:t>
            </a:r>
            <a:r>
              <a:rPr lang="en-IN" sz="2900" b="1" dirty="0" err="1">
                <a:solidFill>
                  <a:schemeClr val="accent2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exp_var</a:t>
            </a:r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) </a:t>
            </a:r>
            <a:r>
              <a:rPr lang="en-US" sz="29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variable.It</a:t>
            </a:r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 is done using the global keyword and assigning it an empty string value ( “” ).</a:t>
            </a:r>
            <a:b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endParaRPr lang="en-IN" sz="2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E4EB2-91BB-A99B-A469-1C4C247524A9}"/>
              </a:ext>
            </a:extLst>
          </p:cNvPr>
          <p:cNvSpPr txBox="1"/>
          <p:nvPr/>
        </p:nvSpPr>
        <p:spPr>
          <a:xfrm>
            <a:off x="787791" y="570984"/>
            <a:ext cx="3569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Writing the Code:</a:t>
            </a:r>
          </a:p>
        </p:txBody>
      </p:sp>
    </p:spTree>
    <p:extLst>
      <p:ext uri="{BB962C8B-B14F-4D97-AF65-F5344CB8AC3E}">
        <p14:creationId xmlns:p14="http://schemas.microsoft.com/office/powerpoint/2010/main" val="400248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DA03A-4BBD-F489-28AC-63ABE455CDFB}"/>
              </a:ext>
            </a:extLst>
          </p:cNvPr>
          <p:cNvSpPr txBox="1"/>
          <p:nvPr/>
        </p:nvSpPr>
        <p:spPr>
          <a:xfrm>
            <a:off x="323850" y="662791"/>
            <a:ext cx="115443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900" b="0" i="0">
                <a:effectLst/>
                <a:latin typeface="Nunito" pitchFamily="2" charset="0"/>
              </a:defRPr>
            </a:lvl1pPr>
          </a:lstStyle>
          <a:p>
            <a:r>
              <a:rPr lang="en-US" dirty="0"/>
              <a:t>Create two functions to update and evaluate the expression. The press function updates the contents of the text entry box while </a:t>
            </a:r>
            <a:r>
              <a:rPr lang="en-US" dirty="0" err="1"/>
              <a:t>equalpress</a:t>
            </a:r>
            <a:r>
              <a:rPr lang="en-US" dirty="0"/>
              <a:t> evaluates the final result of the calculation.</a:t>
            </a:r>
          </a:p>
          <a:p>
            <a:r>
              <a:rPr lang="en-US" dirty="0"/>
              <a:t>Then we create a table-like structure in which our widgets will be placed using grid method which takes three arguments: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2"/>
                </a:solidFill>
              </a:rPr>
              <a:t>columnspan</a:t>
            </a:r>
            <a:r>
              <a:rPr lang="en-US" dirty="0">
                <a:solidFill>
                  <a:schemeClr val="accent2"/>
                </a:solidFill>
              </a:rPr>
              <a:t> , </a:t>
            </a:r>
            <a:r>
              <a:rPr lang="en-US" dirty="0" err="1">
                <a:solidFill>
                  <a:schemeClr val="accent2"/>
                </a:solidFill>
              </a:rPr>
              <a:t>ipadx</a:t>
            </a:r>
            <a:r>
              <a:rPr lang="en-US" dirty="0">
                <a:solidFill>
                  <a:schemeClr val="accent2"/>
                </a:solidFill>
              </a:rPr>
              <a:t> , and </a:t>
            </a:r>
            <a:r>
              <a:rPr lang="en-US" dirty="0" err="1">
                <a:solidFill>
                  <a:schemeClr val="accent2"/>
                </a:solidFill>
              </a:rPr>
              <a:t>rowspan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These parameters specify how many columns wide, how many rows high, and how many columns per row respectively should be used in our table layout. We set </a:t>
            </a:r>
            <a:r>
              <a:rPr lang="en-US" dirty="0" err="1"/>
              <a:t>columnspan</a:t>
            </a:r>
            <a:r>
              <a:rPr lang="en-US" dirty="0"/>
              <a:t> to 4 , meaning that there will be four columns in our table, iPad width divided by 2 (70), multiplied by 1 for each row in our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18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8F4-3BED-E05D-0D6C-3DDFF396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239151"/>
            <a:ext cx="11690252" cy="6618849"/>
          </a:xfrm>
        </p:spPr>
        <p:txBody>
          <a:bodyPr/>
          <a:lstStyle/>
          <a:p>
            <a:b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4BFB5-D6A8-78F6-5823-3891CA8E5601}"/>
              </a:ext>
            </a:extLst>
          </p:cNvPr>
          <p:cNvSpPr txBox="1"/>
          <p:nvPr/>
        </p:nvSpPr>
        <p:spPr>
          <a:xfrm>
            <a:off x="439127" y="839391"/>
            <a:ext cx="1129030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900" b="0" i="0">
                <a:effectLst/>
                <a:latin typeface="Nunito" pitchFamily="2" charset="0"/>
              </a:defRPr>
            </a:lvl1pPr>
          </a:lstStyle>
          <a:p>
            <a:r>
              <a:rPr lang="en-US" dirty="0"/>
              <a:t>The code creates a simple calculator using the </a:t>
            </a:r>
            <a:r>
              <a:rPr lang="en-US" dirty="0" err="1"/>
              <a:t>Tkinter</a:t>
            </a:r>
            <a:r>
              <a:rPr lang="en-US" dirty="0"/>
              <a:t> module.</a:t>
            </a:r>
          </a:p>
          <a:p>
            <a:r>
              <a:rPr lang="en-US" dirty="0"/>
              <a:t>First, the code imports everything from the </a:t>
            </a:r>
            <a:r>
              <a:rPr lang="en-US" dirty="0" err="1"/>
              <a:t>Tkinter</a:t>
            </a:r>
            <a:r>
              <a:rPr lang="en-US" dirty="0"/>
              <a:t> module.</a:t>
            </a:r>
            <a:br>
              <a:rPr lang="en-US" dirty="0"/>
            </a:br>
            <a:r>
              <a:rPr lang="en-US" dirty="0"/>
              <a:t>Next, the code creates two global variables: </a:t>
            </a:r>
            <a:r>
              <a:rPr lang="en-IN" b="1" dirty="0" err="1"/>
              <a:t>exp_var</a:t>
            </a:r>
            <a:r>
              <a:rPr lang="en-US" b="1" dirty="0"/>
              <a:t> and total</a:t>
            </a:r>
            <a:r>
              <a:rPr lang="en-US" dirty="0"/>
              <a:t>.</a:t>
            </a:r>
          </a:p>
          <a:p>
            <a:r>
              <a:rPr lang="en-US" dirty="0"/>
              <a:t>The press() function is used to update the expression variable in the text entry box.</a:t>
            </a:r>
          </a:p>
          <a:p>
            <a:r>
              <a:rPr lang="en-US" dirty="0"/>
              <a:t>The </a:t>
            </a:r>
            <a:r>
              <a:rPr lang="en-US" dirty="0" err="1"/>
              <a:t>equalpress</a:t>
            </a:r>
            <a:r>
              <a:rPr lang="en-US" dirty="0"/>
              <a:t>() function is used to evaluate the final expression.</a:t>
            </a:r>
          </a:p>
          <a:p>
            <a:r>
              <a:rPr lang="en-US" dirty="0"/>
              <a:t>Finally, the clear() function is used to clear the contents of the text entry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9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E239D-ECD2-CCD9-391A-0E586AB30C2C}"/>
              </a:ext>
            </a:extLst>
          </p:cNvPr>
          <p:cNvSpPr txBox="1"/>
          <p:nvPr/>
        </p:nvSpPr>
        <p:spPr>
          <a:xfrm>
            <a:off x="571500" y="928291"/>
            <a:ext cx="106426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900" b="0" i="0">
                <a:effectLst/>
                <a:latin typeface="Nunito" pitchFamily="2" charset="0"/>
              </a:defRPr>
            </a:lvl1pPr>
          </a:lstStyle>
          <a:p>
            <a:r>
              <a:rPr lang="en-US" dirty="0"/>
              <a:t>Next, the driver code is created:</a:t>
            </a:r>
            <a:br>
              <a:rPr lang="en-US" dirty="0"/>
            </a:br>
            <a:r>
              <a:rPr lang="en-US" dirty="0"/>
              <a:t>In this code, if __name__ == “__main__”: is executed which will create a GUI window and set its background color to light blue and its title to Calculator.</a:t>
            </a:r>
          </a:p>
          <a:p>
            <a:r>
              <a:rPr lang="en-US" dirty="0"/>
              <a:t>The geometry() method is used to set the size of the GUI window (440 x 310)</a:t>
            </a:r>
          </a:p>
          <a:p>
            <a:r>
              <a:rPr lang="en-US" dirty="0"/>
              <a:t>The code starts with a few basic objects: a Button object, which has properties for text, font, background color, and command; and a grid object.</a:t>
            </a:r>
          </a:p>
          <a:p>
            <a:r>
              <a:rPr lang="en-US" dirty="0"/>
              <a:t>The first three buttons (button1 through button3) each have their own individual commands associated with them.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866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796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NSimSun</vt:lpstr>
      <vt:lpstr>Arial</vt:lpstr>
      <vt:lpstr>Arial Black</vt:lpstr>
      <vt:lpstr>Calibri</vt:lpstr>
      <vt:lpstr>Consolas</vt:lpstr>
      <vt:lpstr>Monotype Corsiva</vt:lpstr>
      <vt:lpstr>Nunito</vt:lpstr>
      <vt:lpstr>Trebuchet MS</vt:lpstr>
      <vt:lpstr>Wingdings 3</vt:lpstr>
      <vt:lpstr>Facet</vt:lpstr>
      <vt:lpstr>PowerPoint Presentation</vt:lpstr>
      <vt:lpstr>PowerPoint Presentation</vt:lpstr>
      <vt:lpstr>  </vt:lpstr>
      <vt:lpstr>PowerPoint Presentation</vt:lpstr>
      <vt:lpstr>  </vt:lpstr>
      <vt:lpstr>The code starts by importing the necessary modules.The Tkinter module provides all the basic functionality for creating graphical user interfaces. </vt:lpstr>
      <vt:lpstr>PowerPoint Presentation</vt:lpstr>
      <vt:lpstr>  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K RAI</dc:creator>
  <cp:lastModifiedBy>Kumar-Singh, Amit</cp:lastModifiedBy>
  <cp:revision>10</cp:revision>
  <dcterms:created xsi:type="dcterms:W3CDTF">2024-03-01T17:54:30Z</dcterms:created>
  <dcterms:modified xsi:type="dcterms:W3CDTF">2024-04-23T15:26:48Z</dcterms:modified>
</cp:coreProperties>
</file>