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 id="265" r:id="rId10"/>
    <p:sldId id="266" r:id="rId11"/>
    <p:sldId id="267" r:id="rId12"/>
    <p:sldId id="269" r:id="rId13"/>
    <p:sldId id="262" r:id="rId14"/>
    <p:sldId id="270"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5"/>
    </mc:Choice>
    <mc:Fallback>
      <c:style val="5"/>
    </mc:Fallback>
  </mc:AlternateContent>
  <c:pivotSource>
    <c:name>[varsha excl.xlsx]Sheet1!PivotTable1</c:name>
    <c:fmtId val="33"/>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s>
    <c:plotArea>
      <c:layout/>
      <c:lineChart>
        <c:grouping val="standard"/>
        <c:varyColors val="0"/>
        <c:ser>
          <c:idx val="0"/>
          <c:order val="0"/>
          <c:tx>
            <c:strRef>
              <c:f>Sheet1!$B$3:$B$4</c:f>
              <c:strCache>
                <c:ptCount val="1"/>
                <c:pt idx="0">
                  <c:v>High</c:v>
                </c:pt>
              </c:strCache>
            </c:strRef>
          </c:tx>
          <c:trendline>
            <c:trendlineType val="linear"/>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smooth val="0"/>
          <c:extLst xmlns:c16r2="http://schemas.microsoft.com/office/drawing/2015/06/chart">
            <c:ext xmlns:c16="http://schemas.microsoft.com/office/drawing/2014/chart" uri="{C3380CC4-5D6E-409C-BE32-E72D297353CC}">
              <c16:uniqueId val="{00000000-7FA3-490B-9124-9C3BF32F6962}"/>
            </c:ext>
          </c:extLst>
        </c:ser>
        <c:ser>
          <c:idx val="1"/>
          <c:order val="1"/>
          <c:tx>
            <c:strRef>
              <c:f>Sheet1!$C$3:$C$4</c:f>
              <c:strCache>
                <c:ptCount val="1"/>
                <c:pt idx="0">
                  <c:v>Low</c:v>
                </c:pt>
              </c:strCache>
            </c:strRef>
          </c:tx>
          <c:trendline>
            <c:trendlineType val="exp"/>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smooth val="0"/>
          <c:extLst xmlns:c16r2="http://schemas.microsoft.com/office/drawing/2015/06/chart">
            <c:ext xmlns:c16="http://schemas.microsoft.com/office/drawing/2014/chart" uri="{C3380CC4-5D6E-409C-BE32-E72D297353CC}">
              <c16:uniqueId val="{00000001-7FA3-490B-9124-9C3BF32F6962}"/>
            </c:ext>
          </c:extLst>
        </c:ser>
        <c:ser>
          <c:idx val="2"/>
          <c:order val="2"/>
          <c:tx>
            <c:strRef>
              <c:f>Sheet1!$D$3:$D$4</c:f>
              <c:strCache>
                <c:ptCount val="1"/>
                <c:pt idx="0">
                  <c:v>Medium</c:v>
                </c:pt>
              </c:strCache>
            </c:strRef>
          </c:tx>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smooth val="0"/>
          <c:extLst xmlns:c16r2="http://schemas.microsoft.com/office/drawing/2015/06/chart">
            <c:ext xmlns:c16="http://schemas.microsoft.com/office/drawing/2014/chart" uri="{C3380CC4-5D6E-409C-BE32-E72D297353CC}">
              <c16:uniqueId val="{00000002-7FA3-490B-9124-9C3BF32F6962}"/>
            </c:ext>
          </c:extLst>
        </c:ser>
        <c:ser>
          <c:idx val="3"/>
          <c:order val="3"/>
          <c:tx>
            <c:strRef>
              <c:f>Sheet1!$E$3:$E$4</c:f>
              <c:strCache>
                <c:ptCount val="1"/>
                <c:pt idx="0">
                  <c:v>Very High</c:v>
                </c:pt>
              </c:strCache>
            </c:strRef>
          </c:tx>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smooth val="0"/>
          <c:extLst xmlns:c16r2="http://schemas.microsoft.com/office/drawing/2015/06/chart">
            <c:ext xmlns:c16="http://schemas.microsoft.com/office/drawing/2014/chart" uri="{C3380CC4-5D6E-409C-BE32-E72D297353CC}">
              <c16:uniqueId val="{00000003-7FA3-490B-9124-9C3BF32F6962}"/>
            </c:ext>
          </c:extLst>
        </c:ser>
        <c:dLbls>
          <c:showLegendKey val="0"/>
          <c:showVal val="0"/>
          <c:showCatName val="0"/>
          <c:showSerName val="0"/>
          <c:showPercent val="0"/>
          <c:showBubbleSize val="0"/>
        </c:dLbls>
        <c:marker val="1"/>
        <c:smooth val="0"/>
        <c:axId val="137143040"/>
        <c:axId val="137144576"/>
      </c:lineChart>
      <c:catAx>
        <c:axId val="137143040"/>
        <c:scaling>
          <c:orientation val="minMax"/>
        </c:scaling>
        <c:delete val="0"/>
        <c:axPos val="b"/>
        <c:numFmt formatCode="General" sourceLinked="0"/>
        <c:majorTickMark val="none"/>
        <c:minorTickMark val="none"/>
        <c:tickLblPos val="nextTo"/>
        <c:txPr>
          <a:bodyPr rot="-60000000" vert="horz"/>
          <a:lstStyle/>
          <a:p>
            <a:pPr>
              <a:defRPr/>
            </a:pPr>
            <a:endParaRPr lang="en-US"/>
          </a:p>
        </c:txPr>
        <c:crossAx val="137144576"/>
        <c:crosses val="autoZero"/>
        <c:auto val="1"/>
        <c:lblAlgn val="ctr"/>
        <c:lblOffset val="100"/>
        <c:noMultiLvlLbl val="0"/>
      </c:catAx>
      <c:valAx>
        <c:axId val="13714457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137143040"/>
        <c:crosses val="autoZero"/>
        <c:crossBetween val="between"/>
      </c:valAx>
    </c:plotArea>
    <c:legend>
      <c:legendPos val="r"/>
      <c:overlay val="0"/>
      <c:txPr>
        <a:bodyPr rot="0" vert="horz"/>
        <a:lstStyle/>
        <a:p>
          <a:pPr>
            <a:defRPr/>
          </a:pPr>
          <a:endParaRPr lang="en-US"/>
        </a:p>
      </c:txPr>
    </c:legend>
    <c:plotVisOnly val="1"/>
    <c:dispBlanksAs val="gap"/>
    <c:showDLblsOverMax val="0"/>
  </c:chart>
  <c:spPr>
    <a:noFill/>
  </c:sp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A0410-E142-A1D9-0B43-253A68FB148A}"/>
              </a:ext>
            </a:extLst>
          </p:cNvPr>
          <p:cNvSpPr>
            <a:spLocks noGrp="1"/>
          </p:cNvSpPr>
          <p:nvPr>
            <p:ph type="ctrTitle"/>
          </p:nvPr>
        </p:nvSpPr>
        <p:spPr>
          <a:xfrm>
            <a:off x="441001" y="0"/>
            <a:ext cx="10572000" cy="2971051"/>
          </a:xfrm>
        </p:spPr>
        <p:txBody>
          <a:bodyPr/>
          <a:lstStyle/>
          <a:p>
            <a:r>
              <a:rPr lang="en-US" dirty="0"/>
              <a:t>Employee Data Analysis Using Excel</a:t>
            </a:r>
          </a:p>
        </p:txBody>
      </p:sp>
      <p:sp>
        <p:nvSpPr>
          <p:cNvPr id="5" name="Subtitle 4">
            <a:extLst>
              <a:ext uri="{FF2B5EF4-FFF2-40B4-BE49-F238E27FC236}">
                <a16:creationId xmlns:a16="http://schemas.microsoft.com/office/drawing/2014/main" xmlns="" id="{82B16526-78A9-663B-AE40-1FD24F3A9697}"/>
              </a:ext>
            </a:extLst>
          </p:cNvPr>
          <p:cNvSpPr>
            <a:spLocks noGrp="1"/>
          </p:cNvSpPr>
          <p:nvPr>
            <p:ph type="subTitle" idx="1"/>
          </p:nvPr>
        </p:nvSpPr>
        <p:spPr>
          <a:xfrm rot="10800000" flipV="1">
            <a:off x="108001" y="5238000"/>
            <a:ext cx="10572000" cy="2031847"/>
          </a:xfrm>
        </p:spPr>
        <p:txBody>
          <a:bodyPr/>
          <a:lstStyle/>
          <a:p>
            <a:r>
              <a:rPr lang="en-US" dirty="0"/>
              <a:t>Student Name : </a:t>
            </a:r>
            <a:r>
              <a:rPr lang="en-US" dirty="0" err="1"/>
              <a:t>Varsha</a:t>
            </a:r>
            <a:r>
              <a:rPr lang="en-US" dirty="0"/>
              <a:t>. S</a:t>
            </a:r>
          </a:p>
          <a:p>
            <a:r>
              <a:rPr lang="en-US" dirty="0"/>
              <a:t>Register No: 312217967</a:t>
            </a:r>
          </a:p>
          <a:p>
            <a:r>
              <a:rPr lang="en-US" dirty="0"/>
              <a:t>Department: B.COM (Accounting and Finance) </a:t>
            </a:r>
          </a:p>
          <a:p>
            <a:r>
              <a:rPr lang="en-US" dirty="0"/>
              <a:t>College : ST. Anne’s arts and science college</a:t>
            </a:r>
          </a:p>
          <a:p>
            <a:endParaRPr lang="en-US" dirty="0"/>
          </a:p>
        </p:txBody>
      </p:sp>
    </p:spTree>
    <p:extLst>
      <p:ext uri="{BB962C8B-B14F-4D97-AF65-F5344CB8AC3E}">
        <p14:creationId xmlns:p14="http://schemas.microsoft.com/office/powerpoint/2010/main" val="285820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9FCC3-84A1-6146-3915-2BE5E4FFCC95}"/>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xmlns="" id="{8B393CBA-8987-4E46-DDF6-7A1048051763}"/>
              </a:ext>
            </a:extLst>
          </p:cNvPr>
          <p:cNvSpPr>
            <a:spLocks noGrp="1"/>
          </p:cNvSpPr>
          <p:nvPr>
            <p:ph idx="1"/>
          </p:nvPr>
        </p:nvSpPr>
        <p:spPr/>
        <p:txBody>
          <a:bodyPr>
            <a:normAutofit fontScale="25000" lnSpcReduction="20000"/>
          </a:bodyPr>
          <a:lstStyle/>
          <a:p>
            <a:pPr marL="0" indent="0">
              <a:buNone/>
            </a:pPr>
            <a:r>
              <a:rPr lang="en-US" dirty="0"/>
              <a:t>
</a:t>
            </a:r>
            <a:r>
              <a:rPr lang="en-US" sz="5600" b="1" dirty="0"/>
              <a:t>Satisfaction Score: 1-5
Data Types: Numeric and Text
Units of Measurement:
Satisfaction score: Scale of 1-5
Performance rating: Very high, High, Medium, Low
Size: 26 records, 5 fields</a:t>
            </a:r>
          </a:p>
        </p:txBody>
      </p:sp>
    </p:spTree>
    <p:extLst>
      <p:ext uri="{BB962C8B-B14F-4D97-AF65-F5344CB8AC3E}">
        <p14:creationId xmlns:p14="http://schemas.microsoft.com/office/powerpoint/2010/main" val="141375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8351E-CE06-E336-B914-7FB777E4BBC8}"/>
              </a:ext>
            </a:extLst>
          </p:cNvPr>
          <p:cNvSpPr>
            <a:spLocks noGrp="1"/>
          </p:cNvSpPr>
          <p:nvPr>
            <p:ph type="title"/>
          </p:nvPr>
        </p:nvSpPr>
        <p:spPr/>
        <p:txBody>
          <a:bodyPr/>
          <a:lstStyle/>
          <a:p>
            <a:r>
              <a:rPr lang="en-US" dirty="0"/>
              <a:t>THE”WOW”IN OUR SOLUTION</a:t>
            </a:r>
          </a:p>
        </p:txBody>
      </p:sp>
      <p:sp>
        <p:nvSpPr>
          <p:cNvPr id="3" name="Content Placeholder 2">
            <a:extLst>
              <a:ext uri="{FF2B5EF4-FFF2-40B4-BE49-F238E27FC236}">
                <a16:creationId xmlns:a16="http://schemas.microsoft.com/office/drawing/2014/main" xmlns="" id="{D69F0F20-EA14-050D-29D3-435FEB79D5C1}"/>
              </a:ext>
            </a:extLst>
          </p:cNvPr>
          <p:cNvSpPr>
            <a:spLocks noGrp="1"/>
          </p:cNvSpPr>
          <p:nvPr>
            <p:ph idx="1"/>
          </p:nvPr>
        </p:nvSpPr>
        <p:spPr/>
        <p:txBody>
          <a:bodyPr>
            <a:normAutofit lnSpcReduction="10000"/>
          </a:bodyPr>
          <a:lstStyle/>
          <a:p>
            <a:pPr marL="0" indent="0">
              <a:buNone/>
            </a:pPr>
            <a:r>
              <a:rPr lang="en-US" dirty="0"/>
              <a:t>
</a:t>
            </a:r>
            <a:r>
              <a:rPr lang="en-US" sz="2400" dirty="0"/>
              <a:t>FORMULA:
Performance level =IFS(Z8&gt;=5,”VERY HIGH”,Z8&gt;=4,”HIGH”, Z8&gt;=3,”MED”, TRUE, “LOW”)
INSIGHTS: Used to evaluate the scores as levels from low to very high</a:t>
            </a:r>
          </a:p>
        </p:txBody>
      </p:sp>
    </p:spTree>
    <p:extLst>
      <p:ext uri="{BB962C8B-B14F-4D97-AF65-F5344CB8AC3E}">
        <p14:creationId xmlns:p14="http://schemas.microsoft.com/office/powerpoint/2010/main" val="305952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F1A29-EE13-D1E6-4159-DFC255D1AEDF}"/>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xmlns="" id="{0BD24DAD-1202-BBCD-7AFE-5319591571C9}"/>
              </a:ext>
            </a:extLst>
          </p:cNvPr>
          <p:cNvSpPr>
            <a:spLocks noGrp="1"/>
          </p:cNvSpPr>
          <p:nvPr>
            <p:ph idx="1"/>
          </p:nvPr>
        </p:nvSpPr>
        <p:spPr>
          <a:xfrm>
            <a:off x="377426" y="2546744"/>
            <a:ext cx="10554574" cy="3636511"/>
          </a:xfrm>
        </p:spPr>
        <p:txBody>
          <a:bodyPr>
            <a:normAutofit fontScale="25000" lnSpcReduction="20000"/>
          </a:bodyPr>
          <a:lstStyle/>
          <a:p>
            <a:pPr marL="0" indent="0">
              <a:buNone/>
            </a:pPr>
            <a:r>
              <a:rPr lang="en-US" dirty="0"/>
              <a:t>
</a:t>
            </a:r>
            <a:r>
              <a:rPr lang="en-US" sz="4800" dirty="0"/>
              <a:t>DATA</a:t>
            </a:r>
            <a:r>
              <a:rPr lang="en-US" sz="4400" dirty="0"/>
              <a:t> COLLECTION
Data source: </a:t>
            </a:r>
            <a:r>
              <a:rPr lang="en-US" sz="4400" dirty="0" err="1"/>
              <a:t>Edunet</a:t>
            </a:r>
            <a:r>
              <a:rPr lang="en-US" sz="4400" dirty="0"/>
              <a:t> Foundation Dashboard 
Basis: Employee dataset
DATA PREPARATION
Feature selection: Selected based on Performance 
Features: First Name, Department, Gender code, performance level, Employee type
DATA CLEANING
Conditional Formatting: Missing values was identified
DATA AGGREGATION
Excel function: IFS function used for categorizing employees on the basis of their performance level
</a:t>
            </a:r>
          </a:p>
        </p:txBody>
      </p:sp>
    </p:spTree>
    <p:extLst>
      <p:ext uri="{BB962C8B-B14F-4D97-AF65-F5344CB8AC3E}">
        <p14:creationId xmlns:p14="http://schemas.microsoft.com/office/powerpoint/2010/main" val="123402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C57B0CF-9347-89DA-183F-7B58952F5A5B}"/>
              </a:ext>
            </a:extLst>
          </p:cNvPr>
          <p:cNvSpPr>
            <a:spLocks noGrp="1"/>
          </p:cNvSpPr>
          <p:nvPr>
            <p:ph type="title"/>
          </p:nvPr>
        </p:nvSpPr>
        <p:spPr/>
        <p:txBody>
          <a:bodyPr/>
          <a:lstStyle/>
          <a:p>
            <a:r>
              <a:rPr lang="en-US" dirty="0"/>
              <a:t>MODELLING AND APPROACH</a:t>
            </a:r>
          </a:p>
        </p:txBody>
      </p:sp>
      <p:sp>
        <p:nvSpPr>
          <p:cNvPr id="7" name="Content Placeholder 6">
            <a:extLst>
              <a:ext uri="{FF2B5EF4-FFF2-40B4-BE49-F238E27FC236}">
                <a16:creationId xmlns:a16="http://schemas.microsoft.com/office/drawing/2014/main" xmlns="" id="{9BABEDE4-D0DB-5396-F39C-4D03E4EB3754}"/>
              </a:ext>
            </a:extLst>
          </p:cNvPr>
          <p:cNvSpPr>
            <a:spLocks noGrp="1"/>
          </p:cNvSpPr>
          <p:nvPr>
            <p:ph idx="1"/>
          </p:nvPr>
        </p:nvSpPr>
        <p:spPr>
          <a:xfrm>
            <a:off x="503712" y="2645287"/>
            <a:ext cx="10554574" cy="3636511"/>
          </a:xfrm>
        </p:spPr>
        <p:txBody>
          <a:bodyPr>
            <a:normAutofit fontScale="25000" lnSpcReduction="20000"/>
          </a:bodyPr>
          <a:lstStyle/>
          <a:p>
            <a:pPr marL="0" indent="0">
              <a:buNone/>
            </a:pPr>
            <a:r>
              <a:rPr lang="en-US" dirty="0"/>
              <a:t>
</a:t>
            </a:r>
            <a:r>
              <a:rPr lang="en-US" sz="4400" b="1" dirty="0"/>
              <a:t>Performance level categories
 5 – Very high
4 – High
3 – Medium 
2 &amp;1 – Low
DATA ANALYSIS
Pivot table: Pivot table was generated to summarize data and cross tabulation ( performance level by department; Filtered by Gender)
Slicer: To filter/ slice the data to scrutinize and sort particular information (Employee type )
VISUALIZATION OF DATA
Chart: Recommended charts (Column chart) was used
Chart Element: Chart title was added
</a:t>
            </a:r>
            <a:r>
              <a:rPr lang="en-US" sz="4400" b="1" dirty="0" err="1"/>
              <a:t>Trendline</a:t>
            </a:r>
            <a:r>
              <a:rPr lang="en-US" sz="4400" b="1" dirty="0"/>
              <a:t>: Linear and exponential line was used</a:t>
            </a:r>
          </a:p>
        </p:txBody>
      </p:sp>
    </p:spTree>
    <p:extLst>
      <p:ext uri="{BB962C8B-B14F-4D97-AF65-F5344CB8AC3E}">
        <p14:creationId xmlns:p14="http://schemas.microsoft.com/office/powerpoint/2010/main" val="124062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23E12-8070-972C-546F-32577C93CF86}"/>
              </a:ext>
            </a:extLst>
          </p:cNvPr>
          <p:cNvSpPr>
            <a:spLocks noGrp="1"/>
          </p:cNvSpPr>
          <p:nvPr>
            <p:ph type="title"/>
          </p:nvPr>
        </p:nvSpPr>
        <p:spPr/>
        <p:txBody>
          <a:bodyPr/>
          <a:lstStyle/>
          <a:p>
            <a:r>
              <a:rPr lang="en-US" dirty="0"/>
              <a:t>RESULT</a:t>
            </a:r>
          </a:p>
        </p:txBody>
      </p:sp>
      <p:graphicFrame>
        <p:nvGraphicFramePr>
          <p:cNvPr id="4" name="Content Placeholder 3">
            <a:extLst>
              <a:ext uri="{FF2B5EF4-FFF2-40B4-BE49-F238E27FC236}">
                <a16:creationId xmlns:xdr="http://schemas.openxmlformats.org/drawingml/2006/spreadsheetDrawing" xmlns:a16="http://schemas.microsoft.com/office/drawing/2014/main" xmlns="" xmlns:lc="http://schemas.openxmlformats.org/drawingml/2006/lockedCanvas" id="{00000000-0008-0000-0000-000008000000}"/>
              </a:ext>
            </a:extLst>
          </p:cNvPr>
          <p:cNvGraphicFramePr>
            <a:graphicFrameLocks noGrp="1"/>
          </p:cNvGraphicFramePr>
          <p:nvPr>
            <p:ph idx="1"/>
            <p:extLst>
              <p:ext uri="{D42A27DB-BD31-4B8C-83A1-F6EECF244321}">
                <p14:modId xmlns:p14="http://schemas.microsoft.com/office/powerpoint/2010/main" val="3843679756"/>
              </p:ext>
            </p:extLst>
          </p:nvPr>
        </p:nvGraphicFramePr>
        <p:xfrm>
          <a:off x="819150" y="2222500"/>
          <a:ext cx="10553700" cy="363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61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C2D53-ED09-3FB2-7FCE-00EC6281DE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00352925-C3D2-0171-A9C2-3CF662ED539D}"/>
              </a:ext>
            </a:extLst>
          </p:cNvPr>
          <p:cNvSpPr>
            <a:spLocks noGrp="1"/>
          </p:cNvSpPr>
          <p:nvPr>
            <p:ph idx="1"/>
          </p:nvPr>
        </p:nvSpPr>
        <p:spPr/>
        <p:txBody>
          <a:bodyPr>
            <a:normAutofit fontScale="85000" lnSpcReduction="10000"/>
          </a:bodyPr>
          <a:lstStyle/>
          <a:p>
            <a:pPr marL="0" indent="0">
              <a:buNone/>
            </a:pPr>
            <a:r>
              <a:rPr lang="en-US" dirty="0"/>
              <a:t>
</a:t>
            </a:r>
            <a:r>
              <a:rPr lang="en-US" sz="2800"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spTree>
    <p:extLst>
      <p:ext uri="{BB962C8B-B14F-4D97-AF65-F5344CB8AC3E}">
        <p14:creationId xmlns:p14="http://schemas.microsoft.com/office/powerpoint/2010/main" val="203737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3BF64-70E5-3083-43CF-826B2A47475D}"/>
              </a:ext>
            </a:extLst>
          </p:cNvPr>
          <p:cNvSpPr>
            <a:spLocks noGrp="1"/>
          </p:cNvSpPr>
          <p:nvPr>
            <p:ph type="title"/>
          </p:nvPr>
        </p:nvSpPr>
        <p:spPr/>
        <p:txBody>
          <a:bodyPr/>
          <a:lstStyle/>
          <a:p>
            <a:endParaRPr lang="en-US"/>
          </a:p>
        </p:txBody>
      </p:sp>
      <p:sp>
        <p:nvSpPr>
          <p:cNvPr id="11" name="Content Placeholder 10">
            <a:extLst>
              <a:ext uri="{FF2B5EF4-FFF2-40B4-BE49-F238E27FC236}">
                <a16:creationId xmlns:a16="http://schemas.microsoft.com/office/drawing/2014/main" xmlns="" id="{F33D3273-0CF9-CDAA-122D-B37AFC80E0E7}"/>
              </a:ext>
            </a:extLst>
          </p:cNvPr>
          <p:cNvSpPr>
            <a:spLocks noGrp="1"/>
          </p:cNvSpPr>
          <p:nvPr>
            <p:ph idx="1"/>
          </p:nvPr>
        </p:nvSpPr>
        <p:spPr/>
        <p:txBody>
          <a:bodyPr>
            <a:normAutofit/>
          </a:bodyPr>
          <a:lstStyle/>
          <a:p>
            <a:pPr marL="0" indent="0">
              <a:buNone/>
            </a:pPr>
            <a:r>
              <a:rPr lang="en-US" sz="8000" dirty="0"/>
              <a:t>      THANK YOU</a:t>
            </a:r>
          </a:p>
        </p:txBody>
      </p:sp>
    </p:spTree>
    <p:extLst>
      <p:ext uri="{BB962C8B-B14F-4D97-AF65-F5344CB8AC3E}">
        <p14:creationId xmlns:p14="http://schemas.microsoft.com/office/powerpoint/2010/main" val="219789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E42B0-71A5-AD6C-B019-EDECABE7C78E}"/>
              </a:ext>
            </a:extLst>
          </p:cNvPr>
          <p:cNvSpPr>
            <a:spLocks noGrp="1"/>
          </p:cNvSpPr>
          <p:nvPr>
            <p:ph type="title"/>
          </p:nvPr>
        </p:nvSpPr>
        <p:spPr/>
        <p:txBody>
          <a:bodyPr/>
          <a:lstStyle/>
          <a:p>
            <a:r>
              <a:rPr lang="en-US" dirty="0"/>
              <a:t>PROJECT TITLE</a:t>
            </a:r>
          </a:p>
        </p:txBody>
      </p:sp>
      <p:sp>
        <p:nvSpPr>
          <p:cNvPr id="3" name="Content Placeholder 2">
            <a:extLst>
              <a:ext uri="{FF2B5EF4-FFF2-40B4-BE49-F238E27FC236}">
                <a16:creationId xmlns:a16="http://schemas.microsoft.com/office/drawing/2014/main" xmlns="" id="{D655AA02-7B58-5D78-454B-4FE7A1397C59}"/>
              </a:ext>
            </a:extLst>
          </p:cNvPr>
          <p:cNvSpPr>
            <a:spLocks noGrp="1"/>
          </p:cNvSpPr>
          <p:nvPr>
            <p:ph idx="1"/>
          </p:nvPr>
        </p:nvSpPr>
        <p:spPr/>
        <p:txBody>
          <a:bodyPr>
            <a:normAutofit/>
          </a:bodyPr>
          <a:lstStyle/>
          <a:p>
            <a:pPr marL="0" indent="0">
              <a:buNone/>
            </a:pPr>
            <a:r>
              <a:rPr lang="en-US" sz="4400" b="1" dirty="0"/>
              <a:t>Employee Performance Analysis Using Excel </a:t>
            </a:r>
          </a:p>
        </p:txBody>
      </p:sp>
    </p:spTree>
    <p:extLst>
      <p:ext uri="{BB962C8B-B14F-4D97-AF65-F5344CB8AC3E}">
        <p14:creationId xmlns:p14="http://schemas.microsoft.com/office/powerpoint/2010/main" val="361766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E8D1B-F4E9-DBE3-8C02-05530FE7313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21AAF806-89DD-57A0-B94D-C9FB8BD8C302}"/>
              </a:ext>
            </a:extLst>
          </p:cNvPr>
          <p:cNvSpPr>
            <a:spLocks noGrp="1"/>
          </p:cNvSpPr>
          <p:nvPr>
            <p:ph idx="1"/>
          </p:nvPr>
        </p:nvSpPr>
        <p:spPr>
          <a:xfrm>
            <a:off x="512712" y="3429000"/>
            <a:ext cx="10554574" cy="3636511"/>
          </a:xfrm>
        </p:spPr>
        <p:txBody>
          <a:bodyPr anchor="ctr"/>
          <a:lstStyle/>
          <a:p>
            <a:r>
              <a:rPr lang="en-US" dirty="0"/>
              <a:t>Problem Statement</a:t>
            </a:r>
          </a:p>
          <a:p>
            <a:r>
              <a:rPr lang="en-US" dirty="0"/>
              <a:t>Project Overview</a:t>
            </a:r>
          </a:p>
          <a:p>
            <a:r>
              <a:rPr lang="en-US" dirty="0"/>
              <a:t>End Users</a:t>
            </a:r>
          </a:p>
          <a:p>
            <a:r>
              <a:rPr lang="en-US" dirty="0"/>
              <a:t>Our Solution And propitiation</a:t>
            </a:r>
          </a:p>
          <a:p>
            <a:r>
              <a:rPr lang="en-US" dirty="0"/>
              <a:t>Dataset Description</a:t>
            </a:r>
          </a:p>
          <a:p>
            <a:r>
              <a:rPr lang="en-US" dirty="0"/>
              <a:t>Modeling Approach</a:t>
            </a:r>
          </a:p>
          <a:p>
            <a:r>
              <a:rPr lang="en-US" dirty="0"/>
              <a:t>Results And Description</a:t>
            </a:r>
          </a:p>
          <a:p>
            <a:r>
              <a:rPr lang="en-US" dirty="0"/>
              <a:t>Conclusion</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4E004B0E-530E-F327-A569-B3000C7A9E1F}"/>
              </a:ext>
            </a:extLst>
          </p:cNvPr>
          <p:cNvPicPr>
            <a:picLocks noChangeAspect="1"/>
          </p:cNvPicPr>
          <p:nvPr/>
        </p:nvPicPr>
        <p:blipFill>
          <a:blip r:embed="rId2"/>
          <a:stretch>
            <a:fillRect/>
          </a:stretch>
        </p:blipFill>
        <p:spPr>
          <a:xfrm>
            <a:off x="4562098" y="2219812"/>
            <a:ext cx="6819900" cy="4191000"/>
          </a:xfrm>
          <a:prstGeom prst="rect">
            <a:avLst/>
          </a:prstGeom>
        </p:spPr>
      </p:pic>
    </p:spTree>
    <p:extLst>
      <p:ext uri="{BB962C8B-B14F-4D97-AF65-F5344CB8AC3E}">
        <p14:creationId xmlns:p14="http://schemas.microsoft.com/office/powerpoint/2010/main" val="322847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5076E-C799-A263-CDFE-5FDCD56CDDF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B9AC37A4-9044-4D05-4507-CDF9C6573266}"/>
              </a:ext>
            </a:extLst>
          </p:cNvPr>
          <p:cNvSpPr>
            <a:spLocks noGrp="1"/>
          </p:cNvSpPr>
          <p:nvPr>
            <p:ph idx="1"/>
          </p:nvPr>
        </p:nvSpPr>
        <p:spPr>
          <a:xfrm>
            <a:off x="341712" y="2065638"/>
            <a:ext cx="10554574" cy="3636511"/>
          </a:xfrm>
        </p:spPr>
        <p:txBody>
          <a:bodyPr>
            <a:normAutofit lnSpcReduction="10000"/>
          </a:bodyPr>
          <a:lstStyle/>
          <a:p>
            <a:pPr marL="0" indent="0">
              <a:buNone/>
            </a:pPr>
            <a:r>
              <a:rPr lang="en-US" dirty="0"/>
              <a:t>
</a:t>
            </a:r>
            <a:r>
              <a:rPr lang="en-US" sz="320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extLst>
      <p:ext uri="{BB962C8B-B14F-4D97-AF65-F5344CB8AC3E}">
        <p14:creationId xmlns:p14="http://schemas.microsoft.com/office/powerpoint/2010/main" val="67750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A735B-2539-F47B-DE3B-F66C57548F76}"/>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xmlns="" id="{E8CF576B-72F7-C48E-E043-4F113ABE95E3}"/>
              </a:ext>
            </a:extLst>
          </p:cNvPr>
          <p:cNvSpPr>
            <a:spLocks noGrp="1"/>
          </p:cNvSpPr>
          <p:nvPr>
            <p:ph idx="1"/>
          </p:nvPr>
        </p:nvSpPr>
        <p:spPr/>
        <p:txBody>
          <a:bodyPr>
            <a:normAutofit fontScale="85000" lnSpcReduction="10000"/>
          </a:bodyPr>
          <a:lstStyle/>
          <a:p>
            <a:pPr marL="0" indent="0">
              <a:buNone/>
            </a:pPr>
            <a:r>
              <a:rPr lang="en-US" dirty="0"/>
              <a:t>
</a:t>
            </a:r>
            <a:r>
              <a:rPr lang="en-US" sz="26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Tree>
    <p:extLst>
      <p:ext uri="{BB962C8B-B14F-4D97-AF65-F5344CB8AC3E}">
        <p14:creationId xmlns:p14="http://schemas.microsoft.com/office/powerpoint/2010/main" val="389727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EB8E1-1ABB-1F7E-6A0A-03C5EC03D371}"/>
              </a:ext>
            </a:extLst>
          </p:cNvPr>
          <p:cNvSpPr>
            <a:spLocks noGrp="1"/>
          </p:cNvSpPr>
          <p:nvPr>
            <p:ph type="title"/>
          </p:nvPr>
        </p:nvSpPr>
        <p:spPr/>
        <p:txBody>
          <a:bodyPr/>
          <a:lstStyle/>
          <a:p>
            <a:r>
              <a:rPr lang="en-US" dirty="0"/>
              <a:t>Who are the end users? </a:t>
            </a:r>
          </a:p>
        </p:txBody>
      </p:sp>
      <p:sp>
        <p:nvSpPr>
          <p:cNvPr id="3" name="Content Placeholder 2">
            <a:extLst>
              <a:ext uri="{FF2B5EF4-FFF2-40B4-BE49-F238E27FC236}">
                <a16:creationId xmlns:a16="http://schemas.microsoft.com/office/drawing/2014/main" xmlns="" id="{24399161-42D1-1245-AA9F-F00758DD5E86}"/>
              </a:ext>
            </a:extLst>
          </p:cNvPr>
          <p:cNvSpPr>
            <a:spLocks noGrp="1"/>
          </p:cNvSpPr>
          <p:nvPr>
            <p:ph idx="1"/>
          </p:nvPr>
        </p:nvSpPr>
        <p:spPr>
          <a:xfrm>
            <a:off x="566712" y="2474287"/>
            <a:ext cx="10554574" cy="3636511"/>
          </a:xfrm>
        </p:spPr>
        <p:txBody>
          <a:bodyPr>
            <a:normAutofit fontScale="62500" lnSpcReduction="20000"/>
          </a:bodyPr>
          <a:lstStyle/>
          <a:p>
            <a:pPr marL="0" indent="0">
              <a:buNone/>
            </a:pPr>
            <a:r>
              <a:rPr lang="en-US" dirty="0"/>
              <a:t>
</a:t>
            </a:r>
            <a:r>
              <a:rPr lang="en-US" sz="2900" dirty="0"/>
              <a:t>1. HR MANAGER  </a:t>
            </a:r>
          </a:p>
          <a:p>
            <a:pPr marL="0" indent="0">
              <a:buNone/>
            </a:pPr>
            <a:r>
              <a:rPr lang="en-US" sz="2900" dirty="0"/>
              <a:t>
2. DEPARTMENT MANAGER
3. EXECUTIVES
4. DATA ANALYST
5. EMPLOYEES</a:t>
            </a:r>
          </a:p>
        </p:txBody>
      </p:sp>
      <p:pic>
        <p:nvPicPr>
          <p:cNvPr id="4" name="Picture 3">
            <a:extLst>
              <a:ext uri="{FF2B5EF4-FFF2-40B4-BE49-F238E27FC236}">
                <a16:creationId xmlns:a16="http://schemas.microsoft.com/office/drawing/2014/main" xmlns="" id="{4720FA89-1E55-C9F6-EDCD-DBF80DBEAC00}"/>
              </a:ext>
            </a:extLst>
          </p:cNvPr>
          <p:cNvPicPr>
            <a:picLocks noChangeAspect="1"/>
          </p:cNvPicPr>
          <p:nvPr/>
        </p:nvPicPr>
        <p:blipFill>
          <a:blip r:embed="rId2"/>
          <a:stretch>
            <a:fillRect/>
          </a:stretch>
        </p:blipFill>
        <p:spPr>
          <a:xfrm>
            <a:off x="4767288" y="2296012"/>
            <a:ext cx="6858000" cy="4114800"/>
          </a:xfrm>
          <a:prstGeom prst="rect">
            <a:avLst/>
          </a:prstGeom>
        </p:spPr>
      </p:pic>
    </p:spTree>
    <p:extLst>
      <p:ext uri="{BB962C8B-B14F-4D97-AF65-F5344CB8AC3E}">
        <p14:creationId xmlns:p14="http://schemas.microsoft.com/office/powerpoint/2010/main" val="339928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02B71-FD6E-4031-0553-801F844934A7}"/>
              </a:ext>
            </a:extLst>
          </p:cNvPr>
          <p:cNvSpPr>
            <a:spLocks noGrp="1"/>
          </p:cNvSpPr>
          <p:nvPr>
            <p:ph type="title"/>
          </p:nvPr>
        </p:nvSpPr>
        <p:spPr/>
        <p:txBody>
          <a:bodyPr/>
          <a:lstStyle/>
          <a:p>
            <a:r>
              <a:rPr lang="en-US" dirty="0"/>
              <a:t>OUR </a:t>
            </a:r>
            <a:r>
              <a:rPr lang="en-US"/>
              <a:t>SOLUTION AND ITS VALUE PROPORTION</a:t>
            </a:r>
            <a:endParaRPr lang="en-US" dirty="0"/>
          </a:p>
        </p:txBody>
      </p:sp>
      <p:sp>
        <p:nvSpPr>
          <p:cNvPr id="3" name="Content Placeholder 2">
            <a:extLst>
              <a:ext uri="{FF2B5EF4-FFF2-40B4-BE49-F238E27FC236}">
                <a16:creationId xmlns:a16="http://schemas.microsoft.com/office/drawing/2014/main" xmlns="" id="{EA4EC2E1-7835-59A5-337B-011411769F49}"/>
              </a:ext>
            </a:extLst>
          </p:cNvPr>
          <p:cNvSpPr>
            <a:spLocks noGrp="1"/>
          </p:cNvSpPr>
          <p:nvPr>
            <p:ph idx="1"/>
          </p:nvPr>
        </p:nvSpPr>
        <p:spPr>
          <a:xfrm>
            <a:off x="576000" y="2483999"/>
            <a:ext cx="10797286" cy="3374799"/>
          </a:xfrm>
        </p:spPr>
        <p:txBody>
          <a:bodyPr>
            <a:normAutofit fontScale="25000" lnSpcReduction="20000"/>
          </a:bodyPr>
          <a:lstStyle/>
          <a:p>
            <a:pPr marL="0" indent="0">
              <a:buNone/>
            </a:pPr>
            <a:r>
              <a:rPr lang="en-US" dirty="0"/>
              <a:t> 
</a:t>
            </a:r>
            <a:r>
              <a:rPr lang="en-US" sz="4400" dirty="0"/>
              <a:t>CONDITIONAL FORMATTING
Highlighting cells that are blanks or have no value
FILTER
Focusing on blank cells and removing them
FORMULA
For identifying the age category from late 20s to early60s
PIVOT TABLE
Summarizing data and analyzing relationship and generating report
</a:t>
            </a:r>
            <a:r>
              <a:rPr lang="en-US" sz="4800" dirty="0"/>
              <a:t>
</a:t>
            </a:r>
          </a:p>
        </p:txBody>
      </p:sp>
    </p:spTree>
    <p:extLst>
      <p:ext uri="{BB962C8B-B14F-4D97-AF65-F5344CB8AC3E}">
        <p14:creationId xmlns:p14="http://schemas.microsoft.com/office/powerpoint/2010/main" val="135069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C613312-D6C4-33F9-2573-DE183988153C}"/>
              </a:ext>
            </a:extLst>
          </p:cNvPr>
          <p:cNvSpPr txBox="1">
            <a:spLocks noGrp="1"/>
          </p:cNvSpPr>
          <p:nvPr>
            <p:ph type="title"/>
          </p:nvPr>
        </p:nvSpPr>
        <p:spPr>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OUR SOLUTION AND ITS VALUE PROPORTION</a:t>
            </a:r>
          </a:p>
        </p:txBody>
      </p:sp>
      <p:sp>
        <p:nvSpPr>
          <p:cNvPr id="7" name="Title 1">
            <a:extLst>
              <a:ext uri="{FF2B5EF4-FFF2-40B4-BE49-F238E27FC236}">
                <a16:creationId xmlns:a16="http://schemas.microsoft.com/office/drawing/2014/main" xmlns="" id="{4BD10C6E-456C-73EB-AA6F-FB348ADD3DED}"/>
              </a:ext>
            </a:extLst>
          </p:cNvPr>
          <p:cNvSpPr txBox="1">
            <a:spLocks noGrp="1"/>
          </p:cNvSpPr>
          <p:nvPr>
            <p:ph idx="1"/>
          </p:nvPr>
        </p:nvSpPr>
        <p:spPr>
          <a:xfrm>
            <a:off x="3239712" y="-4365713"/>
            <a:ext cx="10554574" cy="36365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200" dirty="0">
              <a:solidFill>
                <a:schemeClr val="tx1"/>
              </a:solidFill>
              <a:latin typeface="+mn-lt"/>
              <a:ea typeface="+mn-ea"/>
              <a:cs typeface="+mn-cs"/>
            </a:endParaRPr>
          </a:p>
          <a:p>
            <a:endParaRPr lang="en-US" sz="1200" dirty="0">
              <a:solidFill>
                <a:schemeClr val="tx1"/>
              </a:solidFill>
              <a:latin typeface="+mn-lt"/>
              <a:ea typeface="+mn-ea"/>
              <a:cs typeface="+mn-cs"/>
            </a:endParaRPr>
          </a:p>
          <a:p>
            <a:endParaRPr lang="en-US" sz="1200" dirty="0">
              <a:solidFill>
                <a:schemeClr val="tx1"/>
              </a:solidFill>
              <a:latin typeface="+mn-lt"/>
              <a:ea typeface="+mn-ea"/>
              <a:cs typeface="+mn-cs"/>
            </a:endParaRPr>
          </a:p>
          <a:p>
            <a:r>
              <a:rPr lang="en-US" sz="1200" dirty="0">
                <a:solidFill>
                  <a:schemeClr val="tx1"/>
                </a:solidFill>
                <a:latin typeface="+mn-lt"/>
                <a:ea typeface="+mn-ea"/>
                <a:cs typeface="+mn-cs"/>
              </a:rPr>
              <a:t>.</a:t>
            </a:r>
          </a:p>
        </p:txBody>
      </p:sp>
      <p:sp>
        <p:nvSpPr>
          <p:cNvPr id="9" name="Title 1">
            <a:extLst>
              <a:ext uri="{FF2B5EF4-FFF2-40B4-BE49-F238E27FC236}">
                <a16:creationId xmlns:a16="http://schemas.microsoft.com/office/drawing/2014/main" xmlns="" id="{3412C586-B6DB-4F3E-2DA9-67FA8FD3CAB2}"/>
              </a:ext>
            </a:extLst>
          </p:cNvPr>
          <p:cNvSpPr txBox="1">
            <a:spLocks/>
          </p:cNvSpPr>
          <p:nvPr/>
        </p:nvSpPr>
        <p:spPr>
          <a:xfrm>
            <a:off x="583370" y="2109527"/>
            <a:ext cx="10571998" cy="430128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b="0" dirty="0"/>
              <a:t>
Filtering data for enhancing user experience and highlight clear view of specific data
GRAPH
</a:t>
            </a:r>
            <a:r>
              <a:rPr lang="en-US" dirty="0"/>
              <a:t>
</a:t>
            </a:r>
            <a:r>
              <a:rPr lang="en-US" b="0" dirty="0"/>
              <a:t>For data visualization</a:t>
            </a:r>
          </a:p>
        </p:txBody>
      </p:sp>
    </p:spTree>
    <p:extLst>
      <p:ext uri="{BB962C8B-B14F-4D97-AF65-F5344CB8AC3E}">
        <p14:creationId xmlns:p14="http://schemas.microsoft.com/office/powerpoint/2010/main" val="139492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1727F-F97C-4263-034C-A3D03763AC83}"/>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xmlns="" id="{E5D81B86-0197-F877-27AC-071CA2AB90F6}"/>
              </a:ext>
            </a:extLst>
          </p:cNvPr>
          <p:cNvSpPr>
            <a:spLocks noGrp="1"/>
          </p:cNvSpPr>
          <p:nvPr>
            <p:ph idx="1"/>
          </p:nvPr>
        </p:nvSpPr>
        <p:spPr>
          <a:xfrm>
            <a:off x="494712" y="2546287"/>
            <a:ext cx="10554574" cy="3636511"/>
          </a:xfrm>
        </p:spPr>
        <p:txBody>
          <a:bodyPr>
            <a:normAutofit fontScale="25000" lnSpcReduction="20000"/>
          </a:bodyPr>
          <a:lstStyle/>
          <a:p>
            <a:pPr marL="0" indent="0">
              <a:buNone/>
            </a:pPr>
            <a:r>
              <a:rPr lang="en-US" dirty="0"/>
              <a:t>
 </a:t>
            </a:r>
            <a:r>
              <a:rPr lang="en-US" sz="4000" b="1" dirty="0"/>
              <a:t>Name: Employee Performance Analysis Data
Description: Contains performance metrics for employees, including satisfaction scores, performance ratings, and demographic details.
Source: </a:t>
            </a:r>
            <a:r>
              <a:rPr lang="en-US" sz="4000" b="1" dirty="0" err="1"/>
              <a:t>Kaggle.com</a:t>
            </a:r>
            <a:r>
              <a:rPr lang="en-US" sz="4000" b="1" dirty="0"/>
              <a:t>
Variables/Columns:
Name: First name
Gender: Male and Female
 ~Business Unit: BPC, CCDR, EW, MSC, NEL, PL, PYZ, SVG, TNS, WBL~ 
Employee Type: contract, Full time, Part time
Performance Rating: Very high, High, Medium, Low
</a:t>
            </a:r>
          </a:p>
        </p:txBody>
      </p:sp>
      <p:pic>
        <p:nvPicPr>
          <p:cNvPr id="4" name="Picture 3">
            <a:extLst>
              <a:ext uri="{FF2B5EF4-FFF2-40B4-BE49-F238E27FC236}">
                <a16:creationId xmlns:a16="http://schemas.microsoft.com/office/drawing/2014/main" xmlns="" id="{3763845A-A858-2C5D-33BA-385B563A7B3C}"/>
              </a:ext>
            </a:extLst>
          </p:cNvPr>
          <p:cNvPicPr>
            <a:picLocks noChangeAspect="1"/>
          </p:cNvPicPr>
          <p:nvPr/>
        </p:nvPicPr>
        <p:blipFill>
          <a:blip r:embed="rId2"/>
          <a:stretch>
            <a:fillRect/>
          </a:stretch>
        </p:blipFill>
        <p:spPr>
          <a:xfrm>
            <a:off x="4839288" y="3817312"/>
            <a:ext cx="6858000" cy="2476500"/>
          </a:xfrm>
          <a:prstGeom prst="rect">
            <a:avLst/>
          </a:prstGeom>
        </p:spPr>
      </p:pic>
    </p:spTree>
    <p:extLst>
      <p:ext uri="{BB962C8B-B14F-4D97-AF65-F5344CB8AC3E}">
        <p14:creationId xmlns:p14="http://schemas.microsoft.com/office/powerpoint/2010/main" val="2697070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98</Words>
  <Application>Microsoft Office PowerPoint</Application>
  <PresentationFormat>Custom</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Quotable</vt:lpstr>
      <vt:lpstr>Employee Data Analysis Using Excel</vt:lpstr>
      <vt:lpstr>PROJECT TITLE</vt:lpstr>
      <vt:lpstr>AGENDA</vt:lpstr>
      <vt:lpstr>PROBLEM STATEMENT</vt:lpstr>
      <vt:lpstr>PROJECT OVERVIEW</vt:lpstr>
      <vt:lpstr>Who are the end users? </vt:lpstr>
      <vt:lpstr>OUR SOLUTION AND ITS VALUE PROPORTION</vt:lpstr>
      <vt:lpstr>OUR SOLUTION AND ITS VALUE PROPORTION</vt:lpstr>
      <vt:lpstr>DATASET DESCRIPTION</vt:lpstr>
      <vt:lpstr>DATASET DESCRIPTION</vt:lpstr>
      <vt:lpstr>THE”WOW”IN OUR SOLUTION</vt:lpstr>
      <vt:lpstr>MODELLING</vt:lpstr>
      <vt:lpstr>MODELLING AND APPROACH</vt:lpstr>
      <vt:lpstr>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Varsha Seshasayanan</dc:creator>
  <cp:lastModifiedBy>admin</cp:lastModifiedBy>
  <cp:revision>7</cp:revision>
  <dcterms:created xsi:type="dcterms:W3CDTF">2024-08-29T07:14:11Z</dcterms:created>
  <dcterms:modified xsi:type="dcterms:W3CDTF">2024-09-03T16:22:20Z</dcterms:modified>
</cp:coreProperties>
</file>