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91211"/>
            <a:ext cx="7015226" cy="1493999"/>
          </a:xfrm>
          <a:prstGeom prst="rect">
            <a:avLst/>
          </a:prstGeom>
        </p:spPr>
        <p:txBody>
          <a:bodyPr vert="horz" wrap="square" lIns="0" tIns="16510" rIns="0" bIns="0" rtlCol="0" anchor="t">
            <a:spAutoFit/>
          </a:bodyPr>
          <a:lstStyle/>
          <a:p>
            <a:pPr marL="3213735">
              <a:spcBef>
                <a:spcPts val="130"/>
              </a:spcBef>
            </a:pPr>
            <a:r>
              <a:rPr lang="en-IN" spc="15" dirty="0"/>
              <a:t>VARSHHA D</a:t>
            </a:r>
            <a:br>
              <a:rPr lang="en-IN" spc="15" dirty="0"/>
            </a:br>
            <a:r>
              <a:rPr lang="en-IN" spc="15" dirty="0"/>
              <a:t>715521104052</a:t>
            </a:r>
            <a:br>
              <a:rPr lang="en-IN" spc="15" dirty="0"/>
            </a:br>
            <a:r>
              <a:rPr lang="en-IN" spc="15" dirty="0"/>
              <a:t>PSG </a:t>
            </a:r>
            <a:r>
              <a:rPr lang="en-IN" spc="15" dirty="0" err="1"/>
              <a:t>iTech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629400" y="401240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BCC25433-168C-CF93-F97B-A7722BC9C053}"/>
              </a:ext>
            </a:extLst>
          </p:cNvPr>
          <p:cNvPicPr>
            <a:picLocks noChangeAspect="1"/>
          </p:cNvPicPr>
          <p:nvPr/>
        </p:nvPicPr>
        <p:blipFill>
          <a:blip r:embed="rId2"/>
          <a:stretch>
            <a:fillRect/>
          </a:stretch>
        </p:blipFill>
        <p:spPr>
          <a:xfrm>
            <a:off x="2305317" y="1290938"/>
            <a:ext cx="5619483" cy="46955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0" name="Picture 9">
            <a:extLst>
              <a:ext uri="{FF2B5EF4-FFF2-40B4-BE49-F238E27FC236}">
                <a16:creationId xmlns:a16="http://schemas.microsoft.com/office/drawing/2014/main" id="{EB4F026A-69D1-55FA-77A1-C05E86E9A7D4}"/>
              </a:ext>
            </a:extLst>
          </p:cNvPr>
          <p:cNvPicPr>
            <a:picLocks noChangeAspect="1"/>
          </p:cNvPicPr>
          <p:nvPr/>
        </p:nvPicPr>
        <p:blipFill>
          <a:blip r:embed="rId2"/>
          <a:stretch>
            <a:fillRect/>
          </a:stretch>
        </p:blipFill>
        <p:spPr>
          <a:xfrm>
            <a:off x="656687" y="1828800"/>
            <a:ext cx="5071550" cy="2709145"/>
          </a:xfrm>
          <a:prstGeom prst="rect">
            <a:avLst/>
          </a:prstGeom>
        </p:spPr>
      </p:pic>
      <p:pic>
        <p:nvPicPr>
          <p:cNvPr id="12" name="Picture 11">
            <a:extLst>
              <a:ext uri="{FF2B5EF4-FFF2-40B4-BE49-F238E27FC236}">
                <a16:creationId xmlns:a16="http://schemas.microsoft.com/office/drawing/2014/main" id="{8B548DD7-B88A-B89B-1409-E51DF1740B95}"/>
              </a:ext>
            </a:extLst>
          </p:cNvPr>
          <p:cNvPicPr>
            <a:picLocks noChangeAspect="1"/>
          </p:cNvPicPr>
          <p:nvPr/>
        </p:nvPicPr>
        <p:blipFill>
          <a:blip r:embed="rId3"/>
          <a:stretch>
            <a:fillRect/>
          </a:stretch>
        </p:blipFill>
        <p:spPr>
          <a:xfrm>
            <a:off x="6191769" y="1647726"/>
            <a:ext cx="3239223" cy="3562547"/>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6" name="Rectangle 7">
            <a:extLst>
              <a:ext uri="{FF2B5EF4-FFF2-40B4-BE49-F238E27FC236}">
                <a16:creationId xmlns:a16="http://schemas.microsoft.com/office/drawing/2014/main" id="{DD8A586E-6324-4004-BA93-DB85854B9D14}"/>
              </a:ext>
            </a:extLst>
          </p:cNvPr>
          <p:cNvSpPr>
            <a:spLocks noChangeArrowheads="1"/>
          </p:cNvSpPr>
          <p:nvPr/>
        </p:nvSpPr>
        <p:spPr bwMode="auto">
          <a:xfrm rot="10800000" flipV="1">
            <a:off x="657224" y="2030343"/>
            <a:ext cx="91535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 conclusion, </a:t>
            </a:r>
            <a:r>
              <a:rPr kumimoji="0" lang="en-US" altLang="en-US" sz="1800" b="0" i="0" u="none" strike="noStrike" cap="none" normalizeH="0" baseline="0" dirty="0">
                <a:ln>
                  <a:noFill/>
                </a:ln>
                <a:solidFill>
                  <a:schemeClr val="tx1"/>
                </a:solidFill>
                <a:effectLst/>
                <a:latin typeface="Arial" panose="020B0604020202020204" pitchFamily="34" charset="0"/>
              </a:rPr>
              <a:t>our Deep Learning Network has made notable progress in accurately recognizing realistic handwritten digit images, closely resembling those found in the MNIST dataset. The detailed documentation simplifies deployment and accessibility, opening doors to wider applications in image recognition and beyond.</a:t>
            </a:r>
          </a:p>
        </p:txBody>
      </p:sp>
      <p:sp>
        <p:nvSpPr>
          <p:cNvPr id="17" name="Rectangle 8">
            <a:extLst>
              <a:ext uri="{FF2B5EF4-FFF2-40B4-BE49-F238E27FC236}">
                <a16:creationId xmlns:a16="http://schemas.microsoft.com/office/drawing/2014/main" id="{8BF4BF04-D51F-43D9-A0CA-8A73BD417B59}"/>
              </a:ext>
            </a:extLst>
          </p:cNvPr>
          <p:cNvSpPr>
            <a:spLocks noChangeArrowheads="1"/>
          </p:cNvSpPr>
          <p:nvPr/>
        </p:nvSpPr>
        <p:spPr bwMode="auto">
          <a:xfrm rot="10800000" flipV="1">
            <a:off x="752474" y="535646"/>
            <a:ext cx="83497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a:cs typeface="Arial"/>
                <a:hlinkClick r:id="rId7">
                  <a:extLst>
                    <a:ext uri="{A12FA001-AC4F-418D-AE19-62706E023703}">
                      <ahyp:hlinkClr xmlns:ahyp="http://schemas.microsoft.com/office/drawing/2018/hyperlinkcolor" val="tx"/>
                    </a:ext>
                  </a:extLst>
                </a:hlinkClick>
              </a:rPr>
              <a:t>MNIST handwritten digit database</a:t>
            </a:r>
            <a:endParaRPr lang="en-IN" sz="2000" kern="0">
              <a:solidFill>
                <a:srgbClr val="42AF51"/>
              </a:solidFill>
              <a:latin typeface="Trebuchet MS"/>
              <a:cs typeface="Arial"/>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en-US" sz="4250" dirty="0"/>
              <a:t>Deep neural network designed to identify handwritten digits</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dirty="0"/>
              <a:t>Develop a deep learning model capable of identifying handwritten digit images sourced from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0081579" y="651734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802819"/>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The aim of this project is to develop a model capable of precisely recognizing digits from a dataset consisting of tens of thousands of handwritten images sourced from the MNIST dataset. MNIST consists of around 10,000 images depicting handwritten digits spanning from 0 to 9.</a:t>
            </a: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lIns="91440" tIns="45720" rIns="91440" bIns="45720" rtlCol="0" anchor="t">
            <a:spAutoFit/>
          </a:bodyPr>
          <a:lstStyle/>
          <a:p>
            <a:pPr algn="just">
              <a:lnSpc>
                <a:spcPct val="150000"/>
              </a:lnSpc>
            </a:pPr>
            <a:r>
              <a:rPr lang="en-US" sz="2400" dirty="0"/>
              <a:t>Collecting data, designing the model architecture, training the model, evaluating performance, and deploying the solution are pivotal stages in this project. Deep learning frameworks like TensorFlow and </a:t>
            </a:r>
            <a:r>
              <a:rPr lang="en-US" sz="2400" dirty="0" err="1"/>
              <a:t>Keras</a:t>
            </a:r>
            <a:r>
              <a:rPr lang="en-US" sz="2400" dirty="0"/>
              <a:t> are employed for constructing and training the neural network. The project prioritizes optimization and iterative experimentation to attain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Researchers and practitioners investigating deep learning, image generation, or handwriting recognition.</a:t>
            </a:r>
          </a:p>
          <a:p>
            <a:pPr marL="342900" indent="-342900" algn="just">
              <a:lnSpc>
                <a:spcPct val="150000"/>
              </a:lnSpc>
              <a:buFont typeface="Arial" panose="020B0604020202020204" pitchFamily="34" charset="0"/>
              <a:buChar char="•"/>
            </a:pPr>
            <a:r>
              <a:rPr lang="en-US" sz="2400" dirty="0">
                <a:latin typeface="Trebuchet MS"/>
              </a:rPr>
              <a:t>Instructors specializing in teaching deep learning or image generation techniques can leverage this tool.</a:t>
            </a:r>
          </a:p>
          <a:p>
            <a:pPr marL="342900" indent="-342900" algn="just">
              <a:lnSpc>
                <a:spcPct val="150000"/>
              </a:lnSpc>
              <a:buFont typeface="Arial" panose="020B0604020202020204" pitchFamily="34" charset="0"/>
              <a:buChar char="•"/>
            </a:pPr>
            <a:r>
              <a:rPr lang="en-US" sz="2400" dirty="0">
                <a:latin typeface="Trebuchet MS"/>
              </a:rPr>
              <a:t>Developers or engineers engaged in projects involving handwritten digit applications,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154984"/>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Utilizing TensorFlow/</a:t>
            </a:r>
            <a:r>
              <a:rPr lang="en-US" sz="2400" b="0" i="0" dirty="0" err="1">
                <a:effectLst/>
                <a:latin typeface="Arial"/>
                <a:cs typeface="Arial"/>
              </a:rPr>
              <a:t>Keras</a:t>
            </a:r>
            <a:r>
              <a:rPr lang="en-US" sz="2400" b="0" i="0" dirty="0">
                <a:effectLst/>
                <a:latin typeface="Arial"/>
                <a:cs typeface="Arial"/>
              </a:rPr>
              <a:t>, design an architecture featuring a discriminator network and a generator.</a:t>
            </a:r>
          </a:p>
          <a:p>
            <a:pPr marL="800100" lvl="1" indent="-342900" algn="just">
              <a:buFont typeface="Arial" panose="020B0604020202020204" pitchFamily="34" charset="0"/>
              <a:buChar char="•"/>
            </a:pPr>
            <a:r>
              <a:rPr lang="en-US" sz="2400" b="0" i="0" dirty="0">
                <a:effectLst/>
                <a:latin typeface="Arial"/>
                <a:cs typeface="Arial"/>
              </a:rPr>
              <a:t>Craft a neural network comprising multiple layers of activation functions (e.g., </a:t>
            </a:r>
            <a:r>
              <a:rPr lang="en-US" sz="2400" b="0" i="0" dirty="0" err="1">
                <a:effectLst/>
                <a:latin typeface="Arial"/>
                <a:cs typeface="Arial"/>
              </a:rPr>
              <a:t>ReLU</a:t>
            </a:r>
            <a:r>
              <a:rPr lang="en-US" sz="2400" b="0" i="0" dirty="0">
                <a:effectLst/>
                <a:latin typeface="Arial"/>
                <a:cs typeface="Arial"/>
              </a:rPr>
              <a:t> and Tanh) and fully connected (Dense) layers.</a:t>
            </a:r>
          </a:p>
          <a:p>
            <a:pPr marL="800100" lvl="1" indent="-342900" algn="just">
              <a:buFont typeface="Arial" panose="020B0604020202020204" pitchFamily="34" charset="0"/>
              <a:buChar char="•"/>
            </a:pPr>
            <a:r>
              <a:rPr lang="en-US" sz="2400" b="0" i="0" dirty="0">
                <a:effectLst/>
                <a:latin typeface="Arial"/>
                <a:cs typeface="Arial"/>
              </a:rPr>
              <a:t>Adjust layer sizes, network depth, and normalization techniques.</a:t>
            </a:r>
          </a:p>
          <a:p>
            <a:pPr marL="800100" lvl="1" indent="-342900" algn="just">
              <a:buFont typeface="Arial" panose="020B0604020202020204" pitchFamily="34" charset="0"/>
              <a:buChar char="•"/>
            </a:pPr>
            <a:r>
              <a:rPr lang="en-US" sz="2400" b="0" i="0" dirty="0">
                <a:effectLst/>
                <a:latin typeface="Arial"/>
                <a:cs typeface="Arial"/>
              </a:rPr>
              <a:t>Develop a neural network with a binary classification output that shares architectural decisions with the generator.</a:t>
            </a:r>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9391268" y="64733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5010474"/>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Performance Enhancement: Conducting thorough experimentation and fine-tuning of hyperparameters to optimize the model's performance, resulting in improved image quality and stability.</a:t>
            </a:r>
          </a:p>
          <a:p>
            <a:pPr marL="342900" indent="-342900" algn="just">
              <a:lnSpc>
                <a:spcPct val="150000"/>
              </a:lnSpc>
              <a:buFont typeface="Arial" panose="020B0604020202020204" pitchFamily="34" charset="0"/>
              <a:buChar char="•"/>
            </a:pPr>
            <a:r>
              <a:rPr lang="en-US" sz="2400" dirty="0">
                <a:latin typeface="Trebuchet MS"/>
              </a:rPr>
              <a:t>Exploring various network architectures for both the generator and discriminator networks to improve the recognition of realistic and diverse digit images, showcasing innovation in the process.</a:t>
            </a:r>
          </a:p>
          <a:p>
            <a:pPr marL="342900" indent="-342900" algn="just">
              <a:lnSpc>
                <a:spcPct val="150000"/>
              </a:lnSpc>
              <a:buFont typeface="Arial" panose="020B0604020202020204" pitchFamily="34" charset="0"/>
              <a:buChar char="•"/>
            </a:pPr>
            <a:endParaRPr lang="en-US" sz="2400" dirty="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609600" y="6457950"/>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790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20725" y="834219"/>
            <a:ext cx="8613775" cy="5189562"/>
          </a:xfrm>
          <a:prstGeom prst="rect">
            <a:avLst/>
          </a:prstGeom>
        </p:spPr>
        <p:txBody>
          <a:bodyPr vert="horz" wrap="square" lIns="0" tIns="12700" rIns="0" bIns="0" rtlCol="0">
            <a:spAutoFit/>
          </a:bodyPr>
          <a:lstStyle/>
          <a:p>
            <a:pPr marL="12700" algn="just">
              <a:lnSpc>
                <a:spcPct val="150000"/>
              </a:lnSpc>
              <a:spcBef>
                <a:spcPts val="100"/>
              </a:spcBef>
            </a:pPr>
            <a:r>
              <a:rPr lang="en-US" sz="1600" b="1" spc="-45" dirty="0">
                <a:latin typeface="Trebuchet MS"/>
                <a:cs typeface="Trebuchet MS"/>
              </a:rPr>
              <a:t>Generator Network Architecture Exploration</a:t>
            </a:r>
            <a:r>
              <a:rPr lang="en-US" sz="1600" spc="-45" dirty="0">
                <a:latin typeface="Trebuchet MS"/>
                <a:cs typeface="Trebuchet MS"/>
              </a:rPr>
              <a:t>: Experiment with diverse architectures for the generator network, varying layer sizes, depths, and activation functions such as </a:t>
            </a:r>
            <a:r>
              <a:rPr lang="en-US" sz="1600" spc="-45" dirty="0" err="1">
                <a:latin typeface="Trebuchet MS"/>
                <a:cs typeface="Trebuchet MS"/>
              </a:rPr>
              <a:t>ReLU</a:t>
            </a:r>
            <a:r>
              <a:rPr lang="en-US" sz="1600" spc="-45" dirty="0">
                <a:latin typeface="Trebuchet MS"/>
                <a:cs typeface="Trebuchet MS"/>
              </a:rPr>
              <a:t> and Tanh to generate lifelike digit images.</a:t>
            </a:r>
          </a:p>
          <a:p>
            <a:pPr marL="12700" algn="just">
              <a:lnSpc>
                <a:spcPct val="150000"/>
              </a:lnSpc>
              <a:spcBef>
                <a:spcPts val="100"/>
              </a:spcBef>
            </a:pPr>
            <a:r>
              <a:rPr lang="en-US" sz="1600" b="1" spc="-45" dirty="0">
                <a:latin typeface="Trebuchet MS"/>
                <a:cs typeface="Trebuchet MS"/>
              </a:rPr>
              <a:t>Discriminator Network Architecture Development</a:t>
            </a:r>
            <a:r>
              <a:rPr lang="en-US" sz="1600" spc="-45" dirty="0">
                <a:latin typeface="Trebuchet MS"/>
                <a:cs typeface="Trebuchet MS"/>
              </a:rPr>
              <a:t>: Construct the discriminator network architecture, exploring different layer configurations and activation functions such as Sigmoid and Leaky </a:t>
            </a:r>
            <a:r>
              <a:rPr lang="en-US" sz="1600" spc="-45" dirty="0" err="1">
                <a:latin typeface="Trebuchet MS"/>
                <a:cs typeface="Trebuchet MS"/>
              </a:rPr>
              <a:t>ReLU</a:t>
            </a:r>
            <a:r>
              <a:rPr lang="en-US" sz="1600" spc="-45" dirty="0">
                <a:latin typeface="Trebuchet MS"/>
                <a:cs typeface="Trebuchet MS"/>
              </a:rPr>
              <a:t> to distinguish real from generated images effectively.</a:t>
            </a:r>
          </a:p>
          <a:p>
            <a:pPr marL="12700" algn="just">
              <a:lnSpc>
                <a:spcPct val="150000"/>
              </a:lnSpc>
              <a:spcBef>
                <a:spcPts val="100"/>
              </a:spcBef>
            </a:pPr>
            <a:r>
              <a:rPr lang="en-US" sz="1600" b="1" spc="-45" dirty="0">
                <a:latin typeface="Trebuchet MS"/>
                <a:cs typeface="Trebuchet MS"/>
              </a:rPr>
              <a:t>Hyperparameter Optimization: </a:t>
            </a:r>
            <a:r>
              <a:rPr lang="en-US" sz="1600" spc="-45" dirty="0">
                <a:latin typeface="Trebuchet MS"/>
                <a:cs typeface="Trebuchet MS"/>
              </a:rPr>
              <a:t>Perform extensive experimentation and hyperparameter tuning to fine-tune the GAN model's performance, focusing on parameters like learning rate, batch size, and network depth to achieve optimal results.</a:t>
            </a:r>
          </a:p>
          <a:p>
            <a:pPr marL="12700" algn="just">
              <a:lnSpc>
                <a:spcPct val="150000"/>
              </a:lnSpc>
              <a:spcBef>
                <a:spcPts val="100"/>
              </a:spcBef>
            </a:pPr>
            <a:r>
              <a:rPr lang="en-US" sz="1600" b="1" spc="-45" dirty="0">
                <a:latin typeface="Trebuchet MS"/>
                <a:cs typeface="Trebuchet MS"/>
              </a:rPr>
              <a:t>Training Process</a:t>
            </a:r>
            <a:r>
              <a:rPr lang="en-US" sz="1600" spc="-45" dirty="0">
                <a:latin typeface="Trebuchet MS"/>
                <a:cs typeface="Trebuchet MS"/>
              </a:rPr>
              <a:t>: Train the GAN model on the MNIST dataset, continually updating the generator and discriminator networks to improve image generation quality and stability over multiple iterations.</a:t>
            </a:r>
          </a:p>
          <a:p>
            <a:pPr marL="12700" algn="just">
              <a:lnSpc>
                <a:spcPct val="150000"/>
              </a:lnSpc>
              <a:spcBef>
                <a:spcPts val="100"/>
              </a:spcBef>
            </a:pPr>
            <a:r>
              <a:rPr lang="en-US" sz="1600" b="1" spc="-45" dirty="0">
                <a:latin typeface="Trebuchet MS"/>
                <a:cs typeface="Trebuchet MS"/>
              </a:rPr>
              <a:t>Performance Evaluation: </a:t>
            </a:r>
            <a:r>
              <a:rPr lang="en-US" sz="1600" spc="-45" dirty="0">
                <a:latin typeface="Trebuchet MS"/>
                <a:cs typeface="Trebuchet MS"/>
              </a:rPr>
              <a:t>Assess the trained GAN model's performance by examining generated digit images and evaluating their realism and diversity to ensure the model meets desired criteria.</a:t>
            </a:r>
            <a:endParaRPr lang="en-IN" sz="16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1326</TotalTime>
  <Words>658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Trebuchet MS</vt:lpstr>
      <vt:lpstr>Wingdings</vt:lpstr>
      <vt:lpstr>Office Theme</vt:lpstr>
      <vt:lpstr>VARSHHA D 715521104052 PSG iTech</vt:lpstr>
      <vt:lpstr>Deep neural network designed to identify handwritten digits</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varshha</dc:creator>
  <cp:lastModifiedBy>VARSHHA D</cp:lastModifiedBy>
  <cp:revision>64</cp:revision>
  <dcterms:created xsi:type="dcterms:W3CDTF">2024-04-01T13:02:38Z</dcterms:created>
  <dcterms:modified xsi:type="dcterms:W3CDTF">2024-04-03T19:11:16Z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