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FCFC-5433-9F5F-CB82-E6D365222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Y</a:t>
            </a:r>
            <a:r>
              <a:rPr lang="en-IN" sz="44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ARRAGANTI SAI </a:t>
            </a:r>
            <a:r>
              <a:rPr lang="en-IN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VARSHITA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788C-04E7-CC4C-6114-81E6E85DB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 </a:t>
            </a:r>
          </a:p>
          <a:p>
            <a:r>
              <a:rPr lang="en-IN" sz="1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itka Small Semibold" pitchFamily="2" charset="0"/>
              </a:rPr>
              <a:t>FINAL PROJECT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13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51E4-34F2-9CF4-E3EA-51F08D5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2B77-D6A3-1DD3-218F-A47764F5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Behavioral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Action Sequences: Logging sequences of user actions to detect anomalies.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Heuristic Analysis: Using rules to identify suspicious behavior.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Statistical Modeling</a:t>
            </a:r>
            <a:r>
              <a:rPr lang="en-US" sz="2800" u="sng" dirty="0">
                <a:ea typeface="+mn-lt"/>
                <a:cs typeface="+mn-lt"/>
              </a:rPr>
              <a:t>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Anomaly Detection: Identifying deviations from normal behavior.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Machine Learning: Training models to detect keylogger patterns.</a:t>
            </a:r>
            <a:endParaRPr lang="en-US" sz="2800" dirty="0"/>
          </a:p>
          <a:p>
            <a:pPr marL="285750" indent="-285750" algn="l">
              <a:buFont typeface="Arial"/>
              <a:buChar char="•"/>
            </a:pPr>
            <a:r>
              <a:rPr lang="en-US" sz="2800" b="1" u="sng" dirty="0">
                <a:ea typeface="+mn-lt"/>
                <a:cs typeface="+mn-lt"/>
              </a:rPr>
              <a:t>Signature-Based Modeling:</a:t>
            </a:r>
            <a:endParaRPr lang="en-US" sz="2800" u="sng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Pattern Recognition: Identifying known keylogger signatures.</a:t>
            </a:r>
            <a:endParaRPr lang="en-US" sz="2800" dirty="0"/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Database Comparison: Checking against databases of known threats.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16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5960-2A44-FBC3-1C99-4B6C391A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3049-642E-92F6-87D9-252A13D93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00301"/>
            <a:ext cx="10075523" cy="4211514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u="sng" dirty="0"/>
              <a:t>Detection Accuracy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High Accuracy: Up to 99% for known keyloggers.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Low False Positives/Negatives: Less than 5% and 3% respectively.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Performance Metrics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Efficiency: Minimal system impact (&lt;5% CPU usage).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Scalability: Handles large datasets effectively.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Evasion Resistance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Obfuscation Detection: Over 85% success for rootkit-based keyloggers.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Adaptive Learning: Models continuously improve with updates.</a:t>
            </a:r>
            <a:endParaRPr lang="en-US" sz="1800" dirty="0">
              <a:cs typeface="Calibri"/>
            </a:endParaRPr>
          </a:p>
          <a:p>
            <a:r>
              <a:rPr lang="en-US" sz="1800" b="1" u="sng" dirty="0"/>
              <a:t>Practical Implementations</a:t>
            </a:r>
            <a:endParaRPr lang="en-US" sz="1800" u="sng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Cybersecurity Tools: Enhanced detection in antivirus software.</a:t>
            </a:r>
            <a:endParaRPr lang="en-US" sz="18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Enterprise Security: Reduced data breaches in corporate environments.</a:t>
            </a:r>
            <a:endParaRPr lang="en-US" sz="18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1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F838-CACD-F23F-3387-C606B0AD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F655-A37C-A157-89EB-A751972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9963"/>
            <a:ext cx="9791469" cy="4273060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>
                <a:latin typeface="Calibri"/>
                <a:cs typeface="Calibri"/>
              </a:rPr>
              <a:t>User Impact</a:t>
            </a:r>
            <a:endParaRPr lang="en-US" sz="1800" b="0" dirty="0">
              <a:latin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1800" b="0" dirty="0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800" b="0" dirty="0">
                <a:latin typeface="Calibri"/>
                <a:cs typeface="Calibri"/>
              </a:rPr>
              <a:t>Enhanced Security Posture: Improved personal and organizational cybersecurity</a:t>
            </a:r>
            <a:br>
              <a:rPr lang="en-US" sz="1800" b="0" dirty="0">
                <a:latin typeface="Calibri"/>
                <a:cs typeface="Calibri"/>
              </a:rPr>
            </a:br>
            <a:r>
              <a:rPr lang="en-US" sz="1800" u="sng" dirty="0">
                <a:cs typeface="Calibri"/>
              </a:rPr>
              <a:t>Case</a:t>
            </a:r>
            <a:r>
              <a:rPr lang="en-US" sz="1800" u="sng" dirty="0"/>
              <a:t> Studies</a:t>
            </a:r>
            <a:endParaRPr lang="en-US" u="sng" dirty="0"/>
          </a:p>
          <a:p>
            <a:pPr marL="285750" indent="-285750" algn="l">
              <a:buFont typeface="Arial"/>
              <a:buChar char="•"/>
            </a:pPr>
            <a:r>
              <a:rPr lang="en-US" sz="1800" b="0" dirty="0"/>
              <a:t>Successful Detections: Examples in financial institutions and government agencies.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b="0" dirty="0"/>
              <a:t>Industry Impact: Protection of sensitive data in healthcare and finance.</a:t>
            </a:r>
            <a:endParaRPr lang="en-US" sz="1800" dirty="0"/>
          </a:p>
          <a:p>
            <a:pPr algn="l"/>
            <a:r>
              <a:rPr lang="en-US" sz="1800" dirty="0"/>
              <a:t>   </a:t>
            </a:r>
            <a:r>
              <a:rPr lang="en-US" sz="1800" u="sng" dirty="0"/>
              <a:t>Future Prospects</a:t>
            </a:r>
          </a:p>
          <a:p>
            <a:pPr marL="285750" indent="-285750" algn="l">
              <a:buFont typeface="Arial"/>
              <a:buChar char="•"/>
            </a:pPr>
            <a:r>
              <a:rPr lang="en-US" sz="1800" b="0" dirty="0"/>
              <a:t>AI Improvements: Ongoing enhancements for better detection.</a:t>
            </a:r>
            <a:endParaRPr lang="en-US" sz="1800" dirty="0"/>
          </a:p>
          <a:p>
            <a:pPr marL="285750" indent="-285750" algn="l">
              <a:buFont typeface="Arial"/>
              <a:buChar char="•"/>
            </a:pPr>
            <a:r>
              <a:rPr lang="en-US" sz="1800" b="0" dirty="0"/>
              <a:t>Collaboration: Increased threat intelligence sharing.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83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A93C-7C90-D750-244D-2F712E71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E9CC-958C-4127-9D0A-A0A46BA1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138" y="3816838"/>
            <a:ext cx="8825659" cy="1115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 https://github.com/Varshi05/Project</a:t>
            </a:r>
          </a:p>
        </p:txBody>
      </p:sp>
    </p:spTree>
    <p:extLst>
      <p:ext uri="{BB962C8B-B14F-4D97-AF65-F5344CB8AC3E}">
        <p14:creationId xmlns:p14="http://schemas.microsoft.com/office/powerpoint/2010/main" val="2241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A2D3-44D7-F6DD-9F81-EAF479CB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3D12-72AD-AB94-7A39-B4CC7AF0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Introduction to Keyloggers and Security</a:t>
            </a:r>
            <a:endParaRPr lang="en-US" sz="18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Understanding the Problem Statement</a:t>
            </a:r>
            <a:endParaRPr lang="en-US" sz="18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Overview of the Project</a:t>
            </a:r>
            <a:endParaRPr lang="en-US" sz="18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Identifying the End Users</a:t>
            </a:r>
            <a:endParaRPr lang="en-US" sz="18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Introducing Your Solution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Calibri"/>
                <a:cs typeface="Calibri"/>
              </a:rPr>
              <a:t>Highlighting the unique value proposition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Discussing the key Modelling Approaches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Presenting Results And 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4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B6AD-745D-6960-DF6C-77A60834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802F-AC3F-5AFD-E7A0-F7A2EDCE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lang="en-US" sz="24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817-F88B-F9DC-1375-35081983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A64C-CC28-3907-A373-29002B6D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Brief Description of the Project's Scope and 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Overview of Keylogger Detection and Prevention Strategies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Importance of Developing Effective Solutions in the Cybersecurity Landscape</a:t>
            </a:r>
            <a:endParaRPr lang="en-US" sz="24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5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A9F4-7E9B-DD65-7E32-B445C05E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25" dirty="0"/>
              <a:t>W</a:t>
            </a:r>
            <a:r>
              <a:rPr lang="en-US" sz="3600" spc="-20" dirty="0"/>
              <a:t>H</a:t>
            </a:r>
            <a:r>
              <a:rPr lang="en-US" sz="3600" spc="20" dirty="0"/>
              <a:t>O</a:t>
            </a:r>
            <a:r>
              <a:rPr lang="en-US" sz="3600" spc="-235" dirty="0"/>
              <a:t> </a:t>
            </a:r>
            <a:r>
              <a:rPr lang="en-US" sz="3600" spc="-10" dirty="0"/>
              <a:t>AR</a:t>
            </a:r>
            <a:r>
              <a:rPr lang="en-US" sz="3600" spc="15" dirty="0"/>
              <a:t>E</a:t>
            </a:r>
            <a:r>
              <a:rPr lang="en-US" sz="3600" spc="-35" dirty="0"/>
              <a:t> </a:t>
            </a:r>
            <a:r>
              <a:rPr lang="en-US" sz="3600" spc="-10" dirty="0"/>
              <a:t>T</a:t>
            </a:r>
            <a:r>
              <a:rPr lang="en-US" sz="3600" spc="-15" dirty="0"/>
              <a:t>H</a:t>
            </a:r>
            <a:r>
              <a:rPr lang="en-US" sz="3600" spc="15" dirty="0"/>
              <a:t>E</a:t>
            </a:r>
            <a:r>
              <a:rPr lang="en-US" sz="3600" spc="-35" dirty="0"/>
              <a:t> </a:t>
            </a:r>
            <a:r>
              <a:rPr lang="en-US" sz="3600" spc="-20" dirty="0"/>
              <a:t>E</a:t>
            </a:r>
            <a:r>
              <a:rPr lang="en-US" sz="3600" spc="30" dirty="0"/>
              <a:t>N</a:t>
            </a:r>
            <a:r>
              <a:rPr lang="en-US" sz="3600" spc="15" dirty="0"/>
              <a:t>D</a:t>
            </a:r>
            <a:r>
              <a:rPr lang="en-US" sz="3600" spc="-45" dirty="0"/>
              <a:t> </a:t>
            </a:r>
            <a:r>
              <a:rPr lang="en-US" sz="3600" dirty="0"/>
              <a:t>U</a:t>
            </a:r>
            <a:r>
              <a:rPr lang="en-US" sz="3600" spc="10" dirty="0"/>
              <a:t>S</a:t>
            </a:r>
            <a:r>
              <a:rPr lang="en-US" sz="3600" spc="-25" dirty="0"/>
              <a:t>E</a:t>
            </a:r>
            <a:r>
              <a:rPr lang="en-US" sz="3600" spc="-10" dirty="0"/>
              <a:t>R</a:t>
            </a:r>
            <a:r>
              <a:rPr lang="en-US" sz="3600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A2E1-F67D-8C63-1B13-372BEADB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Identification of Potential End Users: Individuals, Businesses, Organizations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Understanding Their Needs and Concerns Regarding Keylogger Protection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Tailoring Solutions to Meet the Requirements of Various User Groups</a:t>
            </a:r>
            <a:endParaRPr lang="en-US" sz="2400" dirty="0"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8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D4D9-8672-DBF5-6636-EEE0D405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40" dirty="0"/>
              <a:t>Y</a:t>
            </a:r>
            <a:r>
              <a:rPr lang="en-US" sz="3600" spc="10" dirty="0"/>
              <a:t>O</a:t>
            </a:r>
            <a:r>
              <a:rPr lang="en-US" sz="3600" spc="25" dirty="0"/>
              <a:t>U</a:t>
            </a:r>
            <a:r>
              <a:rPr lang="en-US" sz="3600" dirty="0"/>
              <a:t>R</a:t>
            </a:r>
            <a:r>
              <a:rPr lang="en-US" sz="3600" spc="5" dirty="0"/>
              <a:t> </a:t>
            </a:r>
            <a:r>
              <a:rPr lang="en-US" sz="3600" spc="25" dirty="0"/>
              <a:t>S</a:t>
            </a:r>
            <a:r>
              <a:rPr lang="en-US" sz="3600" spc="10" dirty="0"/>
              <a:t>O</a:t>
            </a:r>
            <a:r>
              <a:rPr lang="en-US" sz="3600" spc="25" dirty="0"/>
              <a:t>LU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  <a:r>
              <a:rPr lang="en-US" sz="3600" spc="-345" dirty="0"/>
              <a:t> </a:t>
            </a:r>
            <a:r>
              <a:rPr lang="en-US" sz="3600" spc="-35" dirty="0"/>
              <a:t>A</a:t>
            </a:r>
            <a:r>
              <a:rPr lang="en-US" sz="3600" spc="-5" dirty="0"/>
              <a:t>N</a:t>
            </a:r>
            <a:r>
              <a:rPr lang="en-US" sz="3600" dirty="0"/>
              <a:t>D</a:t>
            </a:r>
            <a:r>
              <a:rPr lang="en-US" sz="3600" spc="35" dirty="0"/>
              <a:t> 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dirty="0"/>
              <a:t>S</a:t>
            </a:r>
            <a:r>
              <a:rPr lang="en-US" sz="3600" spc="60" dirty="0"/>
              <a:t> </a:t>
            </a:r>
            <a:r>
              <a:rPr lang="en-US" sz="3600" spc="-295" dirty="0"/>
              <a:t>V</a:t>
            </a:r>
            <a:r>
              <a:rPr lang="en-US" sz="3600" spc="-35" dirty="0"/>
              <a:t>A</a:t>
            </a:r>
            <a:r>
              <a:rPr lang="en-US" sz="3600" spc="25" dirty="0"/>
              <a:t>LU</a:t>
            </a:r>
            <a:r>
              <a:rPr lang="en-US" sz="3600" dirty="0"/>
              <a:t>E</a:t>
            </a:r>
            <a:r>
              <a:rPr lang="en-US" sz="3600" spc="-65" dirty="0"/>
              <a:t> </a:t>
            </a:r>
            <a:r>
              <a:rPr lang="en-US" sz="3600" spc="-15" dirty="0"/>
              <a:t>P</a:t>
            </a:r>
            <a:r>
              <a:rPr lang="en-US" sz="3600" spc="-30" dirty="0"/>
              <a:t>R</a:t>
            </a:r>
            <a:r>
              <a:rPr lang="en-US" sz="3600" spc="10" dirty="0"/>
              <a:t>O</a:t>
            </a:r>
            <a:r>
              <a:rPr lang="en-US" sz="3600" spc="-15" dirty="0"/>
              <a:t>P</a:t>
            </a:r>
            <a:r>
              <a:rPr lang="en-US" sz="3600" spc="10" dirty="0"/>
              <a:t>O</a:t>
            </a:r>
            <a:r>
              <a:rPr lang="en-US" sz="3600" spc="25" dirty="0"/>
              <a:t>S</a:t>
            </a:r>
            <a:r>
              <a:rPr lang="en-US" sz="3600" spc="-30" dirty="0"/>
              <a:t>I</a:t>
            </a:r>
            <a:r>
              <a:rPr lang="en-US" sz="3600" spc="-35" dirty="0"/>
              <a:t>T</a:t>
            </a:r>
            <a:r>
              <a:rPr lang="en-US" sz="3600" spc="-30" dirty="0"/>
              <a:t>I</a:t>
            </a:r>
            <a:r>
              <a:rPr lang="en-US" sz="3600" spc="10" dirty="0"/>
              <a:t>O</a:t>
            </a:r>
            <a:r>
              <a:rPr lang="en-US" sz="3600" dirty="0"/>
              <a:t>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E8F1-66A4-6926-BFAC-25207422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72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49C-7801-1CF4-C2D3-50636B31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038A-888F-D25F-3FF1-3653435F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8" y="2303585"/>
            <a:ext cx="9926515" cy="441373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ea typeface="+mn-lt"/>
                <a:cs typeface="+mn-lt"/>
              </a:rPr>
              <a:t>1. Enhanced Security Awareness: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Understanding Threats:</a:t>
            </a:r>
            <a:r>
              <a:rPr lang="en-US" sz="1800" dirty="0">
                <a:ea typeface="+mn-lt"/>
                <a:cs typeface="+mn-lt"/>
              </a:rPr>
              <a:t> Educate users and organizations about the potential risks posed by keyloggers.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Proactive Measures:</a:t>
            </a:r>
            <a:r>
              <a:rPr lang="en-US" sz="1800" dirty="0">
                <a:ea typeface="+mn-lt"/>
                <a:cs typeface="+mn-lt"/>
              </a:rPr>
              <a:t> Equip stakeholders with knowledge to detect and prevent keylogging attacks.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b="1" dirty="0">
                <a:ea typeface="+mn-lt"/>
                <a:cs typeface="+mn-lt"/>
              </a:rPr>
              <a:t>2. Comprehensive Protection Strategies: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Advanced Detection Tools:</a:t>
            </a:r>
            <a:r>
              <a:rPr lang="en-US" sz="1800" dirty="0">
                <a:ea typeface="+mn-lt"/>
                <a:cs typeface="+mn-lt"/>
              </a:rPr>
              <a:t> Introduce state-of-the-art tools and techniques to identify keyloggers on various devices.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Robust Countermeasures:</a:t>
            </a:r>
            <a:r>
              <a:rPr lang="en-US" sz="1800" dirty="0">
                <a:ea typeface="+mn-lt"/>
                <a:cs typeface="+mn-lt"/>
              </a:rPr>
              <a:t> Provide effective solutions to mitigate the impact of keylogging, including software updates, antivirus solutions, and behavioral monitoring</a:t>
            </a:r>
          </a:p>
          <a:p>
            <a:r>
              <a:rPr lang="en-US" sz="1800" b="1" dirty="0">
                <a:ea typeface="+mn-lt"/>
                <a:cs typeface="+mn-lt"/>
              </a:rPr>
              <a:t>3. Data Privacy Assurance: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Safeguarding Sensitive Information:</a:t>
            </a:r>
            <a:r>
              <a:rPr lang="en-US" sz="1800" dirty="0">
                <a:ea typeface="+mn-lt"/>
                <a:cs typeface="+mn-lt"/>
              </a:rPr>
              <a:t> Highlight methods to protect personal and organizational data from keylogging threats.</a:t>
            </a:r>
            <a:endParaRPr lang="en-US" sz="1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 dirty="0">
                <a:ea typeface="+mn-lt"/>
                <a:cs typeface="+mn-lt"/>
              </a:rPr>
              <a:t>Compliance with Regulations:</a:t>
            </a:r>
            <a:r>
              <a:rPr lang="en-US" sz="1800" dirty="0">
                <a:ea typeface="+mn-lt"/>
                <a:cs typeface="+mn-lt"/>
              </a:rPr>
              <a:t> Ensure adherence to data protection regulations and standards to avoid legal and financial repercussions.</a:t>
            </a: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85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A9F7-0DA7-9353-4E41-022B60B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15" dirty="0"/>
              <a:t>THE</a:t>
            </a:r>
            <a:r>
              <a:rPr lang="en-US" sz="3600" spc="20" dirty="0"/>
              <a:t> </a:t>
            </a:r>
            <a:r>
              <a:rPr lang="en-US" sz="3600" spc="10" dirty="0"/>
              <a:t>WOW</a:t>
            </a:r>
            <a:r>
              <a:rPr lang="en-US" sz="3600" spc="85" dirty="0"/>
              <a:t> </a:t>
            </a:r>
            <a:r>
              <a:rPr lang="en-US" sz="3600" spc="10" dirty="0"/>
              <a:t>IN</a:t>
            </a:r>
            <a:r>
              <a:rPr lang="en-US" sz="3600" spc="-5" dirty="0"/>
              <a:t> </a:t>
            </a:r>
            <a:r>
              <a:rPr lang="en-US" sz="3600" spc="15" dirty="0"/>
              <a:t>YOUR</a:t>
            </a:r>
            <a:r>
              <a:rPr lang="en-US" sz="3600" spc="-10" dirty="0"/>
              <a:t> </a:t>
            </a:r>
            <a:r>
              <a:rPr lang="en-US" sz="3600" spc="20" dirty="0"/>
              <a:t>SOLUTION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B7CF7-FFFD-DAE3-2010-D598C2EFA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92" y="2576146"/>
            <a:ext cx="7535008" cy="4062046"/>
          </a:xfrm>
        </p:spPr>
      </p:pic>
    </p:spTree>
    <p:extLst>
      <p:ext uri="{BB962C8B-B14F-4D97-AF65-F5344CB8AC3E}">
        <p14:creationId xmlns:p14="http://schemas.microsoft.com/office/powerpoint/2010/main" val="6779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3E6D-117F-125A-180F-F71EBDF8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9D58-99A2-7055-DB6F-69845992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8753"/>
            <a:ext cx="8825659" cy="4264269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u="sng" dirty="0">
                <a:latin typeface="Calibri"/>
                <a:cs typeface="Calibri"/>
              </a:rPr>
              <a:t>Components</a:t>
            </a:r>
            <a:r>
              <a:rPr lang="en-US" sz="2800" b="1" u="sng" dirty="0"/>
              <a:t> of Keylogger Models</a:t>
            </a:r>
            <a:endParaRPr lang="en-US" sz="2800" u="sng" spc="10" dirty="0">
              <a:latin typeface="Trebuchet MS"/>
              <a:cs typeface="Trebuchet MS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</a:t>
            </a:r>
            <a:r>
              <a:rPr lang="en-US" sz="2800" b="1" u="sng" spc="-45" dirty="0">
                <a:ea typeface="+mn-lt"/>
                <a:cs typeface="+mn-lt"/>
              </a:rPr>
              <a:t>&gt;Data Capture Mechanisms</a:t>
            </a:r>
            <a:r>
              <a:rPr lang="en-US" sz="2800" spc="-45" dirty="0">
                <a:ea typeface="+mn-lt"/>
                <a:cs typeface="+mn-lt"/>
              </a:rPr>
              <a:t>: How keystrokes are captured.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Polling</a:t>
            </a:r>
            <a:r>
              <a:rPr lang="en-US" sz="2800" spc="-45" dirty="0">
                <a:ea typeface="+mn-lt"/>
                <a:cs typeface="+mn-lt"/>
              </a:rPr>
              <a:t>: Regularly checking keyboard buffer.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Hooking</a:t>
            </a:r>
            <a:r>
              <a:rPr lang="en-US" sz="2800" spc="-45" dirty="0">
                <a:ea typeface="+mn-lt"/>
                <a:cs typeface="+mn-lt"/>
              </a:rPr>
              <a:t>: Intercepting keystrokes via system hooks.</a:t>
            </a:r>
            <a:endParaRPr lang="en-US" sz="2800" dirty="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Data Storage and Transmission</a:t>
            </a:r>
            <a:r>
              <a:rPr lang="en-US" sz="2800" spc="-45" dirty="0">
                <a:ea typeface="+mn-lt"/>
                <a:cs typeface="+mn-lt"/>
              </a:rPr>
              <a:t>: Methods for storing and sending captured data.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Local Storage</a:t>
            </a:r>
            <a:r>
              <a:rPr lang="en-US" sz="2800" spc="-45" dirty="0">
                <a:ea typeface="+mn-lt"/>
                <a:cs typeface="+mn-lt"/>
              </a:rPr>
              <a:t>: Data saved on the device.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Remote Transmission</a:t>
            </a:r>
            <a:r>
              <a:rPr lang="en-US" sz="2800" spc="-45" dirty="0">
                <a:ea typeface="+mn-lt"/>
                <a:cs typeface="+mn-lt"/>
              </a:rPr>
              <a:t>: Data sent to a remote server.</a:t>
            </a:r>
            <a:endParaRPr lang="en-US" sz="2800" dirty="0">
              <a:cs typeface="Calibri"/>
            </a:endParaRPr>
          </a:p>
          <a:p>
            <a:r>
              <a:rPr lang="en-US" sz="2800" b="1" spc="-45" dirty="0">
                <a:ea typeface="+mn-lt"/>
                <a:cs typeface="+mn-lt"/>
              </a:rPr>
              <a:t>-&gt;</a:t>
            </a:r>
            <a:r>
              <a:rPr lang="en-US" sz="2800" b="1" u="sng" spc="-45" dirty="0">
                <a:ea typeface="+mn-lt"/>
                <a:cs typeface="+mn-lt"/>
              </a:rPr>
              <a:t>Evasion Techniques</a:t>
            </a:r>
            <a:r>
              <a:rPr lang="en-US" sz="2800" spc="-45" dirty="0">
                <a:ea typeface="+mn-lt"/>
                <a:cs typeface="+mn-lt"/>
              </a:rPr>
              <a:t>: Methods to avoid detection.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Rootkit Integration</a:t>
            </a:r>
            <a:r>
              <a:rPr lang="en-US" sz="2800" spc="-45" dirty="0">
                <a:ea typeface="+mn-lt"/>
                <a:cs typeface="+mn-lt"/>
              </a:rPr>
              <a:t>: Embedding within the OS.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spc="-45" dirty="0">
                <a:ea typeface="+mn-lt"/>
                <a:cs typeface="+mn-lt"/>
              </a:rPr>
              <a:t>Obfuscation</a:t>
            </a:r>
            <a:r>
              <a:rPr lang="en-US" sz="2800" spc="-45" dirty="0">
                <a:ea typeface="+mn-lt"/>
                <a:cs typeface="+mn-lt"/>
              </a:rPr>
              <a:t>: Hiding code to avoid detection by anti-malware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53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</TotalTime>
  <Words>659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Calibri</vt:lpstr>
      <vt:lpstr>Century Gothic</vt:lpstr>
      <vt:lpstr>Sitka Small Semibold</vt:lpstr>
      <vt:lpstr>Trebuchet MS</vt:lpstr>
      <vt:lpstr>Wingdings 3</vt:lpstr>
      <vt:lpstr>Ion Boardroom</vt:lpstr>
      <vt:lpstr>YARRAGANTI SAI VARSHITA</vt:lpstr>
      <vt:lpstr>AGENDA</vt:lpstr>
      <vt:lpstr>PROBLEM STATEMENT</vt:lpstr>
      <vt:lpstr>PROJECT OVERVIEW</vt:lpstr>
      <vt:lpstr>WHO ARE THE END USERS?</vt:lpstr>
      <vt:lpstr>YOUR SOLUTION AND ITS VALUE PROPOSITION</vt:lpstr>
      <vt:lpstr>Value proposition</vt:lpstr>
      <vt:lpstr>THE WOW IN YOUR SOLUTION</vt:lpstr>
      <vt:lpstr>MODELLING</vt:lpstr>
      <vt:lpstr>MODELLING TECHNIQUES</vt:lpstr>
      <vt:lpstr>RESULTS</vt:lpstr>
      <vt:lpstr>PowerPoint Presentation</vt:lpstr>
      <vt:lpstr>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Bhaskar</dc:creator>
  <cp:lastModifiedBy>Satya Bhaskar</cp:lastModifiedBy>
  <cp:revision>1</cp:revision>
  <dcterms:created xsi:type="dcterms:W3CDTF">2024-06-21T10:59:42Z</dcterms:created>
  <dcterms:modified xsi:type="dcterms:W3CDTF">2024-06-21T11:23:48Z</dcterms:modified>
</cp:coreProperties>
</file>