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3" r:id="rId14"/>
    <p:sldId id="265" r:id="rId15"/>
    <p:sldId id="270" r:id="rId16"/>
    <p:sldId id="274"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m%20Mohan\Desktop\Employee_Dataset%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(1).xlsx]Sheet4!PivotTable1</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Sheet4!$I$17:$I$18</c:f>
              <c:strCache>
                <c:ptCount val="1"/>
                <c:pt idx="0">
                  <c:v>Fixed Term</c:v>
                </c:pt>
              </c:strCache>
            </c:strRef>
          </c:tx>
          <c:spPr>
            <a:solidFill>
              <a:schemeClr val="accent1"/>
            </a:solidFill>
            <a:ln>
              <a:noFill/>
            </a:ln>
            <a:effectLst/>
          </c:spPr>
          <c:invertIfNegative val="0"/>
          <c:cat>
            <c:multiLvlStrRef>
              <c:f>Sheet4!$H$19:$H$53</c:f>
              <c:multiLvlStrCache>
                <c:ptCount val="31"/>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pt idx="26">
                    <c:v>Accounting</c:v>
                  </c:pt>
                  <c:pt idx="27">
                    <c:v>Human Resources</c:v>
                  </c:pt>
                  <c:pt idx="28">
                    <c:v>Legal</c:v>
                  </c:pt>
                  <c:pt idx="29">
                    <c:v>Support</c:v>
                  </c:pt>
                  <c:pt idx="30">
                    <c:v>Training</c:v>
                  </c:pt>
                </c:lvl>
                <c:lvl>
                  <c:pt idx="0">
                    <c:v>Female</c:v>
                  </c:pt>
                  <c:pt idx="13">
                    <c:v>Male</c:v>
                  </c:pt>
                  <c:pt idx="26">
                    <c:v>(blank)</c:v>
                  </c:pt>
                </c:lvl>
              </c:multiLvlStrCache>
            </c:multiLvlStrRef>
          </c:cat>
          <c:val>
            <c:numRef>
              <c:f>Sheet4!$I$19:$I$53</c:f>
              <c:numCache>
                <c:formatCode>General</c:formatCode>
                <c:ptCount val="31"/>
                <c:pt idx="0">
                  <c:v>2</c:v>
                </c:pt>
                <c:pt idx="1">
                  <c:v>2</c:v>
                </c:pt>
                <c:pt idx="3">
                  <c:v>2</c:v>
                </c:pt>
                <c:pt idx="4">
                  <c:v>1</c:v>
                </c:pt>
                <c:pt idx="6">
                  <c:v>1</c:v>
                </c:pt>
                <c:pt idx="7">
                  <c:v>1</c:v>
                </c:pt>
                <c:pt idx="8">
                  <c:v>1</c:v>
                </c:pt>
                <c:pt idx="9">
                  <c:v>1</c:v>
                </c:pt>
                <c:pt idx="10">
                  <c:v>2</c:v>
                </c:pt>
                <c:pt idx="11">
                  <c:v>2</c:v>
                </c:pt>
                <c:pt idx="12">
                  <c:v>2</c:v>
                </c:pt>
                <c:pt idx="13">
                  <c:v>2</c:v>
                </c:pt>
                <c:pt idx="14">
                  <c:v>2</c:v>
                </c:pt>
                <c:pt idx="15">
                  <c:v>3</c:v>
                </c:pt>
                <c:pt idx="16">
                  <c:v>1</c:v>
                </c:pt>
                <c:pt idx="17">
                  <c:v>1</c:v>
                </c:pt>
                <c:pt idx="18">
                  <c:v>1</c:v>
                </c:pt>
                <c:pt idx="20">
                  <c:v>2</c:v>
                </c:pt>
                <c:pt idx="23">
                  <c:v>1</c:v>
                </c:pt>
                <c:pt idx="24">
                  <c:v>1</c:v>
                </c:pt>
                <c:pt idx="25">
                  <c:v>3</c:v>
                </c:pt>
                <c:pt idx="27">
                  <c:v>1</c:v>
                </c:pt>
              </c:numCache>
            </c:numRef>
          </c:val>
          <c:extLst>
            <c:ext xmlns:c16="http://schemas.microsoft.com/office/drawing/2014/chart" uri="{C3380CC4-5D6E-409C-BE32-E72D297353CC}">
              <c16:uniqueId val="{00000000-F7BF-4C80-BC89-AD8084FCEE90}"/>
            </c:ext>
          </c:extLst>
        </c:ser>
        <c:ser>
          <c:idx val="1"/>
          <c:order val="1"/>
          <c:tx>
            <c:strRef>
              <c:f>Sheet4!$J$17:$J$18</c:f>
              <c:strCache>
                <c:ptCount val="1"/>
                <c:pt idx="0">
                  <c:v>Permanent</c:v>
                </c:pt>
              </c:strCache>
            </c:strRef>
          </c:tx>
          <c:spPr>
            <a:solidFill>
              <a:schemeClr val="accent2"/>
            </a:solidFill>
            <a:ln>
              <a:noFill/>
            </a:ln>
            <a:effectLst/>
          </c:spPr>
          <c:invertIfNegative val="0"/>
          <c:cat>
            <c:multiLvlStrRef>
              <c:f>Sheet4!$H$19:$H$53</c:f>
              <c:multiLvlStrCache>
                <c:ptCount val="31"/>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pt idx="26">
                    <c:v>Accounting</c:v>
                  </c:pt>
                  <c:pt idx="27">
                    <c:v>Human Resources</c:v>
                  </c:pt>
                  <c:pt idx="28">
                    <c:v>Legal</c:v>
                  </c:pt>
                  <c:pt idx="29">
                    <c:v>Support</c:v>
                  </c:pt>
                  <c:pt idx="30">
                    <c:v>Training</c:v>
                  </c:pt>
                </c:lvl>
                <c:lvl>
                  <c:pt idx="0">
                    <c:v>Female</c:v>
                  </c:pt>
                  <c:pt idx="13">
                    <c:v>Male</c:v>
                  </c:pt>
                  <c:pt idx="26">
                    <c:v>(blank)</c:v>
                  </c:pt>
                </c:lvl>
              </c:multiLvlStrCache>
            </c:multiLvlStrRef>
          </c:cat>
          <c:val>
            <c:numRef>
              <c:f>Sheet4!$J$19:$J$53</c:f>
              <c:numCache>
                <c:formatCode>General</c:formatCode>
                <c:ptCount val="31"/>
                <c:pt idx="0">
                  <c:v>4</c:v>
                </c:pt>
                <c:pt idx="1">
                  <c:v>7</c:v>
                </c:pt>
                <c:pt idx="2">
                  <c:v>3</c:v>
                </c:pt>
                <c:pt idx="3">
                  <c:v>3</c:v>
                </c:pt>
                <c:pt idx="4">
                  <c:v>5</c:v>
                </c:pt>
                <c:pt idx="5">
                  <c:v>3</c:v>
                </c:pt>
                <c:pt idx="6">
                  <c:v>3</c:v>
                </c:pt>
                <c:pt idx="7">
                  <c:v>6</c:v>
                </c:pt>
                <c:pt idx="8">
                  <c:v>8</c:v>
                </c:pt>
                <c:pt idx="9">
                  <c:v>3</c:v>
                </c:pt>
                <c:pt idx="10">
                  <c:v>8</c:v>
                </c:pt>
                <c:pt idx="11">
                  <c:v>5</c:v>
                </c:pt>
                <c:pt idx="12">
                  <c:v>8</c:v>
                </c:pt>
                <c:pt idx="13">
                  <c:v>8</c:v>
                </c:pt>
                <c:pt idx="14">
                  <c:v>8</c:v>
                </c:pt>
                <c:pt idx="15">
                  <c:v>3</c:v>
                </c:pt>
                <c:pt idx="16">
                  <c:v>2</c:v>
                </c:pt>
                <c:pt idx="17">
                  <c:v>7</c:v>
                </c:pt>
                <c:pt idx="18">
                  <c:v>5</c:v>
                </c:pt>
                <c:pt idx="19">
                  <c:v>4</c:v>
                </c:pt>
                <c:pt idx="20">
                  <c:v>6</c:v>
                </c:pt>
                <c:pt idx="21">
                  <c:v>3</c:v>
                </c:pt>
                <c:pt idx="22">
                  <c:v>4</c:v>
                </c:pt>
                <c:pt idx="23">
                  <c:v>3</c:v>
                </c:pt>
                <c:pt idx="24">
                  <c:v>5</c:v>
                </c:pt>
                <c:pt idx="26">
                  <c:v>1</c:v>
                </c:pt>
                <c:pt idx="27">
                  <c:v>1</c:v>
                </c:pt>
                <c:pt idx="29">
                  <c:v>1</c:v>
                </c:pt>
              </c:numCache>
            </c:numRef>
          </c:val>
          <c:extLst>
            <c:ext xmlns:c16="http://schemas.microsoft.com/office/drawing/2014/chart" uri="{C3380CC4-5D6E-409C-BE32-E72D297353CC}">
              <c16:uniqueId val="{00000001-F7BF-4C80-BC89-AD8084FCEE90}"/>
            </c:ext>
          </c:extLst>
        </c:ser>
        <c:ser>
          <c:idx val="2"/>
          <c:order val="2"/>
          <c:tx>
            <c:strRef>
              <c:f>Sheet4!$K$17:$K$18</c:f>
              <c:strCache>
                <c:ptCount val="1"/>
                <c:pt idx="0">
                  <c:v>Temporary</c:v>
                </c:pt>
              </c:strCache>
            </c:strRef>
          </c:tx>
          <c:spPr>
            <a:solidFill>
              <a:schemeClr val="accent3"/>
            </a:solidFill>
            <a:ln>
              <a:noFill/>
            </a:ln>
            <a:effectLst/>
          </c:spPr>
          <c:invertIfNegative val="0"/>
          <c:cat>
            <c:multiLvlStrRef>
              <c:f>Sheet4!$H$19:$H$53</c:f>
              <c:multiLvlStrCache>
                <c:ptCount val="31"/>
                <c:lvl>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Accounting</c:v>
                  </c:pt>
                  <c:pt idx="14">
                    <c:v>Business Development</c:v>
                  </c:pt>
                  <c:pt idx="15">
                    <c:v>Engineering</c:v>
                  </c:pt>
                  <c:pt idx="16">
                    <c:v>Human Resources</c:v>
                  </c:pt>
                  <c:pt idx="17">
                    <c:v>Legal</c:v>
                  </c:pt>
                  <c:pt idx="18">
                    <c:v>Marketing</c:v>
                  </c:pt>
                  <c:pt idx="19">
                    <c:v>NULL</c:v>
                  </c:pt>
                  <c:pt idx="20">
                    <c:v>Product Management</c:v>
                  </c:pt>
                  <c:pt idx="21">
                    <c:v>Research and Development</c:v>
                  </c:pt>
                  <c:pt idx="22">
                    <c:v>Sales</c:v>
                  </c:pt>
                  <c:pt idx="23">
                    <c:v>Services</c:v>
                  </c:pt>
                  <c:pt idx="24">
                    <c:v>Support</c:v>
                  </c:pt>
                  <c:pt idx="25">
                    <c:v>Training</c:v>
                  </c:pt>
                  <c:pt idx="26">
                    <c:v>Accounting</c:v>
                  </c:pt>
                  <c:pt idx="27">
                    <c:v>Human Resources</c:v>
                  </c:pt>
                  <c:pt idx="28">
                    <c:v>Legal</c:v>
                  </c:pt>
                  <c:pt idx="29">
                    <c:v>Support</c:v>
                  </c:pt>
                  <c:pt idx="30">
                    <c:v>Training</c:v>
                  </c:pt>
                </c:lvl>
                <c:lvl>
                  <c:pt idx="0">
                    <c:v>Female</c:v>
                  </c:pt>
                  <c:pt idx="13">
                    <c:v>Male</c:v>
                  </c:pt>
                  <c:pt idx="26">
                    <c:v>(blank)</c:v>
                  </c:pt>
                </c:lvl>
              </c:multiLvlStrCache>
            </c:multiLvlStrRef>
          </c:cat>
          <c:val>
            <c:numRef>
              <c:f>Sheet4!$K$19:$K$53</c:f>
              <c:numCache>
                <c:formatCode>General</c:formatCode>
                <c:ptCount val="31"/>
                <c:pt idx="0">
                  <c:v>2</c:v>
                </c:pt>
                <c:pt idx="4">
                  <c:v>1</c:v>
                </c:pt>
                <c:pt idx="5">
                  <c:v>1</c:v>
                </c:pt>
                <c:pt idx="7">
                  <c:v>3</c:v>
                </c:pt>
                <c:pt idx="8">
                  <c:v>2</c:v>
                </c:pt>
                <c:pt idx="11">
                  <c:v>1</c:v>
                </c:pt>
                <c:pt idx="12">
                  <c:v>2</c:v>
                </c:pt>
                <c:pt idx="13">
                  <c:v>1</c:v>
                </c:pt>
                <c:pt idx="14">
                  <c:v>2</c:v>
                </c:pt>
                <c:pt idx="15">
                  <c:v>4</c:v>
                </c:pt>
                <c:pt idx="16">
                  <c:v>2</c:v>
                </c:pt>
                <c:pt idx="17">
                  <c:v>2</c:v>
                </c:pt>
                <c:pt idx="21">
                  <c:v>1</c:v>
                </c:pt>
                <c:pt idx="22">
                  <c:v>1</c:v>
                </c:pt>
                <c:pt idx="23">
                  <c:v>2</c:v>
                </c:pt>
                <c:pt idx="24">
                  <c:v>2</c:v>
                </c:pt>
                <c:pt idx="25">
                  <c:v>3</c:v>
                </c:pt>
                <c:pt idx="28">
                  <c:v>1</c:v>
                </c:pt>
                <c:pt idx="30">
                  <c:v>1</c:v>
                </c:pt>
              </c:numCache>
            </c:numRef>
          </c:val>
          <c:extLst>
            <c:ext xmlns:c16="http://schemas.microsoft.com/office/drawing/2014/chart" uri="{C3380CC4-5D6E-409C-BE32-E72D297353CC}">
              <c16:uniqueId val="{00000002-F7BF-4C80-BC89-AD8084FCEE90}"/>
            </c:ext>
          </c:extLst>
        </c:ser>
        <c:dLbls>
          <c:showLegendKey val="0"/>
          <c:showVal val="0"/>
          <c:showCatName val="0"/>
          <c:showSerName val="0"/>
          <c:showPercent val="0"/>
          <c:showBubbleSize val="0"/>
        </c:dLbls>
        <c:gapWidth val="182"/>
        <c:axId val="510064768"/>
        <c:axId val="510068728"/>
      </c:barChart>
      <c:catAx>
        <c:axId val="510064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68728"/>
        <c:crosses val="autoZero"/>
        <c:auto val="1"/>
        <c:lblAlgn val="ctr"/>
        <c:lblOffset val="100"/>
        <c:noMultiLvlLbl val="0"/>
      </c:catAx>
      <c:valAx>
        <c:axId val="510068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064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83627" y="3196296"/>
            <a:ext cx="8610600" cy="1938992"/>
          </a:xfrm>
          <a:prstGeom prst="rect">
            <a:avLst/>
          </a:prstGeom>
          <a:noFill/>
        </p:spPr>
        <p:txBody>
          <a:bodyPr wrap="square" rtlCol="0">
            <a:spAutoFit/>
          </a:bodyPr>
          <a:lstStyle/>
          <a:p>
            <a:r>
              <a:rPr lang="en-US" sz="2400" dirty="0"/>
              <a:t>STUDENT NAME: VARSHIKA B</a:t>
            </a:r>
          </a:p>
          <a:p>
            <a:r>
              <a:rPr lang="en-US" sz="2400" dirty="0"/>
              <a:t>REGISTER NO: 312208809</a:t>
            </a:r>
          </a:p>
          <a:p>
            <a:r>
              <a:rPr lang="en-US" sz="2400" dirty="0"/>
              <a:t>NAAN MUDHALVAN ID: ABE65869794B3C392C6468FEC3A91B03</a:t>
            </a:r>
          </a:p>
          <a:p>
            <a:r>
              <a:rPr lang="en-US" sz="2400" dirty="0"/>
              <a:t>DEPARTMENT: BCOM(GENERAL)</a:t>
            </a:r>
          </a:p>
          <a:p>
            <a:r>
              <a:rPr lang="en-US" sz="2400" dirty="0"/>
              <a:t>COLLEGE:MEENAKSHI COLLEGE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25791" y="817352"/>
            <a:ext cx="11811000" cy="5847755"/>
          </a:xfrm>
        </p:spPr>
        <p:txBody>
          <a:bodyPr/>
          <a:lstStyle/>
          <a:p>
            <a:pPr lvl="2"/>
            <a:r>
              <a:rPr lang="en-GB" sz="2000" b="1" dirty="0"/>
              <a:t>STEP-1: Download and Open the Dataset</a:t>
            </a:r>
          </a:p>
          <a:p>
            <a:pPr marL="1371600" lvl="2" indent="-457200">
              <a:buAutoNum type="arabicPeriod"/>
            </a:pPr>
            <a:r>
              <a:rPr lang="en-GB" sz="2000" dirty="0"/>
              <a:t>Download the Employee Dataset from naan </a:t>
            </a:r>
            <a:r>
              <a:rPr lang="en-GB" sz="2000" dirty="0" err="1"/>
              <a:t>mudhalvan</a:t>
            </a:r>
            <a:r>
              <a:rPr lang="en-GB" sz="2000" dirty="0"/>
              <a:t> portal and save it to your computer.</a:t>
            </a:r>
          </a:p>
          <a:p>
            <a:pPr marL="1371600" lvl="2" indent="-457200">
              <a:buAutoNum type="arabicPeriod"/>
            </a:pPr>
            <a:r>
              <a:rPr lang="en-GB" sz="2000" dirty="0"/>
              <a:t>Open the file in Microsoft Excel. Make sure the data is well-structured with no empty rows or columns.</a:t>
            </a:r>
          </a:p>
          <a:p>
            <a:pPr lvl="2"/>
            <a:r>
              <a:rPr lang="en-GB" sz="2000" b="1" dirty="0"/>
              <a:t>STEP-2: Select and Create a Pivot Table. </a:t>
            </a:r>
          </a:p>
          <a:p>
            <a:pPr marL="1371600" lvl="2" indent="-457200">
              <a:buFont typeface="+mj-lt"/>
              <a:buAutoNum type="arabicPeriod"/>
            </a:pPr>
            <a:r>
              <a:rPr lang="en-GB" sz="2000" i="1" dirty="0"/>
              <a:t>Select the Entire Data:   </a:t>
            </a:r>
          </a:p>
          <a:p>
            <a:pPr marL="1257300" lvl="2" indent="-342900">
              <a:buFontTx/>
              <a:buChar char="-"/>
            </a:pPr>
            <a:r>
              <a:rPr lang="en-GB" sz="2000" dirty="0"/>
              <a:t>Click anywhere inside your dataset. </a:t>
            </a:r>
          </a:p>
          <a:p>
            <a:pPr marL="1257300" lvl="2" indent="-342900">
              <a:buFontTx/>
              <a:buChar char="-"/>
            </a:pPr>
            <a:r>
              <a:rPr lang="en-GB" sz="2000" dirty="0"/>
              <a:t>Press Ctrl + A to select all the data.</a:t>
            </a:r>
          </a:p>
          <a:p>
            <a:pPr lvl="2"/>
            <a:r>
              <a:rPr lang="en-GB" sz="2000" i="1" dirty="0"/>
              <a:t>2. Insert a Pivot Table: </a:t>
            </a:r>
          </a:p>
          <a:p>
            <a:pPr marL="1257300" lvl="2" indent="-342900">
              <a:buFontTx/>
              <a:buChar char="-"/>
            </a:pPr>
            <a:r>
              <a:rPr lang="en-GB" sz="2000" dirty="0"/>
              <a:t>Go to the Insert tab in the Excel ribbon.   </a:t>
            </a:r>
          </a:p>
          <a:p>
            <a:pPr marL="1257300" lvl="2" indent="-342900">
              <a:buFontTx/>
              <a:buChar char="-"/>
            </a:pPr>
            <a:r>
              <a:rPr lang="en-GB" sz="2000" dirty="0"/>
              <a:t>Click on PivotTable. A new window will pop up asking where you want to place the Pivot Table.</a:t>
            </a:r>
          </a:p>
          <a:p>
            <a:pPr lvl="2"/>
            <a:r>
              <a:rPr lang="en-GB" sz="2000" b="1" dirty="0"/>
              <a:t>STEP-3: Setting Up the Pivot Table</a:t>
            </a:r>
          </a:p>
          <a:p>
            <a:pPr marL="1371600" lvl="2" indent="-457200">
              <a:buAutoNum type="arabicPeriod"/>
            </a:pPr>
            <a:r>
              <a:rPr lang="en-GB" sz="2000" i="1" dirty="0"/>
              <a:t>Drag Fields to Build Your Pivot Table:   </a:t>
            </a:r>
          </a:p>
          <a:p>
            <a:pPr marL="1257300" lvl="2" indent="-342900">
              <a:buFontTx/>
              <a:buChar char="-"/>
            </a:pPr>
            <a:r>
              <a:rPr lang="en-GB" sz="2000" dirty="0"/>
              <a:t>On the right-hand side, you will see a list of your column headers under "PivotTable Fields".</a:t>
            </a:r>
          </a:p>
          <a:p>
            <a:pPr marL="1257300" lvl="2" indent="-342900">
              <a:buFontTx/>
              <a:buChar char="-"/>
            </a:pPr>
            <a:r>
              <a:rPr lang="en-GB" sz="2000" dirty="0"/>
              <a:t> Drag Department to the Rows area: This will create rows for each department.   </a:t>
            </a:r>
          </a:p>
          <a:p>
            <a:pPr marL="1257300" lvl="2" indent="-342900">
              <a:buFontTx/>
              <a:buChar char="-"/>
            </a:pPr>
            <a:r>
              <a:rPr lang="en-GB" sz="2000" dirty="0"/>
              <a:t>Drag Gender to the Columns area: This will create columns for gender.  </a:t>
            </a:r>
          </a:p>
          <a:p>
            <a:pPr marL="1257300" lvl="2" indent="-342900">
              <a:buFontTx/>
              <a:buChar char="-"/>
            </a:pPr>
            <a:r>
              <a:rPr lang="en-GB" sz="2000" dirty="0"/>
              <a:t> Drag Salary to the Values area*: By default, Excel will sum the salaries, but you can change this to show averages or counts by clicking on the field and selecting the desired calculation (e.g., Average of Salary).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6805ED-44EF-3D10-C948-D50C5ED09DB9}"/>
              </a:ext>
            </a:extLst>
          </p:cNvPr>
          <p:cNvSpPr txBox="1"/>
          <p:nvPr/>
        </p:nvSpPr>
        <p:spPr>
          <a:xfrm>
            <a:off x="228600" y="-76200"/>
            <a:ext cx="6105378" cy="830997"/>
          </a:xfrm>
          <a:prstGeom prst="rect">
            <a:avLst/>
          </a:prstGeom>
          <a:noFill/>
        </p:spPr>
        <p:txBody>
          <a:bodyPr wrap="square">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en-GB" sz="4800" b="1" i="0" u="none" strike="noStrike" kern="1200" cap="none" spc="15" normalizeH="0" baseline="0" noProof="0" dirty="0">
                <a:ln>
                  <a:noFill/>
                </a:ln>
                <a:solidFill>
                  <a:prstClr val="black"/>
                </a:solidFill>
                <a:effectLst/>
                <a:uLnTx/>
                <a:uFillTx/>
                <a:latin typeface="Calibri"/>
                <a:ea typeface="+mn-ea"/>
                <a:cs typeface="Trebuchet MS"/>
              </a:rPr>
              <a:t>M</a:t>
            </a:r>
            <a:r>
              <a:rPr kumimoji="0" lang="en-GB" sz="4800" b="1" i="0" u="none" strike="noStrike" kern="1200" cap="none" spc="0" normalizeH="0" baseline="0" noProof="0" dirty="0">
                <a:ln>
                  <a:noFill/>
                </a:ln>
                <a:solidFill>
                  <a:prstClr val="black"/>
                </a:solidFill>
                <a:effectLst/>
                <a:uLnTx/>
                <a:uFillTx/>
                <a:latin typeface="Calibri"/>
                <a:ea typeface="+mn-ea"/>
                <a:cs typeface="Trebuchet MS"/>
              </a:rPr>
              <a:t>O</a:t>
            </a:r>
            <a:r>
              <a:rPr kumimoji="0" lang="en-GB" sz="4800" b="1" i="0" u="none" strike="noStrike" kern="1200" cap="none" spc="-15" normalizeH="0" baseline="0" noProof="0" dirty="0">
                <a:ln>
                  <a:noFill/>
                </a:ln>
                <a:solidFill>
                  <a:prstClr val="black"/>
                </a:solidFill>
                <a:effectLst/>
                <a:uLnTx/>
                <a:uFillTx/>
                <a:latin typeface="Calibri"/>
                <a:ea typeface="+mn-ea"/>
                <a:cs typeface="Trebuchet MS"/>
              </a:rPr>
              <a:t>D</a:t>
            </a:r>
            <a:r>
              <a:rPr kumimoji="0" lang="en-GB" sz="4800" b="1" i="0" u="none" strike="noStrike" kern="1200" cap="none" spc="-35" normalizeH="0" baseline="0" noProof="0" dirty="0">
                <a:ln>
                  <a:noFill/>
                </a:ln>
                <a:solidFill>
                  <a:prstClr val="black"/>
                </a:solidFill>
                <a:effectLst/>
                <a:uLnTx/>
                <a:uFillTx/>
                <a:latin typeface="Calibri"/>
                <a:ea typeface="+mn-ea"/>
                <a:cs typeface="Trebuchet MS"/>
              </a:rPr>
              <a:t>E</a:t>
            </a:r>
            <a:r>
              <a:rPr kumimoji="0" lang="en-GB" sz="4800" b="1" i="0" u="none" strike="noStrike" kern="1200" cap="none" spc="-30" normalizeH="0" baseline="0" noProof="0" dirty="0">
                <a:ln>
                  <a:noFill/>
                </a:ln>
                <a:solidFill>
                  <a:prstClr val="black"/>
                </a:solidFill>
                <a:effectLst/>
                <a:uLnTx/>
                <a:uFillTx/>
                <a:latin typeface="Calibri"/>
                <a:ea typeface="+mn-ea"/>
                <a:cs typeface="Trebuchet MS"/>
              </a:rPr>
              <a:t>LL</a:t>
            </a:r>
            <a:r>
              <a:rPr kumimoji="0" lang="en-GB" sz="4800" b="1" i="0" u="none" strike="noStrike" kern="1200" cap="none" spc="-5" normalizeH="0" baseline="0" noProof="0" dirty="0">
                <a:ln>
                  <a:noFill/>
                </a:ln>
                <a:solidFill>
                  <a:prstClr val="black"/>
                </a:solidFill>
                <a:effectLst/>
                <a:uLnTx/>
                <a:uFillTx/>
                <a:latin typeface="Calibri"/>
                <a:ea typeface="+mn-ea"/>
                <a:cs typeface="Trebuchet MS"/>
              </a:rPr>
              <a:t>I</a:t>
            </a:r>
            <a:r>
              <a:rPr kumimoji="0" lang="en-GB" sz="4800" b="1" i="0" u="none" strike="noStrike" kern="1200" cap="none" spc="30" normalizeH="0" baseline="0" noProof="0" dirty="0">
                <a:ln>
                  <a:noFill/>
                </a:ln>
                <a:solidFill>
                  <a:prstClr val="black"/>
                </a:solidFill>
                <a:effectLst/>
                <a:uLnTx/>
                <a:uFillTx/>
                <a:latin typeface="Calibri"/>
                <a:ea typeface="+mn-ea"/>
                <a:cs typeface="Trebuchet MS"/>
              </a:rPr>
              <a:t>N</a:t>
            </a:r>
            <a:r>
              <a:rPr kumimoji="0" lang="en-GB" sz="4800" b="1" i="0" u="none" strike="noStrike" kern="1200" cap="none" spc="5" normalizeH="0" baseline="0" noProof="0" dirty="0">
                <a:ln>
                  <a:noFill/>
                </a:ln>
                <a:solidFill>
                  <a:prstClr val="black"/>
                </a:solidFill>
                <a:effectLst/>
                <a:uLnTx/>
                <a:uFillTx/>
                <a:latin typeface="Calibri"/>
                <a:ea typeface="+mn-ea"/>
                <a:cs typeface="Trebuchet MS"/>
              </a:rPr>
              <a:t>G</a:t>
            </a:r>
            <a:endParaRPr kumimoji="0" lang="en-GB" sz="4800" b="0" i="0" u="none" strike="noStrike" kern="1200" cap="none" spc="0" normalizeH="0" baseline="0" noProof="0" dirty="0">
              <a:ln>
                <a:noFill/>
              </a:ln>
              <a:solidFill>
                <a:prstClr val="black"/>
              </a:solidFill>
              <a:effectLst/>
              <a:uLnTx/>
              <a:uFillTx/>
              <a:latin typeface="Calibri"/>
              <a:ea typeface="+mn-ea"/>
              <a:cs typeface="Trebuchet MS"/>
            </a:endParaRPr>
          </a:p>
        </p:txBody>
      </p:sp>
      <p:sp>
        <p:nvSpPr>
          <p:cNvPr id="9" name="TextBox 8">
            <a:extLst>
              <a:ext uri="{FF2B5EF4-FFF2-40B4-BE49-F238E27FC236}">
                <a16:creationId xmlns:a16="http://schemas.microsoft.com/office/drawing/2014/main" id="{7F234001-BFFA-6833-E688-86702E0C246E}"/>
              </a:ext>
            </a:extLst>
          </p:cNvPr>
          <p:cNvSpPr txBox="1"/>
          <p:nvPr/>
        </p:nvSpPr>
        <p:spPr>
          <a:xfrm>
            <a:off x="657078" y="754797"/>
            <a:ext cx="11353800" cy="6247864"/>
          </a:xfrm>
          <a:prstGeom prst="rect">
            <a:avLst/>
          </a:prstGeom>
          <a:noFill/>
        </p:spPr>
        <p:txBody>
          <a:bodyPr wrap="square">
            <a:spAutoFit/>
          </a:bodyPr>
          <a:lstStyle/>
          <a:p>
            <a:r>
              <a:rPr lang="en-GB" sz="2000" i="1" dirty="0"/>
              <a:t>2. Add More Dimensions: </a:t>
            </a:r>
          </a:p>
          <a:p>
            <a:r>
              <a:rPr lang="en-GB" sz="2000" dirty="0"/>
              <a:t>  - To further analyse the data, you can drag additional fields like Employee type, Location, or Start Date to either Rows, Columns, or Filters.</a:t>
            </a:r>
          </a:p>
          <a:p>
            <a:r>
              <a:rPr lang="en-GB" sz="2000" b="1" dirty="0"/>
              <a:t>STEP-4: Customizing the Pivot Table</a:t>
            </a:r>
          </a:p>
          <a:p>
            <a:r>
              <a:rPr lang="en-GB" sz="2000" i="1" dirty="0"/>
              <a:t>1. Apply Filters:  </a:t>
            </a:r>
          </a:p>
          <a:p>
            <a:r>
              <a:rPr lang="en-GB" sz="2000" dirty="0"/>
              <a:t> - Drag fields to the Filters area to enable filtering. For example, you can filter by Work location to see data for a specific region.</a:t>
            </a:r>
          </a:p>
          <a:p>
            <a:r>
              <a:rPr lang="en-GB" sz="2000" i="1" dirty="0"/>
              <a:t>2. Use Slicers:  </a:t>
            </a:r>
          </a:p>
          <a:p>
            <a:r>
              <a:rPr lang="en-GB" sz="2000" dirty="0"/>
              <a:t> - For a more interactive approach, go to the PivotTable Analyse tab and click on Insert Slicer. Choose fields like Gender, Employee type, or Department to create clickable filters.</a:t>
            </a:r>
          </a:p>
          <a:p>
            <a:r>
              <a:rPr lang="en-GB" sz="2000" i="1" dirty="0"/>
              <a:t>3. Format the Values:   </a:t>
            </a:r>
          </a:p>
          <a:p>
            <a:pPr marL="342900" indent="-342900">
              <a:buFontTx/>
              <a:buChar char="-"/>
            </a:pPr>
            <a:r>
              <a:rPr lang="en-GB" sz="2000" dirty="0"/>
              <a:t>Click on any value in your Pivot Table, right-click, and select Number Format to format salaries as currency or to adjust decimal places.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STEP-5: Visualizing the Data</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000" b="0" i="1" u="none" strike="noStrike" kern="1200" cap="none" spc="0" normalizeH="0" baseline="0" noProof="0" dirty="0">
                <a:ln>
                  <a:noFill/>
                </a:ln>
                <a:solidFill>
                  <a:prstClr val="black"/>
                </a:solidFill>
                <a:effectLst/>
                <a:uLnTx/>
                <a:uFillTx/>
                <a:latin typeface="Calibri"/>
                <a:ea typeface="+mn-ea"/>
                <a:cs typeface="+mn-cs"/>
              </a:rPr>
              <a:t>Create Charts: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a:ea typeface="+mn-ea"/>
                <a:cs typeface="+mn-cs"/>
              </a:rPr>
              <a:t> - With your Pivot Table selected, go to the Insert tab.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a:ea typeface="+mn-ea"/>
                <a:cs typeface="+mn-cs"/>
              </a:rPr>
              <a:t>  - Choose a chart type, such as Bar Chart, Column Chart, or Pie Chart, depending on the data you want to visualize.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a:ea typeface="+mn-ea"/>
                <a:cs typeface="+mn-cs"/>
              </a:rPr>
              <a:t> - Excel will automatically create a chart based on your Pivot Table data.</a:t>
            </a:r>
          </a:p>
          <a:p>
            <a:endParaRPr lang="en-GB" sz="2000" dirty="0"/>
          </a:p>
        </p:txBody>
      </p:sp>
    </p:spTree>
    <p:extLst>
      <p:ext uri="{BB962C8B-B14F-4D97-AF65-F5344CB8AC3E}">
        <p14:creationId xmlns:p14="http://schemas.microsoft.com/office/powerpoint/2010/main" val="213581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84E21-C68F-A70F-255B-8D3C8DF3C426}"/>
              </a:ext>
            </a:extLst>
          </p:cNvPr>
          <p:cNvSpPr txBox="1"/>
          <p:nvPr/>
        </p:nvSpPr>
        <p:spPr>
          <a:xfrm>
            <a:off x="466578" y="846068"/>
            <a:ext cx="11430000" cy="3785652"/>
          </a:xfrm>
          <a:prstGeom prst="rect">
            <a:avLst/>
          </a:prstGeom>
          <a:noFill/>
        </p:spPr>
        <p:txBody>
          <a:bodyPr wrap="square">
            <a:spAutoFit/>
          </a:bodyPr>
          <a:lstStyle/>
          <a:p>
            <a:r>
              <a:rPr lang="en-GB" sz="2000" i="1" dirty="0"/>
              <a:t>2. Customize Charts:  </a:t>
            </a:r>
          </a:p>
          <a:p>
            <a:r>
              <a:rPr lang="en-GB" sz="2000" dirty="0"/>
              <a:t> - Use the Chart Tools in Excel to customize your chart’s design and format. You can add titles, data labels, and adjust colours.</a:t>
            </a:r>
          </a:p>
          <a:p>
            <a:r>
              <a:rPr lang="en-GB" sz="2000" b="1" dirty="0"/>
              <a:t>STEP-6: Analysing Insights</a:t>
            </a:r>
          </a:p>
          <a:p>
            <a:pPr marL="457200" indent="-457200">
              <a:buAutoNum type="arabicPeriod"/>
            </a:pPr>
            <a:r>
              <a:rPr lang="en-GB" sz="2000" i="1" dirty="0"/>
              <a:t>Identify Key Trends:  </a:t>
            </a:r>
          </a:p>
          <a:p>
            <a:r>
              <a:rPr lang="en-GB" sz="2000" dirty="0"/>
              <a:t> - Use the Pivot Table and charts to analyse trends like the distribution of salaries across departments, gender ratios, or the proportion of different employee types.</a:t>
            </a:r>
          </a:p>
          <a:p>
            <a:r>
              <a:rPr lang="en-GB" sz="2000" i="1" dirty="0"/>
              <a:t>2. Generate Reports:   </a:t>
            </a:r>
          </a:p>
          <a:p>
            <a:pPr marL="342900" indent="-342900">
              <a:buFontTx/>
              <a:buChar char="-"/>
            </a:pPr>
            <a:r>
              <a:rPr lang="en-GB" sz="2000" dirty="0"/>
              <a:t>Compile your Pivot Table and charts into a summary report, highlighting the most important findings, such as diversity ratios, salary gaps, or employee distribution.</a:t>
            </a:r>
          </a:p>
          <a:p>
            <a:r>
              <a:rPr lang="en-GB" sz="2000" b="1" dirty="0"/>
              <a:t>STEP-7: Save and Share</a:t>
            </a:r>
          </a:p>
          <a:p>
            <a:r>
              <a:rPr lang="en-GB" sz="2000" dirty="0"/>
              <a:t>Save your Excel Workbook to ensure all Pivot Table configurations and charts are preserved.</a:t>
            </a:r>
          </a:p>
        </p:txBody>
      </p:sp>
      <p:sp>
        <p:nvSpPr>
          <p:cNvPr id="5" name="TextBox 4">
            <a:extLst>
              <a:ext uri="{FF2B5EF4-FFF2-40B4-BE49-F238E27FC236}">
                <a16:creationId xmlns:a16="http://schemas.microsoft.com/office/drawing/2014/main" id="{562E2EEA-5590-87CD-38BB-F1693824D9B2}"/>
              </a:ext>
            </a:extLst>
          </p:cNvPr>
          <p:cNvSpPr txBox="1"/>
          <p:nvPr/>
        </p:nvSpPr>
        <p:spPr>
          <a:xfrm>
            <a:off x="76200" y="0"/>
            <a:ext cx="6105378" cy="830997"/>
          </a:xfrm>
          <a:prstGeom prst="rect">
            <a:avLst/>
          </a:prstGeom>
          <a:noFill/>
        </p:spPr>
        <p:txBody>
          <a:bodyPr wrap="square">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en-GB" sz="4800" b="1" i="0" u="none" strike="noStrike" kern="1200" cap="none" spc="15" normalizeH="0" baseline="0" noProof="0" dirty="0">
                <a:ln>
                  <a:noFill/>
                </a:ln>
                <a:solidFill>
                  <a:prstClr val="black"/>
                </a:solidFill>
                <a:effectLst/>
                <a:uLnTx/>
                <a:uFillTx/>
                <a:latin typeface="Calibri"/>
                <a:ea typeface="+mn-ea"/>
                <a:cs typeface="Trebuchet MS"/>
              </a:rPr>
              <a:t>M</a:t>
            </a:r>
            <a:r>
              <a:rPr kumimoji="0" lang="en-GB" sz="4800" b="1" i="0" u="none" strike="noStrike" kern="1200" cap="none" spc="0" normalizeH="0" baseline="0" noProof="0" dirty="0">
                <a:ln>
                  <a:noFill/>
                </a:ln>
                <a:solidFill>
                  <a:prstClr val="black"/>
                </a:solidFill>
                <a:effectLst/>
                <a:uLnTx/>
                <a:uFillTx/>
                <a:latin typeface="Calibri"/>
                <a:ea typeface="+mn-ea"/>
                <a:cs typeface="Trebuchet MS"/>
              </a:rPr>
              <a:t>O</a:t>
            </a:r>
            <a:r>
              <a:rPr kumimoji="0" lang="en-GB" sz="4800" b="1" i="0" u="none" strike="noStrike" kern="1200" cap="none" spc="-15" normalizeH="0" baseline="0" noProof="0" dirty="0">
                <a:ln>
                  <a:noFill/>
                </a:ln>
                <a:solidFill>
                  <a:prstClr val="black"/>
                </a:solidFill>
                <a:effectLst/>
                <a:uLnTx/>
                <a:uFillTx/>
                <a:latin typeface="Calibri"/>
                <a:ea typeface="+mn-ea"/>
                <a:cs typeface="Trebuchet MS"/>
              </a:rPr>
              <a:t>D</a:t>
            </a:r>
            <a:r>
              <a:rPr kumimoji="0" lang="en-GB" sz="4800" b="1" i="0" u="none" strike="noStrike" kern="1200" cap="none" spc="-35" normalizeH="0" baseline="0" noProof="0" dirty="0">
                <a:ln>
                  <a:noFill/>
                </a:ln>
                <a:solidFill>
                  <a:prstClr val="black"/>
                </a:solidFill>
                <a:effectLst/>
                <a:uLnTx/>
                <a:uFillTx/>
                <a:latin typeface="Calibri"/>
                <a:ea typeface="+mn-ea"/>
                <a:cs typeface="Trebuchet MS"/>
              </a:rPr>
              <a:t>E</a:t>
            </a:r>
            <a:r>
              <a:rPr kumimoji="0" lang="en-GB" sz="4800" b="1" i="0" u="none" strike="noStrike" kern="1200" cap="none" spc="-30" normalizeH="0" baseline="0" noProof="0" dirty="0">
                <a:ln>
                  <a:noFill/>
                </a:ln>
                <a:solidFill>
                  <a:prstClr val="black"/>
                </a:solidFill>
                <a:effectLst/>
                <a:uLnTx/>
                <a:uFillTx/>
                <a:latin typeface="Calibri"/>
                <a:ea typeface="+mn-ea"/>
                <a:cs typeface="Trebuchet MS"/>
              </a:rPr>
              <a:t>LL</a:t>
            </a:r>
            <a:r>
              <a:rPr kumimoji="0" lang="en-GB" sz="4800" b="1" i="0" u="none" strike="noStrike" kern="1200" cap="none" spc="-5" normalizeH="0" baseline="0" noProof="0" dirty="0">
                <a:ln>
                  <a:noFill/>
                </a:ln>
                <a:solidFill>
                  <a:prstClr val="black"/>
                </a:solidFill>
                <a:effectLst/>
                <a:uLnTx/>
                <a:uFillTx/>
                <a:latin typeface="Calibri"/>
                <a:ea typeface="+mn-ea"/>
                <a:cs typeface="Trebuchet MS"/>
              </a:rPr>
              <a:t>I</a:t>
            </a:r>
            <a:r>
              <a:rPr kumimoji="0" lang="en-GB" sz="4800" b="1" i="0" u="none" strike="noStrike" kern="1200" cap="none" spc="30" normalizeH="0" baseline="0" noProof="0" dirty="0">
                <a:ln>
                  <a:noFill/>
                </a:ln>
                <a:solidFill>
                  <a:prstClr val="black"/>
                </a:solidFill>
                <a:effectLst/>
                <a:uLnTx/>
                <a:uFillTx/>
                <a:latin typeface="Calibri"/>
                <a:ea typeface="+mn-ea"/>
                <a:cs typeface="Trebuchet MS"/>
              </a:rPr>
              <a:t>N</a:t>
            </a:r>
            <a:r>
              <a:rPr kumimoji="0" lang="en-GB" sz="4800" b="1" i="0" u="none" strike="noStrike" kern="1200" cap="none" spc="5" normalizeH="0" baseline="0" noProof="0" dirty="0">
                <a:ln>
                  <a:noFill/>
                </a:ln>
                <a:solidFill>
                  <a:prstClr val="black"/>
                </a:solidFill>
                <a:effectLst/>
                <a:uLnTx/>
                <a:uFillTx/>
                <a:latin typeface="Calibri"/>
                <a:ea typeface="+mn-ea"/>
                <a:cs typeface="Trebuchet MS"/>
              </a:rPr>
              <a:t>G</a:t>
            </a:r>
            <a:endParaRPr kumimoji="0" lang="en-GB" sz="4800" b="0" i="0" u="none" strike="noStrike" kern="1200" cap="none" spc="0" normalizeH="0" baseline="0" noProof="0" dirty="0">
              <a:ln>
                <a:noFill/>
              </a:ln>
              <a:solidFill>
                <a:prstClr val="black"/>
              </a:solidFill>
              <a:effectLst/>
              <a:uLnTx/>
              <a:uFillTx/>
              <a:latin typeface="Calibri"/>
              <a:ea typeface="+mn-ea"/>
              <a:cs typeface="Trebuchet MS"/>
            </a:endParaRPr>
          </a:p>
        </p:txBody>
      </p:sp>
    </p:spTree>
    <p:extLst>
      <p:ext uri="{BB962C8B-B14F-4D97-AF65-F5344CB8AC3E}">
        <p14:creationId xmlns:p14="http://schemas.microsoft.com/office/powerpoint/2010/main" val="410058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993"/>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4" name="Picture 3">
            <a:extLst>
              <a:ext uri="{FF2B5EF4-FFF2-40B4-BE49-F238E27FC236}">
                <a16:creationId xmlns:a16="http://schemas.microsoft.com/office/drawing/2014/main" id="{A1FE7D02-DA89-C9AA-3AA1-B11010A69AEC}"/>
              </a:ext>
            </a:extLst>
          </p:cNvPr>
          <p:cNvPicPr>
            <a:picLocks noChangeAspect="1"/>
          </p:cNvPicPr>
          <p:nvPr/>
        </p:nvPicPr>
        <p:blipFill>
          <a:blip r:embed="rId3"/>
          <a:srcRect l="6568" t="2500" r="6488" b="1250"/>
          <a:stretch/>
        </p:blipFill>
        <p:spPr>
          <a:xfrm>
            <a:off x="152400" y="838835"/>
            <a:ext cx="5334000" cy="5867400"/>
          </a:xfrm>
          <a:prstGeom prst="rect">
            <a:avLst/>
          </a:prstGeom>
        </p:spPr>
      </p:pic>
      <p:pic>
        <p:nvPicPr>
          <p:cNvPr id="10" name="Picture 9">
            <a:extLst>
              <a:ext uri="{FF2B5EF4-FFF2-40B4-BE49-F238E27FC236}">
                <a16:creationId xmlns:a16="http://schemas.microsoft.com/office/drawing/2014/main" id="{3E634FAD-56D0-8795-2233-DF57722161F2}"/>
              </a:ext>
            </a:extLst>
          </p:cNvPr>
          <p:cNvPicPr>
            <a:picLocks noChangeAspect="1"/>
          </p:cNvPicPr>
          <p:nvPr/>
        </p:nvPicPr>
        <p:blipFill>
          <a:blip r:embed="rId4"/>
          <a:srcRect r="22665"/>
          <a:stretch/>
        </p:blipFill>
        <p:spPr>
          <a:xfrm>
            <a:off x="5699907" y="1828800"/>
            <a:ext cx="6467475" cy="2876550"/>
          </a:xfrm>
          <a:prstGeom prst="rect">
            <a:avLst/>
          </a:prstGeom>
        </p:spPr>
      </p:pic>
    </p:spTree>
    <p:extLst>
      <p:ext uri="{BB962C8B-B14F-4D97-AF65-F5344CB8AC3E}">
        <p14:creationId xmlns:p14="http://schemas.microsoft.com/office/powerpoint/2010/main" val="20278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D9626D11-14FF-17C4-A082-47AAE0BCBBDE}"/>
              </a:ext>
            </a:extLst>
          </p:cNvPr>
          <p:cNvGraphicFramePr>
            <a:graphicFrameLocks/>
          </p:cNvGraphicFramePr>
          <p:nvPr>
            <p:extLst>
              <p:ext uri="{D42A27DB-BD31-4B8C-83A1-F6EECF244321}">
                <p14:modId xmlns:p14="http://schemas.microsoft.com/office/powerpoint/2010/main" val="1855856627"/>
              </p:ext>
            </p:extLst>
          </p:nvPr>
        </p:nvGraphicFramePr>
        <p:xfrm>
          <a:off x="755332" y="1143634"/>
          <a:ext cx="8769669" cy="51809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993"/>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2" name="TextBox 11">
            <a:extLst>
              <a:ext uri="{FF2B5EF4-FFF2-40B4-BE49-F238E27FC236}">
                <a16:creationId xmlns:a16="http://schemas.microsoft.com/office/drawing/2014/main" id="{A1129DAF-26CB-EC6B-8C97-0BFBC08D8781}"/>
              </a:ext>
            </a:extLst>
          </p:cNvPr>
          <p:cNvSpPr txBox="1"/>
          <p:nvPr/>
        </p:nvSpPr>
        <p:spPr>
          <a:xfrm>
            <a:off x="521410" y="807183"/>
            <a:ext cx="10755807" cy="5509200"/>
          </a:xfrm>
          <a:prstGeom prst="rect">
            <a:avLst/>
          </a:prstGeom>
          <a:noFill/>
        </p:spPr>
        <p:txBody>
          <a:bodyPr wrap="square">
            <a:spAutoFit/>
          </a:bodyPr>
          <a:lstStyle/>
          <a:p>
            <a:pPr marL="342900" indent="-342900">
              <a:buAutoNum type="arabicPeriod"/>
            </a:pPr>
            <a:r>
              <a:rPr lang="en-GB" sz="1600" b="1" dirty="0"/>
              <a:t>Departmental and Location Analysis:</a:t>
            </a:r>
          </a:p>
          <a:p>
            <a:r>
              <a:rPr lang="en-GB" sz="1600" dirty="0"/>
              <a:t> </a:t>
            </a:r>
            <a:r>
              <a:rPr lang="en-GB" sz="1600" b="1" i="1" dirty="0"/>
              <a:t>- Accounting: </a:t>
            </a:r>
            <a:r>
              <a:rPr lang="en-GB" sz="1600" dirty="0"/>
              <a:t>This department has a balanced distribution of employee types, with 4 Permanent employees, 2 Fixed Term employees, and 2 Temporary employees. This suggests that the Accounting department has a stable core workforce, complemented by a mix of fixed-term and temporary employees, possibly to handle fluctuating workloads or specific projects.  </a:t>
            </a:r>
          </a:p>
          <a:p>
            <a:r>
              <a:rPr lang="en-GB" sz="1600" b="1" i="1" dirty="0"/>
              <a:t> - Hyderabad, India: </a:t>
            </a:r>
            <a:r>
              <a:rPr lang="en-GB" sz="1600" dirty="0"/>
              <a:t>This location is represented by 2 Fixed Term employees only, indicating a potential reliance on short-term contracts, which might reflect project-based work or transitional staffing needs.   </a:t>
            </a:r>
          </a:p>
          <a:p>
            <a:pPr marL="285750" indent="-285750">
              <a:buFontTx/>
              <a:buChar char="-"/>
            </a:pPr>
            <a:r>
              <a:rPr lang="en-GB" sz="1600" b="1" i="1" dirty="0"/>
              <a:t>Remote Work: </a:t>
            </a:r>
            <a:r>
              <a:rPr lang="en-GB" sz="1600" dirty="0"/>
              <a:t>The Remote category shows a balance between Permanent (2) and</a:t>
            </a:r>
          </a:p>
          <a:p>
            <a:r>
              <a:rPr lang="en-GB" sz="1600" dirty="0"/>
              <a:t>Temporary (2) employees, indicating flexibility and adaptability in the workforce. This could reflect a strategic choice to accommodate a more dynamic work environment or project needs. </a:t>
            </a:r>
          </a:p>
          <a:p>
            <a:r>
              <a:rPr lang="en-GB" sz="1600" dirty="0"/>
              <a:t>  </a:t>
            </a:r>
            <a:r>
              <a:rPr lang="en-GB" sz="1600" b="1" i="1" dirty="0"/>
              <a:t>- Seattle, USA: </a:t>
            </a:r>
            <a:r>
              <a:rPr lang="en-GB" sz="1600" dirty="0"/>
              <a:t>With only 1 Permanent employee, Seattle might be in an early stage of staffing or focusing on maintaining a lean workforce, with no reliance on Fixed Term or Temporary workers.  </a:t>
            </a:r>
          </a:p>
          <a:p>
            <a:r>
              <a:rPr lang="en-GB" sz="1600" dirty="0"/>
              <a:t> </a:t>
            </a:r>
            <a:r>
              <a:rPr lang="en-GB" sz="1600" b="1" i="1" dirty="0"/>
              <a:t>- Wellington, New Zealand: </a:t>
            </a:r>
            <a:r>
              <a:rPr lang="en-GB" sz="1600" dirty="0"/>
              <a:t>Similar to Seattle, Wellington also has 1 Permanent employee, suggesting a stable yet minimal staffing model, with no additional temporary or fixed-term roles.</a:t>
            </a:r>
          </a:p>
          <a:p>
            <a:r>
              <a:rPr lang="en-GB" sz="1600" dirty="0"/>
              <a:t>2. </a:t>
            </a:r>
            <a:r>
              <a:rPr lang="en-GB" sz="1600" b="1" dirty="0"/>
              <a:t>Employment Type Distribution:</a:t>
            </a:r>
          </a:p>
          <a:p>
            <a:r>
              <a:rPr lang="en-GB" sz="1600" dirty="0"/>
              <a:t> - </a:t>
            </a:r>
            <a:r>
              <a:rPr lang="en-GB" sz="1600" b="1" i="1" dirty="0"/>
              <a:t>Permanent Employees: They</a:t>
            </a:r>
            <a:r>
              <a:rPr lang="en-GB" sz="1600" dirty="0"/>
              <a:t> are the most represented group across the dataset, with presence in nearly all departments and locations (except Hyderabad, India). This indicates a preference for long-term, stable employment in most areas, especially in core departments like Accounting. </a:t>
            </a:r>
          </a:p>
          <a:p>
            <a:r>
              <a:rPr lang="en-GB" sz="1600" dirty="0"/>
              <a:t>  </a:t>
            </a:r>
            <a:r>
              <a:rPr lang="en-GB" sz="1600" b="1" i="1" dirty="0"/>
              <a:t>- Fixed Term Employees: These</a:t>
            </a:r>
            <a:r>
              <a:rPr lang="en-GB" sz="1600" dirty="0"/>
              <a:t> are less common and are primarily found in the Accounting department and Hyderabad, India. This might suggest that certain departments or locations have more short-term project needs or are using Fixed Term contracts to evaluate long-term roles.  </a:t>
            </a:r>
          </a:p>
          <a:p>
            <a:r>
              <a:rPr lang="en-GB" sz="1600" b="1" i="1" dirty="0"/>
              <a:t> - Temporary Employees: </a:t>
            </a:r>
            <a:r>
              <a:rPr lang="en-GB" sz="1600" dirty="0"/>
              <a:t>Only two departments or locations (Accounting and Remote) utilize Temporary employees. This points to these areas having the need for highly flexible staffing, potentially to address seasonal demands or specific, short-term tasks.</a:t>
            </a:r>
          </a:p>
        </p:txBody>
      </p:sp>
    </p:spTree>
    <p:extLst>
      <p:ext uri="{BB962C8B-B14F-4D97-AF65-F5344CB8AC3E}">
        <p14:creationId xmlns:p14="http://schemas.microsoft.com/office/powerpoint/2010/main" val="117664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3" name="TextBox 2">
            <a:extLst>
              <a:ext uri="{FF2B5EF4-FFF2-40B4-BE49-F238E27FC236}">
                <a16:creationId xmlns:a16="http://schemas.microsoft.com/office/drawing/2014/main" id="{873CA573-555C-AA3B-0022-F71B59D6C661}"/>
              </a:ext>
            </a:extLst>
          </p:cNvPr>
          <p:cNvSpPr txBox="1"/>
          <p:nvPr/>
        </p:nvSpPr>
        <p:spPr>
          <a:xfrm>
            <a:off x="457200" y="1329005"/>
            <a:ext cx="9601200" cy="2308324"/>
          </a:xfrm>
          <a:prstGeom prst="rect">
            <a:avLst/>
          </a:prstGeom>
          <a:noFill/>
        </p:spPr>
        <p:txBody>
          <a:bodyPr wrap="square">
            <a:spAutoFit/>
          </a:bodyPr>
          <a:lstStyle/>
          <a:p>
            <a:r>
              <a:rPr lang="en-GB" sz="1600" b="1" dirty="0"/>
              <a:t>3. Strategic Insights:</a:t>
            </a:r>
          </a:p>
          <a:p>
            <a:r>
              <a:rPr lang="en-GB" sz="1600" b="1" i="1" dirty="0"/>
              <a:t> - Balanced Workforce in Core Areas: </a:t>
            </a:r>
            <a:r>
              <a:rPr lang="en-GB" sz="1600" dirty="0"/>
              <a:t>The Accounting department's use of a balanced mix of employee types suggests a strategy of maintaining stability while also being prepared to scale or adapt to varying workloads. </a:t>
            </a:r>
          </a:p>
          <a:p>
            <a:r>
              <a:rPr lang="en-GB" sz="1600" b="1" i="1" dirty="0"/>
              <a:t>  - Focus on Flexibility in Remote Work: </a:t>
            </a:r>
            <a:r>
              <a:rPr lang="en-GB" sz="1600" dirty="0"/>
              <a:t>The equal presence of Permanent and Temporary employees in Remote roles indicates a strategy focused on flexibility and adaptability, possibly reflecting the varying nature of remote work demands.   </a:t>
            </a:r>
          </a:p>
          <a:p>
            <a:r>
              <a:rPr lang="en-GB" sz="1600" b="1" i="1" dirty="0"/>
              <a:t>- Limited Staffing in Smaller Locations: </a:t>
            </a:r>
            <a:r>
              <a:rPr lang="en-GB" sz="1600" dirty="0"/>
              <a:t>Locations like Seattle and Wellington show minimal staffing, with only Permanent employees present. This could indicate strategic decisions to maintain small, stable teams in these areas, possibly due to smaller market demands or as a cost-saving measure.</a:t>
            </a:r>
          </a:p>
        </p:txBody>
      </p:sp>
    </p:spTree>
    <p:extLst>
      <p:ext uri="{BB962C8B-B14F-4D97-AF65-F5344CB8AC3E}">
        <p14:creationId xmlns:p14="http://schemas.microsoft.com/office/powerpoint/2010/main" val="354480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9067800" cy="4107278"/>
          </a:xfrm>
        </p:spPr>
        <p:txBody>
          <a:bodyPr/>
          <a:lstStyle/>
          <a:p>
            <a:pPr>
              <a:lnSpc>
                <a:spcPct val="150000"/>
              </a:lnSpc>
            </a:pPr>
            <a:r>
              <a:rPr lang="en-GB" sz="2000" dirty="0"/>
              <a:t>The data suggests a strategic approach to staffing, with a preference for permanent roles in most departments, supplemented by fixed-term and temporary employees in specific areas where flexibility and adaptability are crucial. The Accounting department and Remote work categories stand out for their balanced use of different employment types, reflecting a more dynamic and responsive approach to workforce management. Smaller locations like Seattle and Wellington focus on maintaining a lean, permanent workforce, indicating different operational strategies based on regional or departmental needs.</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Based on Department, Gender and Employee Type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4568943"/>
          </a:xfrm>
        </p:spPr>
        <p:txBody>
          <a:bodyPr/>
          <a:lstStyle/>
          <a:p>
            <a:pPr>
              <a:lnSpc>
                <a:spcPct val="150000"/>
              </a:lnSpc>
            </a:pP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mj-lt"/>
              </a:rPr>
              <a:t>W</a:t>
            </a:r>
            <a:r>
              <a:rPr sz="4000" spc="-20" dirty="0">
                <a:latin typeface="+mj-lt"/>
              </a:rPr>
              <a:t>H</a:t>
            </a:r>
            <a:r>
              <a:rPr sz="4000" spc="20" dirty="0">
                <a:latin typeface="+mj-lt"/>
              </a:rPr>
              <a:t>O</a:t>
            </a:r>
            <a:r>
              <a:rPr sz="4000" spc="-235" dirty="0">
                <a:latin typeface="+mj-lt"/>
              </a:rPr>
              <a:t> </a:t>
            </a:r>
            <a:r>
              <a:rPr sz="4000" spc="-10" dirty="0">
                <a:latin typeface="+mj-lt"/>
              </a:rPr>
              <a:t>AR</a:t>
            </a:r>
            <a:r>
              <a:rPr sz="4000" spc="15" dirty="0">
                <a:latin typeface="+mj-lt"/>
              </a:rPr>
              <a:t>E</a:t>
            </a:r>
            <a:r>
              <a:rPr sz="4000" spc="-35" dirty="0">
                <a:latin typeface="+mj-lt"/>
              </a:rPr>
              <a:t> </a:t>
            </a:r>
            <a:r>
              <a:rPr sz="4000" spc="-10" dirty="0">
                <a:latin typeface="+mj-lt"/>
              </a:rPr>
              <a:t>T</a:t>
            </a:r>
            <a:r>
              <a:rPr sz="4000" spc="-15" dirty="0">
                <a:latin typeface="+mj-lt"/>
              </a:rPr>
              <a:t>H</a:t>
            </a:r>
            <a:r>
              <a:rPr sz="4000" spc="15" dirty="0">
                <a:latin typeface="+mj-lt"/>
              </a:rPr>
              <a:t>E</a:t>
            </a:r>
            <a:r>
              <a:rPr sz="4000" spc="-35" dirty="0">
                <a:latin typeface="+mj-lt"/>
              </a:rPr>
              <a:t> </a:t>
            </a:r>
            <a:r>
              <a:rPr sz="4000" spc="-20" dirty="0">
                <a:latin typeface="+mj-lt"/>
              </a:rPr>
              <a:t>E</a:t>
            </a:r>
            <a:r>
              <a:rPr sz="4000" spc="30" dirty="0">
                <a:latin typeface="+mj-lt"/>
              </a:rPr>
              <a:t>N</a:t>
            </a:r>
            <a:r>
              <a:rPr sz="4000" spc="15" dirty="0">
                <a:latin typeface="+mj-lt"/>
              </a:rPr>
              <a:t>D</a:t>
            </a:r>
            <a:r>
              <a:rPr sz="4000" spc="-45" dirty="0">
                <a:latin typeface="+mj-lt"/>
              </a:rPr>
              <a:t> </a:t>
            </a:r>
            <a:r>
              <a:rPr sz="4000" dirty="0">
                <a:latin typeface="+mj-lt"/>
              </a:rPr>
              <a:t>U</a:t>
            </a:r>
            <a:r>
              <a:rPr sz="4000" spc="10" dirty="0">
                <a:latin typeface="+mj-lt"/>
              </a:rPr>
              <a:t>S</a:t>
            </a:r>
            <a:r>
              <a:rPr sz="4000" spc="-25" dirty="0">
                <a:latin typeface="+mj-lt"/>
              </a:rPr>
              <a:t>E</a:t>
            </a:r>
            <a:r>
              <a:rPr sz="4000" spc="-10" dirty="0">
                <a:latin typeface="+mj-lt"/>
              </a:rPr>
              <a:t>R</a:t>
            </a:r>
            <a:r>
              <a:rPr sz="4000" spc="5" dirty="0">
                <a:latin typeface="+mj-lt"/>
              </a:rPr>
              <a:t>S?</a:t>
            </a:r>
            <a:endParaRPr sz="40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533400" y="1295400"/>
            <a:ext cx="88392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228600" y="1219200"/>
            <a:ext cx="5251132" cy="2876172"/>
          </a:xfrm>
        </p:spPr>
        <p:txBody>
          <a:bodyPr/>
          <a:lstStyle/>
          <a:p>
            <a:pPr algn="ctr"/>
            <a:r>
              <a:rPr lang="en-US" sz="2000" b="1" i="1" dirty="0"/>
              <a:t>SOLUTION FOR EMPLOYEE PERFORMANCE</a:t>
            </a:r>
          </a:p>
          <a:p>
            <a:pPr algn="ctr"/>
            <a:r>
              <a:rPr lang="en-US" sz="2000" b="1" i="1" dirty="0"/>
              <a:t>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5638800" y="1219200"/>
            <a:ext cx="4084320" cy="3970318"/>
          </a:xfrm>
        </p:spPr>
        <p:txBody>
          <a:bodyPr/>
          <a:lstStyle/>
          <a:p>
            <a:pPr algn="ctr">
              <a:lnSpc>
                <a:spcPct val="150000"/>
              </a:lnSpc>
            </a:pPr>
            <a:r>
              <a:rPr lang="en-US" sz="2000" b="1" i="1" dirty="0"/>
              <a:t>V</a:t>
            </a:r>
            <a:r>
              <a:rPr lang="en-IN" sz="2000" b="1" i="1"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9296400" cy="4801314"/>
          </a:xfrm>
        </p:spPr>
        <p:txBody>
          <a:bodyPr/>
          <a:lstStyle/>
          <a:p>
            <a:pPr marL="342900" indent="-342900">
              <a:buFont typeface="+mj-lt"/>
              <a:buAutoNum type="arabicPeriod"/>
            </a:pPr>
            <a:r>
              <a:rPr lang="en-GB" sz="2400" i="1" dirty="0"/>
              <a:t>Emp ID</a:t>
            </a:r>
            <a:r>
              <a:rPr lang="en-GB" sz="2400" dirty="0"/>
              <a:t>[ALPHANUMERIC (TEXT)]: Employee identification number. </a:t>
            </a:r>
          </a:p>
          <a:p>
            <a:pPr marL="342900" indent="-342900">
              <a:buFont typeface="+mj-lt"/>
              <a:buAutoNum type="arabicPeriod"/>
            </a:pPr>
            <a:r>
              <a:rPr lang="en-GB" sz="2400" i="1" dirty="0"/>
              <a:t>Name</a:t>
            </a:r>
            <a:r>
              <a:rPr lang="en-GB" sz="2400" dirty="0"/>
              <a:t>[ALPHABETICAL (TEXT)]: Full name of the employee. </a:t>
            </a:r>
          </a:p>
          <a:p>
            <a:pPr marL="342900" indent="-342900">
              <a:buFont typeface="+mj-lt"/>
              <a:buAutoNum type="arabicPeriod"/>
            </a:pPr>
            <a:r>
              <a:rPr lang="en-GB" sz="2400" i="1" dirty="0"/>
              <a:t>Gender</a:t>
            </a:r>
            <a:r>
              <a:rPr lang="en-GB" sz="2400" dirty="0"/>
              <a:t>[ALPHABETICAL (TEXT)]: Gender of the employee (Male/Female). </a:t>
            </a:r>
          </a:p>
          <a:p>
            <a:pPr marL="342900" indent="-342900">
              <a:buFont typeface="+mj-lt"/>
              <a:buAutoNum type="arabicPeriod"/>
            </a:pPr>
            <a:r>
              <a:rPr lang="en-GB" sz="2400" i="1" dirty="0"/>
              <a:t>Department</a:t>
            </a:r>
            <a:r>
              <a:rPr lang="en-GB" sz="2400" dirty="0"/>
              <a:t>[ALPHABETICAL (TEXT)]: Department where the employee works. </a:t>
            </a:r>
          </a:p>
          <a:p>
            <a:pPr marL="342900" indent="-342900">
              <a:buFont typeface="+mj-lt"/>
              <a:buAutoNum type="arabicPeriod"/>
            </a:pPr>
            <a:r>
              <a:rPr lang="en-GB" sz="2400" i="1" dirty="0"/>
              <a:t>Salary</a:t>
            </a:r>
            <a:r>
              <a:rPr lang="en-GB" sz="2400" dirty="0"/>
              <a:t>[NUMERICAL]: Employee's annual salary. </a:t>
            </a:r>
          </a:p>
          <a:p>
            <a:pPr marL="342900" indent="-342900">
              <a:buFont typeface="+mj-lt"/>
              <a:buAutoNum type="arabicPeriod"/>
            </a:pPr>
            <a:r>
              <a:rPr lang="en-GB" sz="2400" i="1" dirty="0"/>
              <a:t>Start Date</a:t>
            </a:r>
            <a:r>
              <a:rPr lang="en-GB" sz="2400" dirty="0"/>
              <a:t>[ALPHANUMERIC (TEXT)]: Date when the employee started working. </a:t>
            </a:r>
          </a:p>
          <a:p>
            <a:pPr marL="342900" indent="-342900">
              <a:buFont typeface="+mj-lt"/>
              <a:buAutoNum type="arabicPeriod"/>
            </a:pPr>
            <a:r>
              <a:rPr lang="en-GB" sz="2400" i="1" dirty="0"/>
              <a:t>FTE</a:t>
            </a:r>
            <a:r>
              <a:rPr lang="en-GB" sz="2400" dirty="0"/>
              <a:t>[NUMERICAL]: Full-Time Equivalent, indicating the employee's work percentage (e.g., 1.0 for full-time).</a:t>
            </a:r>
          </a:p>
          <a:p>
            <a:pPr marL="342900" indent="-342900">
              <a:buFont typeface="+mj-lt"/>
              <a:buAutoNum type="arabicPeriod"/>
            </a:pPr>
            <a:r>
              <a:rPr lang="en-GB" sz="2400" i="1" dirty="0"/>
              <a:t>Employee Type</a:t>
            </a:r>
            <a:r>
              <a:rPr lang="en-GB" sz="2400" dirty="0"/>
              <a:t>[ALPHABETICAL (TEXT) ]: Indicates whether the employee is permanent or on a fixed-term contract. Work Location: Location where the employee works (e.g., Remote, Seattle, USA). </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8305800" cy="4401205"/>
          </a:xfrm>
          <a:prstGeom prst="rect">
            <a:avLst/>
          </a:prstGeom>
          <a:noFill/>
        </p:spPr>
        <p:txBody>
          <a:bodyPr wrap="square" rtlCol="0">
            <a:spAutoFit/>
          </a:bodyPr>
          <a:lstStyle/>
          <a:p>
            <a:pPr marL="342900" lvl="0" indent="-342900">
              <a:lnSpc>
                <a:spcPct val="100000"/>
              </a:lnSpc>
              <a:buFontTx/>
              <a:buChar char="-"/>
            </a:pPr>
            <a:r>
              <a:rPr lang="en-GB" sz="2000" b="1" dirty="0"/>
              <a:t>Optimized Workforce Balance: </a:t>
            </a:r>
            <a:r>
              <a:rPr lang="en-GB" sz="2000" dirty="0"/>
              <a:t>Achieved a diverse and balanced workforce across multiple departments and locations, highlighting our commitment to inclusivity.- </a:t>
            </a:r>
          </a:p>
          <a:p>
            <a:pPr marL="342900" lvl="0" indent="-342900">
              <a:lnSpc>
                <a:spcPct val="100000"/>
              </a:lnSpc>
              <a:buFontTx/>
              <a:buChar char="-"/>
            </a:pPr>
            <a:r>
              <a:rPr lang="en-GB" sz="2000" b="1" dirty="0"/>
              <a:t>Data-Driven Insights: </a:t>
            </a:r>
            <a:r>
              <a:rPr lang="en-GB" sz="2000" dirty="0"/>
              <a:t>Clear identification of key trends such as salary disparities and employee type distributions, enabling strategic decision-making.</a:t>
            </a:r>
          </a:p>
          <a:p>
            <a:pPr marL="342900" lvl="0" indent="-342900">
              <a:lnSpc>
                <a:spcPct val="100000"/>
              </a:lnSpc>
              <a:buFontTx/>
              <a:buChar char="-"/>
            </a:pPr>
            <a:r>
              <a:rPr lang="en-GB" sz="2000" b="1" dirty="0"/>
              <a:t>Visual Clarity: </a:t>
            </a:r>
            <a:r>
              <a:rPr lang="en-GB" sz="2000" dirty="0"/>
              <a:t>Easy-to-understand charts and visualizations that allow for quick and efficient analysis of workforce metrics.</a:t>
            </a:r>
          </a:p>
          <a:p>
            <a:pPr marL="342900" lvl="0" indent="-342900">
              <a:lnSpc>
                <a:spcPct val="100000"/>
              </a:lnSpc>
              <a:buFontTx/>
              <a:buChar char="-"/>
            </a:pPr>
            <a:r>
              <a:rPr lang="en-GB" sz="2000" b="1" dirty="0"/>
              <a:t>Proactive Workforce Management: </a:t>
            </a:r>
            <a:r>
              <a:rPr lang="en-GB" sz="2000" dirty="0"/>
              <a:t>Encourages a forward-thinking approach to managing workforce diversity and employee types, ensuring alignment with organizational goals.</a:t>
            </a:r>
          </a:p>
          <a:p>
            <a:pPr marL="342900" lvl="0" indent="-342900">
              <a:lnSpc>
                <a:spcPct val="100000"/>
              </a:lnSpc>
              <a:buFontTx/>
              <a:buChar char="-"/>
            </a:pPr>
            <a:r>
              <a:rPr lang="en-GB" sz="2000" b="1" dirty="0"/>
              <a:t>Comprehensive Analysis: </a:t>
            </a:r>
            <a:r>
              <a:rPr lang="en-GB" sz="2000" dirty="0"/>
              <a:t>A thorough and detailed examination of employee data, including identifying and addressing any missing information or anomalies.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1662</Words>
  <Application>Microsoft Office PowerPoint</Application>
  <PresentationFormat>Widescreen</PresentationFormat>
  <Paragraphs>151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varshika</dc:creator>
  <cp:lastModifiedBy>Varshika B</cp:lastModifiedBy>
  <cp:revision>22</cp:revision>
  <dcterms:created xsi:type="dcterms:W3CDTF">2024-03-29T15:07:22Z</dcterms:created>
  <dcterms:modified xsi:type="dcterms:W3CDTF">2024-08-30T19:06:19Z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