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3" r:id="rId5"/>
    <p:sldId id="267" r:id="rId6"/>
    <p:sldId id="264" r:id="rId7"/>
    <p:sldId id="266" r:id="rId8"/>
    <p:sldId id="265"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33256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8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903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45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654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255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903000" y="3264196"/>
            <a:ext cx="7673540" cy="1345332"/>
          </a:xfrm>
          <a:prstGeom prst="rect">
            <a:avLst/>
          </a:prstGeom>
        </p:spPr>
        <p:txBody>
          <a:bodyPr spcFirstLastPara="1" wrap="square" lIns="91425" tIns="91425" rIns="91425" bIns="91425" anchor="t" anchorCtr="0">
            <a:normAutofit/>
          </a:bodyPr>
          <a:lstStyle/>
          <a:p>
            <a:pPr marL="0" lvl="0" indent="0"/>
            <a:r>
              <a:rPr lang="en" sz="1400" dirty="0" smtClean="0"/>
              <a:t>	Student name: </a:t>
            </a:r>
            <a:r>
              <a:rPr lang="en-IN" sz="1400" dirty="0" err="1" smtClean="0"/>
              <a:t>Avishkar</a:t>
            </a:r>
            <a:r>
              <a:rPr lang="en-IN" sz="1400" dirty="0" smtClean="0"/>
              <a:t> </a:t>
            </a:r>
            <a:r>
              <a:rPr lang="en-IN" sz="1400" dirty="0" err="1" smtClean="0"/>
              <a:t>Dalvi</a:t>
            </a:r>
            <a:r>
              <a:rPr lang="en" sz="1400" dirty="0" smtClean="0"/>
              <a:t>		  Roll no: 06	 </a:t>
            </a:r>
          </a:p>
          <a:p>
            <a:pPr marL="0" lvl="0" indent="0" rtl="0">
              <a:spcBef>
                <a:spcPts val="0"/>
              </a:spcBef>
              <a:spcAft>
                <a:spcPts val="0"/>
              </a:spcAft>
              <a:buNone/>
            </a:pPr>
            <a:r>
              <a:rPr lang="en" sz="1400" dirty="0" smtClean="0"/>
              <a:t>	Student </a:t>
            </a:r>
            <a:r>
              <a:rPr lang="en" sz="1400" dirty="0"/>
              <a:t>name</a:t>
            </a:r>
            <a:r>
              <a:rPr lang="en" sz="1400" dirty="0" smtClean="0"/>
              <a:t>: </a:t>
            </a:r>
            <a:r>
              <a:rPr lang="en" sz="1400" dirty="0" smtClean="0"/>
              <a:t>Kanchi Patil</a:t>
            </a:r>
            <a:r>
              <a:rPr lang="en" sz="1400" dirty="0" smtClean="0"/>
              <a:t>		  Roll no: </a:t>
            </a:r>
            <a:r>
              <a:rPr lang="en" sz="1400" dirty="0" smtClean="0"/>
              <a:t>45</a:t>
            </a:r>
            <a:r>
              <a:rPr lang="en" sz="1400" dirty="0"/>
              <a:t>	 </a:t>
            </a:r>
            <a:endParaRPr lang="en" sz="1400" dirty="0" smtClean="0"/>
          </a:p>
          <a:p>
            <a:pPr marL="0" lvl="0" indent="0"/>
            <a:r>
              <a:rPr lang="en" sz="1400" dirty="0" smtClean="0"/>
              <a:t>	Student </a:t>
            </a:r>
            <a:r>
              <a:rPr lang="en" sz="1400" dirty="0" smtClean="0"/>
              <a:t>name: </a:t>
            </a:r>
            <a:r>
              <a:rPr lang="en" sz="1400" dirty="0"/>
              <a:t>Varshil Shah </a:t>
            </a:r>
            <a:r>
              <a:rPr lang="en" sz="1400" dirty="0"/>
              <a:t>		  Roll no: </a:t>
            </a:r>
            <a:r>
              <a:rPr lang="en" sz="1400" dirty="0" smtClean="0"/>
              <a:t>63</a:t>
            </a:r>
            <a:r>
              <a:rPr lang="en" sz="1400" dirty="0"/>
              <a:t>	</a:t>
            </a:r>
            <a:endParaRPr lang="en" sz="1400" dirty="0" smtClean="0"/>
          </a:p>
          <a:p>
            <a:pPr marL="0" lvl="0" indent="0"/>
            <a:r>
              <a:rPr lang="en" sz="1400" dirty="0" smtClean="0"/>
              <a:t>Student </a:t>
            </a:r>
            <a:r>
              <a:rPr lang="en" sz="1400" dirty="0"/>
              <a:t>name: </a:t>
            </a:r>
            <a:r>
              <a:rPr lang="en-IN" sz="1400" dirty="0" err="1"/>
              <a:t>Jainam</a:t>
            </a:r>
            <a:r>
              <a:rPr lang="en-IN" sz="1400" dirty="0"/>
              <a:t> </a:t>
            </a:r>
            <a:r>
              <a:rPr lang="en-IN" sz="1400" dirty="0" err="1"/>
              <a:t>Zaveri</a:t>
            </a:r>
            <a:r>
              <a:rPr lang="en-IN" sz="1400" dirty="0"/>
              <a:t> </a:t>
            </a:r>
            <a:r>
              <a:rPr lang="en" sz="1400" dirty="0"/>
              <a:t>		  Roll </a:t>
            </a:r>
            <a:r>
              <a:rPr lang="en" sz="1400" dirty="0" smtClean="0"/>
              <a:t>no:77</a:t>
            </a:r>
          </a:p>
          <a:p>
            <a:pPr marL="0" lvl="0" indent="0" rtl="0">
              <a:spcBef>
                <a:spcPts val="0"/>
              </a:spcBef>
              <a:spcAft>
                <a:spcPts val="0"/>
              </a:spcAft>
              <a:buNone/>
            </a:pPr>
            <a:endParaRPr sz="1400" dirty="0"/>
          </a:p>
          <a:p>
            <a:pPr marL="0" lvl="0" indent="0" rtl="0">
              <a:spcBef>
                <a:spcPts val="0"/>
              </a:spcBef>
              <a:spcAft>
                <a:spcPts val="0"/>
              </a:spcAft>
              <a:buNone/>
            </a:pPr>
            <a:endParaRPr sz="1400" dirty="0"/>
          </a:p>
        </p:txBody>
      </p:sp>
      <p:sp>
        <p:nvSpPr>
          <p:cNvPr id="55" name="Google Shape;55;p13"/>
          <p:cNvSpPr txBox="1"/>
          <p:nvPr/>
        </p:nvSpPr>
        <p:spPr>
          <a:xfrm>
            <a:off x="669272" y="2390696"/>
            <a:ext cx="7338000" cy="492412"/>
          </a:xfrm>
          <a:prstGeom prst="rect">
            <a:avLst/>
          </a:prstGeom>
          <a:noFill/>
          <a:ln>
            <a:noFill/>
          </a:ln>
        </p:spPr>
        <p:txBody>
          <a:bodyPr spcFirstLastPara="1" wrap="square" lIns="91425" tIns="91425" rIns="91425" bIns="91425" anchor="t" anchorCtr="0">
            <a:spAutoFit/>
          </a:bodyPr>
          <a:lstStyle/>
          <a:p>
            <a:pPr lvl="0" algn="ctr"/>
            <a:r>
              <a:rPr lang="en-IN" sz="2000" dirty="0" smtClean="0"/>
              <a:t>Employee Leave Management System</a:t>
            </a:r>
            <a:endParaRPr lang="en-IN" sz="2000" dirty="0"/>
          </a:p>
        </p:txBody>
      </p:sp>
      <p:sp>
        <p:nvSpPr>
          <p:cNvPr id="56" name="Google Shape;56;p13"/>
          <p:cNvSpPr txBox="1"/>
          <p:nvPr/>
        </p:nvSpPr>
        <p:spPr>
          <a:xfrm>
            <a:off x="903000" y="1600046"/>
            <a:ext cx="7338000" cy="861744"/>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200" dirty="0">
                <a:solidFill>
                  <a:schemeClr val="dk1"/>
                </a:solidFill>
              </a:rPr>
              <a:t>DEPARTMENT OF COMPUTER </a:t>
            </a:r>
            <a:r>
              <a:rPr lang="en" sz="2200" dirty="0" smtClean="0">
                <a:solidFill>
                  <a:schemeClr val="dk1"/>
                </a:solidFill>
              </a:rPr>
              <a:t>ENGINEERING</a:t>
            </a:r>
            <a:endParaRPr sz="2200" dirty="0" smtClean="0">
              <a:solidFill>
                <a:schemeClr val="dk1"/>
              </a:solidFill>
            </a:endParaRPr>
          </a:p>
          <a:p>
            <a:pPr lvl="0" algn="ctr"/>
            <a:r>
              <a:rPr lang="en-IN" sz="2200" dirty="0"/>
              <a:t>CLOUD COMPUTING</a:t>
            </a:r>
            <a:endParaRPr sz="2200" dirty="0"/>
          </a:p>
        </p:txBody>
      </p:sp>
      <p:pic>
        <p:nvPicPr>
          <p:cNvPr id="57" name="Google Shape;57;p13"/>
          <p:cNvPicPr preferRelativeResize="0"/>
          <p:nvPr/>
        </p:nvPicPr>
        <p:blipFill>
          <a:blip r:embed="rId3">
            <a:alphaModFix/>
          </a:blip>
          <a:stretch>
            <a:fillRect/>
          </a:stretch>
        </p:blipFill>
        <p:spPr>
          <a:xfrm>
            <a:off x="152400" y="152400"/>
            <a:ext cx="8520600" cy="129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smtClean="0"/>
              <a:t>Problem Statement</a:t>
            </a:r>
            <a:endParaRPr lang="en-IN" dirty="0"/>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spcAft>
                <a:spcPts val="1200"/>
              </a:spcAft>
              <a:buNone/>
            </a:pPr>
            <a:r>
              <a:rPr lang="en-US" sz="1400" dirty="0"/>
              <a:t>In the existing paperwork related to leaving management. Leaves are maintained using the attendance register for the staff. An employee needs to submit their leaves manually to their respective authorities or department, this increases paperwork and maintaining the paperwork becomes a tedious exercise. Employees find it difficult to apply for leaves and vacations, especially those that have tasks that require a specific number of people to operate which is a very complicated process. First of all, there should be a way to determine if a specific employee has legitimate leave days to use. Second, leaves should be scheduled in a way that the normal operations of the business are not impaired. Finally, the personal views and emotions of the employee that is taking the leave as well as the atmosphere in the department he or she is leaving should be considered to foster cooperation and goodwill instead of anger and conflicts</a:t>
            </a:r>
            <a:r>
              <a:rPr lang="en-US" sz="1050" dirty="0"/>
              <a:t>.</a:t>
            </a:r>
            <a:endParaRPr sz="1050" dirty="0"/>
          </a:p>
        </p:txBody>
      </p:sp>
      <p:sp>
        <p:nvSpPr>
          <p:cNvPr id="66" name="Google Shape;66;p14"/>
          <p:cNvSpPr txBox="1"/>
          <p:nvPr/>
        </p:nvSpPr>
        <p:spPr>
          <a:xfrm>
            <a:off x="5337544" y="4527977"/>
            <a:ext cx="3598681" cy="615523"/>
          </a:xfrm>
          <a:prstGeom prst="rect">
            <a:avLst/>
          </a:prstGeom>
          <a:noFill/>
          <a:ln>
            <a:noFill/>
          </a:ln>
        </p:spPr>
        <p:txBody>
          <a:bodyPr spcFirstLastPara="1" wrap="square" lIns="91425" tIns="91425" rIns="91425" bIns="91425" anchor="t" anchorCtr="0">
            <a:spAutoFit/>
          </a:bodyPr>
          <a:lstStyle/>
          <a:p>
            <a:r>
              <a:rPr lang="en-IN" dirty="0"/>
              <a:t>Employee Leave Management System</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IN" dirty="0"/>
              <a:t>Introduction</a:t>
            </a:r>
            <a:endParaRPr dirty="0"/>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Aft>
                <a:spcPts val="1200"/>
              </a:spcAft>
              <a:buNone/>
            </a:pPr>
            <a:r>
              <a:rPr lang="en-US" sz="1150" dirty="0" smtClean="0"/>
              <a:t>.</a:t>
            </a:r>
            <a:endParaRPr lang="en-US" sz="1150" dirty="0" smtClean="0"/>
          </a:p>
        </p:txBody>
      </p:sp>
      <p:sp>
        <p:nvSpPr>
          <p:cNvPr id="5" name="Google Shape;66;p14"/>
          <p:cNvSpPr txBox="1"/>
          <p:nvPr/>
        </p:nvSpPr>
        <p:spPr>
          <a:xfrm>
            <a:off x="5337544" y="4527977"/>
            <a:ext cx="3598681" cy="615523"/>
          </a:xfrm>
          <a:prstGeom prst="rect">
            <a:avLst/>
          </a:prstGeom>
          <a:noFill/>
          <a:ln>
            <a:noFill/>
          </a:ln>
        </p:spPr>
        <p:txBody>
          <a:bodyPr spcFirstLastPara="1" wrap="square" lIns="91425" tIns="91425" rIns="91425" bIns="91425" anchor="t" anchorCtr="0">
            <a:spAutoFit/>
          </a:bodyPr>
          <a:lstStyle/>
          <a:p>
            <a:r>
              <a:rPr lang="en-IN" dirty="0"/>
              <a:t>Employee Leave Management System</a:t>
            </a:r>
          </a:p>
          <a:p>
            <a:pPr marL="0" lvl="0" indent="0" algn="l" rtl="0">
              <a:spcBef>
                <a:spcPts val="0"/>
              </a:spcBef>
              <a:spcAft>
                <a:spcPts val="0"/>
              </a:spcAft>
              <a:buNone/>
            </a:pPr>
            <a:endParaRPr dirty="0"/>
          </a:p>
        </p:txBody>
      </p:sp>
      <p:sp>
        <p:nvSpPr>
          <p:cNvPr id="2" name="Rectangle 1"/>
          <p:cNvSpPr/>
          <p:nvPr/>
        </p:nvSpPr>
        <p:spPr>
          <a:xfrm>
            <a:off x="350874" y="956930"/>
            <a:ext cx="8250865" cy="2821285"/>
          </a:xfrm>
          <a:prstGeom prst="rect">
            <a:avLst/>
          </a:prstGeom>
        </p:spPr>
        <p:txBody>
          <a:bodyPr wrap="square">
            <a:spAutoFit/>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The </a:t>
            </a:r>
            <a:r>
              <a:rPr lang="en-US" dirty="0"/>
              <a:t>"Employee Leave Management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a:t>
            </a:r>
            <a:r>
              <a:rPr lang="en-US" dirty="0" smtClean="0"/>
              <a:t>user-friendly</a:t>
            </a:r>
          </a:p>
          <a:p>
            <a:endParaRPr lang="en-US" baseline="-25000" dirty="0" smtClean="0"/>
          </a:p>
          <a:p>
            <a:pPr marL="285750" indent="-285750">
              <a:buFont typeface="Arial" pitchFamily="34" charset="0"/>
              <a:buChar char="•"/>
            </a:pPr>
            <a:r>
              <a:rPr lang="en-US" dirty="0"/>
              <a:t>This software project was mostly built utilizing the powerful coding tools of HTML, CSS, and PHP on the front end, and Microsoft SQL Server on the back end. The software is extremely user-friendly, which is a big feature. Some AWS features and tools are used in the development of this project, which is rather significant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rmAutofit fontScale="90000"/>
          </a:bodyPr>
          <a:lstStyle/>
          <a:p>
            <a:r>
              <a:rPr lang="en-US" dirty="0" smtClean="0"/>
              <a:t>Software </a:t>
            </a:r>
            <a:r>
              <a:rPr lang="en-US" dirty="0"/>
              <a:t>Requirements:</a:t>
            </a:r>
            <a:br>
              <a:rPr lang="en-US" dirty="0"/>
            </a:br>
            <a:endParaRPr dirty="0"/>
          </a:p>
        </p:txBody>
      </p:sp>
      <p:sp>
        <p:nvSpPr>
          <p:cNvPr id="100" name="Google Shape;100;p19"/>
          <p:cNvSpPr txBox="1">
            <a:spLocks noGrp="1"/>
          </p:cNvSpPr>
          <p:nvPr>
            <p:ph type="body" idx="1"/>
          </p:nvPr>
        </p:nvSpPr>
        <p:spPr>
          <a:xfrm>
            <a:off x="311700" y="939824"/>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US" sz="1400" dirty="0" smtClean="0"/>
              <a:t>Notepad </a:t>
            </a:r>
            <a:r>
              <a:rPr lang="en-US" sz="1400" dirty="0"/>
              <a:t>++: Notepad++ is a text and source code editor for use with Microsoft </a:t>
            </a:r>
            <a:r>
              <a:rPr lang="en-US" sz="1400" dirty="0" smtClean="0"/>
              <a:t>Windows</a:t>
            </a:r>
            <a:r>
              <a:rPr lang="en-US" sz="1400" dirty="0"/>
              <a:t>.</a:t>
            </a:r>
          </a:p>
          <a:p>
            <a:pPr marL="285750" indent="-285750">
              <a:spcAft>
                <a:spcPts val="1200"/>
              </a:spcAft>
            </a:pPr>
            <a:r>
              <a:rPr lang="en-US" sz="1400" dirty="0"/>
              <a:t>Visual Studio Code: Visual Studio Code, also commonly referred to as VS Code, is a </a:t>
            </a:r>
            <a:r>
              <a:rPr lang="en-US" sz="1400" dirty="0" smtClean="0"/>
              <a:t>source-code </a:t>
            </a:r>
            <a:r>
              <a:rPr lang="en-US" sz="1400" dirty="0"/>
              <a:t>editor made by Microsoft for Windows, Linux and </a:t>
            </a:r>
            <a:r>
              <a:rPr lang="en-US" sz="1400" dirty="0" err="1"/>
              <a:t>macOS</a:t>
            </a:r>
            <a:r>
              <a:rPr lang="en-US" sz="1400" dirty="0"/>
              <a:t>.</a:t>
            </a:r>
          </a:p>
          <a:p>
            <a:pPr marL="285750" indent="-285750">
              <a:spcAft>
                <a:spcPts val="1200"/>
              </a:spcAft>
            </a:pPr>
            <a:r>
              <a:rPr lang="en-US" sz="1400" dirty="0" err="1"/>
              <a:t>Xampp</a:t>
            </a:r>
            <a:r>
              <a:rPr lang="en-US" sz="1400" dirty="0"/>
              <a:t>: XAMPP is a free and open-source cross-platform web server solution stack </a:t>
            </a:r>
            <a:r>
              <a:rPr lang="en-US" sz="1400" dirty="0" smtClean="0"/>
              <a:t> package </a:t>
            </a:r>
            <a:r>
              <a:rPr lang="en-US" sz="1400" dirty="0"/>
              <a:t>developed by Apache Friends, consisting mainly of the Apache HTTP Server, </a:t>
            </a:r>
          </a:p>
          <a:p>
            <a:pPr marL="285750" indent="-285750">
              <a:spcAft>
                <a:spcPts val="1200"/>
              </a:spcAft>
            </a:pPr>
            <a:r>
              <a:rPr lang="en-US" sz="1400" dirty="0" err="1"/>
              <a:t>MariaDB</a:t>
            </a:r>
            <a:r>
              <a:rPr lang="en-US" sz="1400" dirty="0"/>
              <a:t> database, and interpreters for scripts written in the PHP and Perl </a:t>
            </a:r>
            <a:r>
              <a:rPr lang="en-US" sz="1400" dirty="0" smtClean="0"/>
              <a:t> programming </a:t>
            </a:r>
            <a:r>
              <a:rPr lang="en-US" sz="1400" dirty="0"/>
              <a:t>languages.</a:t>
            </a:r>
          </a:p>
          <a:p>
            <a:pPr marL="285750" indent="-285750">
              <a:spcAft>
                <a:spcPts val="1200"/>
              </a:spcAft>
            </a:pPr>
            <a:r>
              <a:rPr lang="en-US" sz="1400" dirty="0" err="1"/>
              <a:t>Aws</a:t>
            </a:r>
            <a:r>
              <a:rPr lang="en-US" sz="1400" dirty="0"/>
              <a:t> Services: Amazon Web Services, Inc. is a subsidiary of Amazon providing </a:t>
            </a:r>
            <a:r>
              <a:rPr lang="en-US" sz="1400" dirty="0" err="1"/>
              <a:t>ondemand</a:t>
            </a:r>
            <a:r>
              <a:rPr lang="en-US" sz="1400" dirty="0"/>
              <a:t> cloud computing platforms and APIs to individuals, companies, and </a:t>
            </a:r>
            <a:r>
              <a:rPr lang="en-US" sz="1400" dirty="0" smtClean="0"/>
              <a:t> governments</a:t>
            </a:r>
            <a:r>
              <a:rPr lang="en-US" sz="1400" dirty="0"/>
              <a:t>, on a metered pay-as-you-go basis</a:t>
            </a:r>
            <a:endParaRPr sz="1400" dirty="0"/>
          </a:p>
        </p:txBody>
      </p:sp>
      <p:sp>
        <p:nvSpPr>
          <p:cNvPr id="6" name="Google Shape;66;p14"/>
          <p:cNvSpPr txBox="1"/>
          <p:nvPr/>
        </p:nvSpPr>
        <p:spPr>
          <a:xfrm>
            <a:off x="5337544" y="4527977"/>
            <a:ext cx="3598681" cy="615523"/>
          </a:xfrm>
          <a:prstGeom prst="rect">
            <a:avLst/>
          </a:prstGeom>
          <a:noFill/>
          <a:ln>
            <a:noFill/>
          </a:ln>
        </p:spPr>
        <p:txBody>
          <a:bodyPr spcFirstLastPara="1" wrap="square" lIns="91425" tIns="91425" rIns="91425" bIns="91425" anchor="t" anchorCtr="0">
            <a:spAutoFit/>
          </a:bodyPr>
          <a:lstStyle/>
          <a:p>
            <a:r>
              <a:rPr lang="en-IN" dirty="0"/>
              <a:t>Employee Leave Management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433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Description</a:t>
            </a:r>
          </a:p>
        </p:txBody>
      </p:sp>
      <p:sp>
        <p:nvSpPr>
          <p:cNvPr id="3" name="Text Placeholder 2"/>
          <p:cNvSpPr>
            <a:spLocks noGrp="1"/>
          </p:cNvSpPr>
          <p:nvPr>
            <p:ph type="body" idx="1"/>
          </p:nvPr>
        </p:nvSpPr>
        <p:spPr/>
        <p:txBody>
          <a:bodyPr/>
          <a:lstStyle/>
          <a:p>
            <a:r>
              <a:rPr lang="en-US" dirty="0"/>
              <a:t>Employee leave management system is designed using three tier architecture model. The three-tier architecture runs on client/server model and the web server.</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184" y="2371875"/>
            <a:ext cx="4219575" cy="1987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14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a:t>
            </a:r>
            <a:r>
              <a:rPr lang="en-IN" dirty="0"/>
              <a:t/>
            </a:r>
            <a:br>
              <a:rPr lang="en-IN" dirty="0"/>
            </a:br>
            <a:endParaRPr lang="en-IN" dirty="0"/>
          </a:p>
        </p:txBody>
      </p:sp>
      <p:sp>
        <p:nvSpPr>
          <p:cNvPr id="4" name="Text Placeholder 3"/>
          <p:cNvSpPr>
            <a:spLocks noGrp="1"/>
          </p:cNvSpPr>
          <p:nvPr>
            <p:ph type="body" idx="1"/>
          </p:nvPr>
        </p:nvSpPr>
        <p:spPr>
          <a:xfrm>
            <a:off x="311700" y="1010093"/>
            <a:ext cx="8520600" cy="3558782"/>
          </a:xfrm>
        </p:spPr>
        <p:txBody>
          <a:bodyPr/>
          <a:lstStyle/>
          <a:p>
            <a:pPr marL="114300" indent="0">
              <a:buNone/>
            </a:pPr>
            <a:r>
              <a:rPr lang="en-IN" dirty="0" smtClean="0"/>
              <a:t>EMPLOYEE </a:t>
            </a:r>
            <a:r>
              <a:rPr lang="en-IN" dirty="0"/>
              <a:t>SIDE </a:t>
            </a:r>
            <a:r>
              <a:rPr lang="en-IN" dirty="0" smtClean="0"/>
              <a:t>LOGIN-</a:t>
            </a:r>
          </a:p>
          <a:p>
            <a:pPr marL="114300" indent="0">
              <a:buNone/>
            </a:pPr>
            <a:r>
              <a:rPr lang="en-US" sz="1400" dirty="0" smtClean="0"/>
              <a:t>	Employee </a:t>
            </a:r>
            <a:r>
              <a:rPr lang="en-US" sz="1400" dirty="0"/>
              <a:t>login allows employee to update profile , apply leave </a:t>
            </a:r>
            <a:r>
              <a:rPr lang="en-US" sz="1400" dirty="0" smtClean="0"/>
              <a:t>,check </a:t>
            </a:r>
            <a:r>
              <a:rPr lang="en-US" sz="1400" dirty="0"/>
              <a:t>leave history and logout to the system</a:t>
            </a:r>
            <a:r>
              <a:rPr lang="en-US" dirty="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85" y="2080917"/>
            <a:ext cx="61055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50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dirty="0">
                <a:solidFill>
                  <a:schemeClr val="dk2"/>
                </a:solidFill>
              </a:rPr>
              <a:t>EMPLOYEE </a:t>
            </a:r>
            <a:r>
              <a:rPr lang="en-IN" sz="2000" dirty="0">
                <a:solidFill>
                  <a:schemeClr val="dk2"/>
                </a:solidFill>
              </a:rPr>
              <a:t>SIDE-</a:t>
            </a:r>
            <a:r>
              <a:rPr lang="en-IN" dirty="0"/>
              <a:t/>
            </a: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90" y="1074185"/>
            <a:ext cx="6380647" cy="2753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1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33647"/>
            <a:ext cx="8520600" cy="3835228"/>
          </a:xfrm>
        </p:spPr>
        <p:txBody>
          <a:bodyPr/>
          <a:lstStyle/>
          <a:p>
            <a:pPr marL="114300" indent="0">
              <a:buNone/>
            </a:pPr>
            <a:r>
              <a:rPr lang="en-IN" dirty="0" smtClean="0"/>
              <a:t>ADMIN </a:t>
            </a:r>
            <a:r>
              <a:rPr lang="en-IN" dirty="0"/>
              <a:t>SIDE LOGIN</a:t>
            </a:r>
            <a:r>
              <a:rPr lang="en-IN" dirty="0" smtClean="0"/>
              <a:t>:</a:t>
            </a:r>
          </a:p>
          <a:p>
            <a:pPr marL="114300" indent="0">
              <a:buNone/>
            </a:pPr>
            <a:r>
              <a:rPr lang="en-US" dirty="0" smtClean="0"/>
              <a:t>	</a:t>
            </a:r>
            <a:r>
              <a:rPr lang="en-US" sz="1400" dirty="0" smtClean="0"/>
              <a:t>Admin </a:t>
            </a:r>
            <a:r>
              <a:rPr lang="en-US" sz="1400" dirty="0"/>
              <a:t>login allows admin to manage employees information, can accept or reject leave , allows to manage employees department wise, leave management , logout and so on.</a:t>
            </a:r>
            <a:endParaRPr lang="en-IN" sz="1400"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0" y="1855971"/>
            <a:ext cx="6048375" cy="276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54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t>
            </a:r>
            <a:endParaRPr dirty="0"/>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US" sz="1400" dirty="0"/>
              <a:t>[1] Manish, S., </a:t>
            </a:r>
            <a:r>
              <a:rPr lang="en-US" sz="1400" dirty="0" err="1"/>
              <a:t>Prachi</a:t>
            </a:r>
            <a:r>
              <a:rPr lang="en-US" sz="1400" dirty="0"/>
              <a:t>, S., </a:t>
            </a:r>
            <a:r>
              <a:rPr lang="en-US" sz="1400" dirty="0" err="1"/>
              <a:t>Rohil</a:t>
            </a:r>
            <a:r>
              <a:rPr lang="en-US" sz="1400" dirty="0"/>
              <a:t>, </a:t>
            </a:r>
            <a:r>
              <a:rPr lang="en-US" sz="1400" dirty="0" err="1"/>
              <a:t>Shubham</a:t>
            </a:r>
            <a:r>
              <a:rPr lang="en-US" sz="1400" dirty="0"/>
              <a:t>, S. and </a:t>
            </a:r>
            <a:r>
              <a:rPr lang="en-US" sz="1400" dirty="0" err="1"/>
              <a:t>Shiwani</a:t>
            </a:r>
            <a:r>
              <a:rPr lang="en-US" sz="1400" dirty="0"/>
              <a:t>, S. (2015). Leave and </a:t>
            </a:r>
            <a:r>
              <a:rPr lang="en-US" sz="1400" dirty="0" smtClean="0"/>
              <a:t>Payroll Management </a:t>
            </a:r>
            <a:r>
              <a:rPr lang="en-US" sz="1400" dirty="0"/>
              <a:t>System. International Conference on Computing and Virtualization, Thakur, </a:t>
            </a:r>
            <a:r>
              <a:rPr lang="en-US" sz="1400" dirty="0" smtClean="0"/>
              <a:t>India</a:t>
            </a:r>
            <a:r>
              <a:rPr lang="en-US" sz="1400" dirty="0"/>
              <a:t>.</a:t>
            </a:r>
          </a:p>
          <a:p>
            <a:pPr marL="0" indent="0">
              <a:spcAft>
                <a:spcPts val="1200"/>
              </a:spcAft>
              <a:buNone/>
            </a:pPr>
            <a:r>
              <a:rPr lang="en-US" sz="1400" dirty="0"/>
              <a:t>[2] </a:t>
            </a:r>
            <a:r>
              <a:rPr lang="en-US" sz="1400" dirty="0" err="1"/>
              <a:t>Hridita</a:t>
            </a:r>
            <a:r>
              <a:rPr lang="en-US" sz="1400" dirty="0"/>
              <a:t>, A. (2018). Employee leave Management System in </a:t>
            </a:r>
            <a:r>
              <a:rPr lang="en-US" sz="1400" dirty="0" err="1"/>
              <a:t>Metlife</a:t>
            </a:r>
            <a:r>
              <a:rPr lang="en-US" sz="1400" dirty="0"/>
              <a:t> Bangladesh. An </a:t>
            </a:r>
            <a:r>
              <a:rPr lang="en-US" sz="1400" dirty="0" err="1" smtClean="0"/>
              <a:t>Intenship</a:t>
            </a:r>
            <a:r>
              <a:rPr lang="en-US" sz="1400" dirty="0" smtClean="0"/>
              <a:t> </a:t>
            </a:r>
            <a:r>
              <a:rPr lang="en-US" sz="1400" dirty="0"/>
              <a:t>Report on </a:t>
            </a:r>
            <a:r>
              <a:rPr lang="en-US" sz="1400" dirty="0" err="1"/>
              <a:t>Meltlife</a:t>
            </a:r>
            <a:r>
              <a:rPr lang="en-US" sz="1400" dirty="0"/>
              <a:t>.</a:t>
            </a:r>
          </a:p>
          <a:p>
            <a:pPr marL="0" indent="0">
              <a:spcAft>
                <a:spcPts val="1200"/>
              </a:spcAft>
              <a:buNone/>
            </a:pPr>
            <a:r>
              <a:rPr lang="en-US" sz="1400" dirty="0"/>
              <a:t>[</a:t>
            </a:r>
            <a:r>
              <a:rPr lang="en-US" sz="1400" dirty="0" smtClean="0"/>
              <a:t>3]342815048_EMPLOYEE_LEAVE_MANAGEMENT_SYSTEM/link/617dd2703c987366c3094c7a</a:t>
            </a:r>
            <a:endParaRPr lang="en-US" sz="1400" dirty="0" smtClean="0"/>
          </a:p>
          <a:p>
            <a:pPr marL="114300" indent="0">
              <a:buNone/>
            </a:pPr>
            <a:endParaRPr lang="en-US" sz="1200" dirty="0" smtClean="0"/>
          </a:p>
          <a:p>
            <a:pPr marL="285750" indent="-285750">
              <a:spcAft>
                <a:spcPts val="1200"/>
              </a:spcAft>
            </a:pPr>
            <a:endParaRPr sz="1200" dirty="0"/>
          </a:p>
        </p:txBody>
      </p:sp>
      <p:sp>
        <p:nvSpPr>
          <p:cNvPr id="6" name="Google Shape;66;p14"/>
          <p:cNvSpPr txBox="1"/>
          <p:nvPr/>
        </p:nvSpPr>
        <p:spPr>
          <a:xfrm>
            <a:off x="5337544" y="4527977"/>
            <a:ext cx="3598681" cy="615523"/>
          </a:xfrm>
          <a:prstGeom prst="rect">
            <a:avLst/>
          </a:prstGeom>
          <a:noFill/>
          <a:ln>
            <a:noFill/>
          </a:ln>
        </p:spPr>
        <p:txBody>
          <a:bodyPr spcFirstLastPara="1" wrap="square" lIns="91425" tIns="91425" rIns="91425" bIns="91425" anchor="t" anchorCtr="0">
            <a:spAutoFit/>
          </a:bodyPr>
          <a:lstStyle/>
          <a:p>
            <a:r>
              <a:rPr lang="en-IN" dirty="0"/>
              <a:t>Employee Leave Management System</a:t>
            </a: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603</Words>
  <Application>Microsoft Office PowerPoint</Application>
  <PresentationFormat>On-screen Show (16:9)</PresentationFormat>
  <Paragraphs>37</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Problem Statement</vt:lpstr>
      <vt:lpstr>Introduction</vt:lpstr>
      <vt:lpstr>Software Requirements: </vt:lpstr>
      <vt:lpstr>Description</vt:lpstr>
      <vt:lpstr>Implementation </vt:lpstr>
      <vt:lpstr>EMPLOYEE SIDE- </vt:lpstr>
      <vt:lpstr>PowerPoint Presentation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Mandar</dc:creator>
  <cp:lastModifiedBy>abc</cp:lastModifiedBy>
  <cp:revision>20</cp:revision>
  <dcterms:modified xsi:type="dcterms:W3CDTF">2022-04-22T03:50:06Z</dcterms:modified>
</cp:coreProperties>
</file>