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Comfortaa"/>
      <p:regular r:id="rId15"/>
    </p:embeddedFont>
    <p:embeddedFont>
      <p:font typeface="Comfortaa"/>
      <p:regular r:id="rId16"/>
    </p:embeddedFont>
    <p:embeddedFont>
      <p:font typeface="Raleway Medium"/>
      <p:regular r:id="rId17"/>
    </p:embeddedFont>
    <p:embeddedFont>
      <p:font typeface="Raleway Medium"/>
      <p:regular r:id="rId18"/>
    </p:embeddedFont>
    <p:embeddedFont>
      <p:font typeface="Raleway Medium"/>
      <p:regular r:id="rId19"/>
    </p:embeddedFont>
    <p:embeddedFont>
      <p:font typeface="Raleway Medium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919883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Quantum Computing: A Leap into the Future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3661767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Welcome to a journey into the fascinating world of quantum computing! This presentation explores its groundbreaking concepts and potential to revolutionize technology.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5124569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Prepare to delve into the intricacies of qubits, algorithms, and the hardware driving this next generation of computation. Discover its vast potential and impact on society.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950595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Introduction to Quantum Mechanics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864037" y="2692479"/>
            <a:ext cx="3584615" cy="2169795"/>
          </a:xfrm>
          <a:prstGeom prst="roundRect">
            <a:avLst>
              <a:gd name="adj" fmla="val 17068"/>
            </a:avLst>
          </a:prstGeom>
          <a:solidFill>
            <a:srgbClr val="46464A"/>
          </a:solidFill>
          <a:ln/>
        </p:spPr>
      </p:sp>
      <p:sp>
        <p:nvSpPr>
          <p:cNvPr id="5" name="Text 2"/>
          <p:cNvSpPr/>
          <p:nvPr/>
        </p:nvSpPr>
        <p:spPr>
          <a:xfrm>
            <a:off x="1110853" y="293929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Superposition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110853" y="3430310"/>
            <a:ext cx="309098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Quantum systems can exist in multiple states at once.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2692479"/>
            <a:ext cx="3584615" cy="2169795"/>
          </a:xfrm>
          <a:prstGeom prst="roundRect">
            <a:avLst>
              <a:gd name="adj" fmla="val 17068"/>
            </a:avLst>
          </a:prstGeom>
          <a:solidFill>
            <a:srgbClr val="46464A"/>
          </a:solidFill>
          <a:ln/>
        </p:spPr>
      </p:sp>
      <p:sp>
        <p:nvSpPr>
          <p:cNvPr id="8" name="Text 5"/>
          <p:cNvSpPr/>
          <p:nvPr/>
        </p:nvSpPr>
        <p:spPr>
          <a:xfrm>
            <a:off x="4942284" y="293929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Entanglement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4942284" y="3430310"/>
            <a:ext cx="309098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Linked particles share a fate, regardless of distance.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4037" y="5109091"/>
            <a:ext cx="3584615" cy="2169795"/>
          </a:xfrm>
          <a:prstGeom prst="roundRect">
            <a:avLst>
              <a:gd name="adj" fmla="val 17068"/>
            </a:avLst>
          </a:prstGeom>
          <a:solidFill>
            <a:srgbClr val="46464A"/>
          </a:solidFill>
          <a:ln/>
        </p:spPr>
      </p:sp>
      <p:sp>
        <p:nvSpPr>
          <p:cNvPr id="11" name="Text 8"/>
          <p:cNvSpPr/>
          <p:nvPr/>
        </p:nvSpPr>
        <p:spPr>
          <a:xfrm>
            <a:off x="1110853" y="5355908"/>
            <a:ext cx="304990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Uncertainty Principle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1110853" y="5846921"/>
            <a:ext cx="309098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 can't know both position and momentum precisely.</a:t>
            </a:r>
            <a:endParaRPr lang="en-US" sz="1900" dirty="0"/>
          </a:p>
        </p:txBody>
      </p:sp>
      <p:sp>
        <p:nvSpPr>
          <p:cNvPr id="13" name="Shape 10"/>
          <p:cNvSpPr/>
          <p:nvPr/>
        </p:nvSpPr>
        <p:spPr>
          <a:xfrm>
            <a:off x="4695468" y="5109091"/>
            <a:ext cx="3584615" cy="2169795"/>
          </a:xfrm>
          <a:prstGeom prst="roundRect">
            <a:avLst>
              <a:gd name="adj" fmla="val 17068"/>
            </a:avLst>
          </a:prstGeom>
          <a:solidFill>
            <a:srgbClr val="46464A"/>
          </a:solidFill>
          <a:ln/>
        </p:spPr>
      </p:sp>
      <p:sp>
        <p:nvSpPr>
          <p:cNvPr id="14" name="Text 11"/>
          <p:cNvSpPr/>
          <p:nvPr/>
        </p:nvSpPr>
        <p:spPr>
          <a:xfrm>
            <a:off x="4942284" y="5355908"/>
            <a:ext cx="3002994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Wave-Particle Duality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4942284" y="5846921"/>
            <a:ext cx="309098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Quantum objects behave as both waves and particles.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79803"/>
            <a:ext cx="8120539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Qubits and Quantum States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258270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Qubit Types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1258967" y="3172420"/>
            <a:ext cx="575512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Superconducting circuits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258967" y="3653790"/>
            <a:ext cx="575512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Trapped ions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258967" y="4135160"/>
            <a:ext cx="575512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Photonic qubits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258967" y="4616529"/>
            <a:ext cx="575512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Neutral atoms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5233749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Each type has unique properties affecting performance and scalability.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23929" y="258270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Quantum States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8018859" y="3172420"/>
            <a:ext cx="575512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Superposition: Qubit exists in multiple states simultaneously.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8018859" y="4048839"/>
            <a:ext cx="575512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Entanglement: Linked qubits share a fate, regardless of distance.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8018859" y="4925258"/>
            <a:ext cx="575512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Measurement: Collapses superposition into a definite state.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7623929" y="593752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These states allow for powerful quantum computations.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0889" y="684014"/>
            <a:ext cx="7795022" cy="1070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Quantum Algorithms and Computational Complexity</a:t>
            </a:r>
            <a:endParaRPr lang="en-US" sz="3350" dirty="0"/>
          </a:p>
        </p:txBody>
      </p:sp>
      <p:sp>
        <p:nvSpPr>
          <p:cNvPr id="4" name="Shape 1"/>
          <p:cNvSpPr/>
          <p:nvPr/>
        </p:nvSpPr>
        <p:spPr>
          <a:xfrm>
            <a:off x="6438424" y="2043589"/>
            <a:ext cx="22860" cy="5501878"/>
          </a:xfrm>
          <a:prstGeom prst="roundRect">
            <a:avLst>
              <a:gd name="adj" fmla="val 1264540"/>
            </a:avLst>
          </a:prstGeom>
          <a:solidFill>
            <a:srgbClr val="5F5F63"/>
          </a:solidFill>
          <a:ln/>
        </p:spPr>
      </p:sp>
      <p:sp>
        <p:nvSpPr>
          <p:cNvPr id="5" name="Shape 2"/>
          <p:cNvSpPr/>
          <p:nvPr/>
        </p:nvSpPr>
        <p:spPr>
          <a:xfrm>
            <a:off x="6643747" y="2465546"/>
            <a:ext cx="674489" cy="22860"/>
          </a:xfrm>
          <a:prstGeom prst="roundRect">
            <a:avLst>
              <a:gd name="adj" fmla="val 1264540"/>
            </a:avLst>
          </a:prstGeom>
          <a:solidFill>
            <a:srgbClr val="5F5F63"/>
          </a:solidFill>
          <a:ln/>
        </p:spPr>
      </p:sp>
      <p:sp>
        <p:nvSpPr>
          <p:cNvPr id="6" name="Shape 3"/>
          <p:cNvSpPr/>
          <p:nvPr/>
        </p:nvSpPr>
        <p:spPr>
          <a:xfrm>
            <a:off x="6233100" y="2260283"/>
            <a:ext cx="433507" cy="433507"/>
          </a:xfrm>
          <a:prstGeom prst="roundRect">
            <a:avLst>
              <a:gd name="adj" fmla="val 66683"/>
            </a:avLst>
          </a:prstGeom>
          <a:solidFill>
            <a:srgbClr val="46464A"/>
          </a:solidFill>
          <a:ln/>
        </p:spPr>
      </p:sp>
      <p:sp>
        <p:nvSpPr>
          <p:cNvPr id="7" name="Text 4"/>
          <p:cNvSpPr/>
          <p:nvPr/>
        </p:nvSpPr>
        <p:spPr>
          <a:xfrm>
            <a:off x="6399312" y="2348508"/>
            <a:ext cx="101084" cy="256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7509748" y="2236232"/>
            <a:ext cx="2141220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Shor's Algorithm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7509748" y="2619375"/>
            <a:ext cx="6446163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Efficiently factors large numbers, posing a threat to RSA cryptography.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6643747" y="3734991"/>
            <a:ext cx="674489" cy="22860"/>
          </a:xfrm>
          <a:prstGeom prst="roundRect">
            <a:avLst>
              <a:gd name="adj" fmla="val 1264540"/>
            </a:avLst>
          </a:prstGeom>
          <a:solidFill>
            <a:srgbClr val="5F5F63"/>
          </a:solidFill>
          <a:ln/>
        </p:spPr>
      </p:sp>
      <p:sp>
        <p:nvSpPr>
          <p:cNvPr id="11" name="Shape 8"/>
          <p:cNvSpPr/>
          <p:nvPr/>
        </p:nvSpPr>
        <p:spPr>
          <a:xfrm>
            <a:off x="6233100" y="3529727"/>
            <a:ext cx="433507" cy="433507"/>
          </a:xfrm>
          <a:prstGeom prst="roundRect">
            <a:avLst>
              <a:gd name="adj" fmla="val 66683"/>
            </a:avLst>
          </a:prstGeom>
          <a:solidFill>
            <a:srgbClr val="46464A"/>
          </a:solidFill>
          <a:ln/>
        </p:spPr>
      </p:sp>
      <p:sp>
        <p:nvSpPr>
          <p:cNvPr id="12" name="Text 9"/>
          <p:cNvSpPr/>
          <p:nvPr/>
        </p:nvSpPr>
        <p:spPr>
          <a:xfrm>
            <a:off x="6374309" y="3617952"/>
            <a:ext cx="151090" cy="256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7509748" y="3505676"/>
            <a:ext cx="2141220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Grover's Algorithm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7509748" y="3888819"/>
            <a:ext cx="6446163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Provides a quadratic speedup for unstructured search problems.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6643747" y="5004435"/>
            <a:ext cx="674489" cy="22860"/>
          </a:xfrm>
          <a:prstGeom prst="roundRect">
            <a:avLst>
              <a:gd name="adj" fmla="val 1264540"/>
            </a:avLst>
          </a:prstGeom>
          <a:solidFill>
            <a:srgbClr val="5F5F63"/>
          </a:solidFill>
          <a:ln/>
        </p:spPr>
      </p:sp>
      <p:sp>
        <p:nvSpPr>
          <p:cNvPr id="16" name="Shape 13"/>
          <p:cNvSpPr/>
          <p:nvPr/>
        </p:nvSpPr>
        <p:spPr>
          <a:xfrm>
            <a:off x="6233100" y="4799171"/>
            <a:ext cx="433507" cy="433507"/>
          </a:xfrm>
          <a:prstGeom prst="roundRect">
            <a:avLst>
              <a:gd name="adj" fmla="val 66683"/>
            </a:avLst>
          </a:prstGeom>
          <a:solidFill>
            <a:srgbClr val="46464A"/>
          </a:solidFill>
          <a:ln/>
        </p:spPr>
      </p:sp>
      <p:sp>
        <p:nvSpPr>
          <p:cNvPr id="17" name="Text 14"/>
          <p:cNvSpPr/>
          <p:nvPr/>
        </p:nvSpPr>
        <p:spPr>
          <a:xfrm>
            <a:off x="6372880" y="4887397"/>
            <a:ext cx="153948" cy="256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2000" dirty="0"/>
          </a:p>
        </p:txBody>
      </p:sp>
      <p:sp>
        <p:nvSpPr>
          <p:cNvPr id="18" name="Text 15"/>
          <p:cNvSpPr/>
          <p:nvPr/>
        </p:nvSpPr>
        <p:spPr>
          <a:xfrm>
            <a:off x="7509748" y="4775121"/>
            <a:ext cx="2331125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Quantum Simulation</a:t>
            </a:r>
            <a:endParaRPr lang="en-US" sz="1650" dirty="0"/>
          </a:p>
        </p:txBody>
      </p:sp>
      <p:sp>
        <p:nvSpPr>
          <p:cNvPr id="19" name="Text 16"/>
          <p:cNvSpPr/>
          <p:nvPr/>
        </p:nvSpPr>
        <p:spPr>
          <a:xfrm>
            <a:off x="7509748" y="5158264"/>
            <a:ext cx="6446163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Simulates quantum systems, enabling drug discovery and materials science breakthroughs.</a:t>
            </a:r>
            <a:endParaRPr lang="en-US" sz="1500" dirty="0"/>
          </a:p>
        </p:txBody>
      </p:sp>
      <p:sp>
        <p:nvSpPr>
          <p:cNvPr id="20" name="Shape 17"/>
          <p:cNvSpPr/>
          <p:nvPr/>
        </p:nvSpPr>
        <p:spPr>
          <a:xfrm>
            <a:off x="6643747" y="6582251"/>
            <a:ext cx="674489" cy="22860"/>
          </a:xfrm>
          <a:prstGeom prst="roundRect">
            <a:avLst>
              <a:gd name="adj" fmla="val 1264540"/>
            </a:avLst>
          </a:prstGeom>
          <a:solidFill>
            <a:srgbClr val="5F5F63"/>
          </a:solidFill>
          <a:ln/>
        </p:spPr>
      </p:sp>
      <p:sp>
        <p:nvSpPr>
          <p:cNvPr id="21" name="Shape 18"/>
          <p:cNvSpPr/>
          <p:nvPr/>
        </p:nvSpPr>
        <p:spPr>
          <a:xfrm>
            <a:off x="6233100" y="6376987"/>
            <a:ext cx="433507" cy="433507"/>
          </a:xfrm>
          <a:prstGeom prst="roundRect">
            <a:avLst>
              <a:gd name="adj" fmla="val 66683"/>
            </a:avLst>
          </a:prstGeom>
          <a:solidFill>
            <a:srgbClr val="46464A"/>
          </a:solidFill>
          <a:ln/>
        </p:spPr>
      </p:sp>
      <p:sp>
        <p:nvSpPr>
          <p:cNvPr id="22" name="Text 19"/>
          <p:cNvSpPr/>
          <p:nvPr/>
        </p:nvSpPr>
        <p:spPr>
          <a:xfrm>
            <a:off x="6365855" y="6465213"/>
            <a:ext cx="167878" cy="256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4</a:t>
            </a:r>
            <a:endParaRPr lang="en-US" sz="2000" dirty="0"/>
          </a:p>
        </p:txBody>
      </p:sp>
      <p:sp>
        <p:nvSpPr>
          <p:cNvPr id="23" name="Text 20"/>
          <p:cNvSpPr/>
          <p:nvPr/>
        </p:nvSpPr>
        <p:spPr>
          <a:xfrm>
            <a:off x="7509748" y="6352937"/>
            <a:ext cx="3180755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Quantum Machine Learning</a:t>
            </a:r>
            <a:endParaRPr lang="en-US" sz="1650" dirty="0"/>
          </a:p>
        </p:txBody>
      </p:sp>
      <p:sp>
        <p:nvSpPr>
          <p:cNvPr id="24" name="Text 21"/>
          <p:cNvSpPr/>
          <p:nvPr/>
        </p:nvSpPr>
        <p:spPr>
          <a:xfrm>
            <a:off x="7509748" y="6736080"/>
            <a:ext cx="6446163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Develops novel algorithms for faster and more efficient machine learning.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081207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Quantum Hardware: Superconducting Circuits and Ion Traps</a:t>
            </a:r>
            <a:endParaRPr lang="en-US" sz="43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2946559"/>
            <a:ext cx="2947868" cy="182189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5077063"/>
            <a:ext cx="294786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Superconducting Circuits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864037" y="5910977"/>
            <a:ext cx="294786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Utilize superconducting materials to maintain quantum coherence.</a:t>
            </a:r>
            <a:endParaRPr lang="en-US" sz="19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89" y="2946559"/>
            <a:ext cx="2947868" cy="182189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82189" y="507706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Ion Traps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4182189" y="5568077"/>
            <a:ext cx="294786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Confine and manipulate individual ions using electromagnetic fields.</a:t>
            </a:r>
            <a:endParaRPr lang="en-US" sz="1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342" y="2946559"/>
            <a:ext cx="2947868" cy="182189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00342" y="507706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Neutral Atoms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7500342" y="5568077"/>
            <a:ext cx="294786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Control individual neutral atoms with lasers for quantum computation.</a:t>
            </a:r>
            <a:endParaRPr lang="en-US" sz="19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495" y="2946559"/>
            <a:ext cx="2947868" cy="182189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18495" y="507706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Photonic Qubits</a:t>
            </a:r>
            <a:endParaRPr lang="en-US" sz="2150" dirty="0"/>
          </a:p>
        </p:txBody>
      </p:sp>
      <p:sp>
        <p:nvSpPr>
          <p:cNvPr id="14" name="Text 8"/>
          <p:cNvSpPr/>
          <p:nvPr/>
        </p:nvSpPr>
        <p:spPr>
          <a:xfrm>
            <a:off x="10818495" y="5568077"/>
            <a:ext cx="294786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Encode qubits in photons, leveraging their properties for computation.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8784" y="589240"/>
            <a:ext cx="11735157" cy="5942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Quantum Error Correction and Fault Tolerance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748784" y="1611392"/>
            <a:ext cx="1641515" cy="1195745"/>
          </a:xfrm>
          <a:prstGeom prst="roundRect">
            <a:avLst>
              <a:gd name="adj" fmla="val 26841"/>
            </a:avLst>
          </a:prstGeom>
          <a:solidFill>
            <a:srgbClr val="46464A"/>
          </a:solidFill>
          <a:ln/>
        </p:spPr>
      </p:sp>
      <p:sp>
        <p:nvSpPr>
          <p:cNvPr id="4" name="Text 2"/>
          <p:cNvSpPr/>
          <p:nvPr/>
        </p:nvSpPr>
        <p:spPr>
          <a:xfrm>
            <a:off x="962739" y="1995368"/>
            <a:ext cx="105132" cy="4277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2604254" y="1825347"/>
            <a:ext cx="2377321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Qubit Errors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2604254" y="2250877"/>
            <a:ext cx="3745468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Noise and decoherence affect qubits.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2497217" y="2791897"/>
            <a:ext cx="11277481" cy="15240"/>
          </a:xfrm>
          <a:prstGeom prst="roundRect">
            <a:avLst>
              <a:gd name="adj" fmla="val 2105934"/>
            </a:avLst>
          </a:prstGeom>
          <a:solidFill>
            <a:srgbClr val="5F5F63"/>
          </a:solidFill>
          <a:ln/>
        </p:spPr>
      </p:sp>
      <p:sp>
        <p:nvSpPr>
          <p:cNvPr id="8" name="Shape 6"/>
          <p:cNvSpPr/>
          <p:nvPr/>
        </p:nvSpPr>
        <p:spPr>
          <a:xfrm>
            <a:off x="748784" y="2914055"/>
            <a:ext cx="3283148" cy="1195745"/>
          </a:xfrm>
          <a:prstGeom prst="roundRect">
            <a:avLst>
              <a:gd name="adj" fmla="val 26841"/>
            </a:avLst>
          </a:prstGeom>
          <a:solidFill>
            <a:srgbClr val="46464A"/>
          </a:solidFill>
          <a:ln/>
        </p:spPr>
      </p:sp>
      <p:sp>
        <p:nvSpPr>
          <p:cNvPr id="9" name="Text 7"/>
          <p:cNvSpPr/>
          <p:nvPr/>
        </p:nvSpPr>
        <p:spPr>
          <a:xfrm>
            <a:off x="962739" y="3298031"/>
            <a:ext cx="157282" cy="4277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4245888" y="3128010"/>
            <a:ext cx="2377321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Error Detection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4245888" y="3553539"/>
            <a:ext cx="2940725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Codes detect errors in qubits.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4138851" y="4094559"/>
            <a:ext cx="9635847" cy="15240"/>
          </a:xfrm>
          <a:prstGeom prst="roundRect">
            <a:avLst>
              <a:gd name="adj" fmla="val 2105934"/>
            </a:avLst>
          </a:prstGeom>
          <a:solidFill>
            <a:srgbClr val="5F5F63"/>
          </a:solidFill>
          <a:ln/>
        </p:spPr>
      </p:sp>
      <p:sp>
        <p:nvSpPr>
          <p:cNvPr id="13" name="Shape 11"/>
          <p:cNvSpPr/>
          <p:nvPr/>
        </p:nvSpPr>
        <p:spPr>
          <a:xfrm>
            <a:off x="748784" y="4216718"/>
            <a:ext cx="4924782" cy="1195745"/>
          </a:xfrm>
          <a:prstGeom prst="roundRect">
            <a:avLst>
              <a:gd name="adj" fmla="val 26841"/>
            </a:avLst>
          </a:prstGeom>
          <a:solidFill>
            <a:srgbClr val="46464A"/>
          </a:solidFill>
          <a:ln/>
        </p:spPr>
      </p:sp>
      <p:sp>
        <p:nvSpPr>
          <p:cNvPr id="14" name="Text 12"/>
          <p:cNvSpPr/>
          <p:nvPr/>
        </p:nvSpPr>
        <p:spPr>
          <a:xfrm>
            <a:off x="962739" y="4600694"/>
            <a:ext cx="160139" cy="4277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5887522" y="4430673"/>
            <a:ext cx="2377321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Error Correction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5887522" y="4856202"/>
            <a:ext cx="4708684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Techniques correct errors, enhancing reliability.</a:t>
            </a:r>
            <a:endParaRPr lang="en-US" sz="1650" dirty="0"/>
          </a:p>
        </p:txBody>
      </p:sp>
      <p:sp>
        <p:nvSpPr>
          <p:cNvPr id="17" name="Shape 15"/>
          <p:cNvSpPr/>
          <p:nvPr/>
        </p:nvSpPr>
        <p:spPr>
          <a:xfrm>
            <a:off x="5780484" y="5397222"/>
            <a:ext cx="7994213" cy="15240"/>
          </a:xfrm>
          <a:prstGeom prst="roundRect">
            <a:avLst>
              <a:gd name="adj" fmla="val 2105934"/>
            </a:avLst>
          </a:prstGeom>
          <a:solidFill>
            <a:srgbClr val="5F5F63"/>
          </a:solidFill>
          <a:ln/>
        </p:spPr>
      </p:sp>
      <p:sp>
        <p:nvSpPr>
          <p:cNvPr id="18" name="Shape 16"/>
          <p:cNvSpPr/>
          <p:nvPr/>
        </p:nvSpPr>
        <p:spPr>
          <a:xfrm>
            <a:off x="748784" y="5519380"/>
            <a:ext cx="6566416" cy="1195745"/>
          </a:xfrm>
          <a:prstGeom prst="roundRect">
            <a:avLst>
              <a:gd name="adj" fmla="val 26841"/>
            </a:avLst>
          </a:prstGeom>
          <a:solidFill>
            <a:srgbClr val="46464A"/>
          </a:solidFill>
          <a:ln/>
        </p:spPr>
      </p:sp>
      <p:sp>
        <p:nvSpPr>
          <p:cNvPr id="19" name="Text 17"/>
          <p:cNvSpPr/>
          <p:nvPr/>
        </p:nvSpPr>
        <p:spPr>
          <a:xfrm>
            <a:off x="962739" y="5903357"/>
            <a:ext cx="174546" cy="4277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4</a:t>
            </a:r>
            <a:endParaRPr lang="en-US" sz="2100" dirty="0"/>
          </a:p>
        </p:txBody>
      </p:sp>
      <p:sp>
        <p:nvSpPr>
          <p:cNvPr id="20" name="Text 18"/>
          <p:cNvSpPr/>
          <p:nvPr/>
        </p:nvSpPr>
        <p:spPr>
          <a:xfrm>
            <a:off x="7529155" y="5733336"/>
            <a:ext cx="2377321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Fault Tolerance</a:t>
            </a:r>
            <a:endParaRPr lang="en-US" sz="1850" dirty="0"/>
          </a:p>
        </p:txBody>
      </p:sp>
      <p:sp>
        <p:nvSpPr>
          <p:cNvPr id="21" name="Text 19"/>
          <p:cNvSpPr/>
          <p:nvPr/>
        </p:nvSpPr>
        <p:spPr>
          <a:xfrm>
            <a:off x="7529155" y="6158865"/>
            <a:ext cx="4857988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Protecting against errors for robust computation.</a:t>
            </a:r>
            <a:endParaRPr lang="en-US" sz="1650" dirty="0"/>
          </a:p>
        </p:txBody>
      </p:sp>
      <p:sp>
        <p:nvSpPr>
          <p:cNvPr id="22" name="Text 20"/>
          <p:cNvSpPr/>
          <p:nvPr/>
        </p:nvSpPr>
        <p:spPr>
          <a:xfrm>
            <a:off x="748784" y="6955750"/>
            <a:ext cx="13132832" cy="6846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Quantum error correction is crucial for building large-scale, fault-tolerant quantum computers. Protecting qubits from errors enables complex computations.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691396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Practical Applications of Quantum Computing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2556748"/>
            <a:ext cx="4136231" cy="2564844"/>
          </a:xfrm>
          <a:prstGeom prst="roundRect">
            <a:avLst>
              <a:gd name="adj" fmla="val 14439"/>
            </a:avLst>
          </a:prstGeom>
          <a:solidFill>
            <a:srgbClr val="46464A"/>
          </a:solidFill>
          <a:ln/>
        </p:spPr>
      </p:sp>
      <p:sp>
        <p:nvSpPr>
          <p:cNvPr id="4" name="Text 2"/>
          <p:cNvSpPr/>
          <p:nvPr/>
        </p:nvSpPr>
        <p:spPr>
          <a:xfrm>
            <a:off x="1110853" y="280356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Drug Discovery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110853" y="3294578"/>
            <a:ext cx="364259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Quantum simulation accelerates drug design. It models molecular interactions accurately.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47084" y="2556748"/>
            <a:ext cx="4136231" cy="2564844"/>
          </a:xfrm>
          <a:prstGeom prst="roundRect">
            <a:avLst>
              <a:gd name="adj" fmla="val 14439"/>
            </a:avLst>
          </a:prstGeom>
          <a:solidFill>
            <a:srgbClr val="46464A"/>
          </a:solidFill>
          <a:ln/>
        </p:spPr>
      </p:sp>
      <p:sp>
        <p:nvSpPr>
          <p:cNvPr id="7" name="Text 5"/>
          <p:cNvSpPr/>
          <p:nvPr/>
        </p:nvSpPr>
        <p:spPr>
          <a:xfrm>
            <a:off x="5493901" y="280356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Materials Science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5493901" y="3294578"/>
            <a:ext cx="364259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New materials with improved properties are designed. This leads to advancements in various fields.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30132" y="2556748"/>
            <a:ext cx="4136231" cy="2564844"/>
          </a:xfrm>
          <a:prstGeom prst="roundRect">
            <a:avLst>
              <a:gd name="adj" fmla="val 14439"/>
            </a:avLst>
          </a:prstGeom>
          <a:solidFill>
            <a:srgbClr val="46464A"/>
          </a:solidFill>
          <a:ln/>
        </p:spPr>
      </p:sp>
      <p:sp>
        <p:nvSpPr>
          <p:cNvPr id="10" name="Text 8"/>
          <p:cNvSpPr/>
          <p:nvPr/>
        </p:nvSpPr>
        <p:spPr>
          <a:xfrm>
            <a:off x="9876949" y="2803565"/>
            <a:ext cx="276439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Financial Modeling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9876949" y="3294578"/>
            <a:ext cx="364259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Quantum algorithms optimize financial models. Risk assessment and portfolio management improve.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864037" y="5368409"/>
            <a:ext cx="6327815" cy="2169795"/>
          </a:xfrm>
          <a:prstGeom prst="roundRect">
            <a:avLst>
              <a:gd name="adj" fmla="val 17068"/>
            </a:avLst>
          </a:prstGeom>
          <a:solidFill>
            <a:srgbClr val="46464A"/>
          </a:solidFill>
          <a:ln/>
        </p:spPr>
      </p:sp>
      <p:sp>
        <p:nvSpPr>
          <p:cNvPr id="13" name="Text 11"/>
          <p:cNvSpPr/>
          <p:nvPr/>
        </p:nvSpPr>
        <p:spPr>
          <a:xfrm>
            <a:off x="1110853" y="561522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Cryptography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1110853" y="6106239"/>
            <a:ext cx="583418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Quantum-resistant cryptography is developed. It protects data from future quantum attacks.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7438668" y="5368409"/>
            <a:ext cx="6327815" cy="2169795"/>
          </a:xfrm>
          <a:prstGeom prst="roundRect">
            <a:avLst>
              <a:gd name="adj" fmla="val 17068"/>
            </a:avLst>
          </a:prstGeom>
          <a:solidFill>
            <a:srgbClr val="46464A"/>
          </a:solidFill>
          <a:ln/>
        </p:spPr>
      </p:sp>
      <p:sp>
        <p:nvSpPr>
          <p:cNvPr id="16" name="Text 14"/>
          <p:cNvSpPr/>
          <p:nvPr/>
        </p:nvSpPr>
        <p:spPr>
          <a:xfrm>
            <a:off x="7685484" y="5615226"/>
            <a:ext cx="327374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Optimization Problems</a:t>
            </a:r>
            <a:endParaRPr lang="en-US" sz="2150" dirty="0"/>
          </a:p>
        </p:txBody>
      </p:sp>
      <p:sp>
        <p:nvSpPr>
          <p:cNvPr id="17" name="Text 15"/>
          <p:cNvSpPr/>
          <p:nvPr/>
        </p:nvSpPr>
        <p:spPr>
          <a:xfrm>
            <a:off x="7685484" y="6106239"/>
            <a:ext cx="583418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Complex logistics and supply chain issues are solved. Efficiency and resource allocation are improved.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1863" y="877729"/>
            <a:ext cx="12626697" cy="493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The Future of Quantum Computing and Its Impact on Society</a:t>
            </a:r>
            <a:endParaRPr lang="en-US" sz="31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5889" y="1726525"/>
            <a:ext cx="1325166" cy="99274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24776" y="2167295"/>
            <a:ext cx="87273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4808696" y="1904167"/>
            <a:ext cx="2770942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Transformative Technology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4808696" y="2257425"/>
            <a:ext cx="2770942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Revolutionizing multiple sectors.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4675465" y="2731889"/>
            <a:ext cx="9288661" cy="11430"/>
          </a:xfrm>
          <a:prstGeom prst="roundRect">
            <a:avLst>
              <a:gd name="adj" fmla="val 2331880"/>
            </a:avLst>
          </a:prstGeom>
          <a:solidFill>
            <a:srgbClr val="5F5F63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8" y="2763679"/>
            <a:ext cx="2650450" cy="99274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03107" y="3082290"/>
            <a:ext cx="130612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1700" dirty="0"/>
          </a:p>
        </p:txBody>
      </p:sp>
      <p:sp>
        <p:nvSpPr>
          <p:cNvPr id="10" name="Text 6"/>
          <p:cNvSpPr/>
          <p:nvPr/>
        </p:nvSpPr>
        <p:spPr>
          <a:xfrm>
            <a:off x="5471279" y="2941320"/>
            <a:ext cx="2526863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Scientific Advancements</a:t>
            </a:r>
            <a:endParaRPr lang="en-US" sz="1550" dirty="0"/>
          </a:p>
        </p:txBody>
      </p:sp>
      <p:sp>
        <p:nvSpPr>
          <p:cNvPr id="11" name="Text 7"/>
          <p:cNvSpPr/>
          <p:nvPr/>
        </p:nvSpPr>
        <p:spPr>
          <a:xfrm>
            <a:off x="5471279" y="3294578"/>
            <a:ext cx="4222790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Accelerating drug discovery and materials science.</a:t>
            </a:r>
            <a:endParaRPr lang="en-US" sz="1350" dirty="0"/>
          </a:p>
        </p:txBody>
      </p:sp>
      <p:sp>
        <p:nvSpPr>
          <p:cNvPr id="12" name="Shape 8"/>
          <p:cNvSpPr/>
          <p:nvPr/>
        </p:nvSpPr>
        <p:spPr>
          <a:xfrm>
            <a:off x="5338048" y="3769043"/>
            <a:ext cx="8626078" cy="11430"/>
          </a:xfrm>
          <a:prstGeom prst="roundRect">
            <a:avLst>
              <a:gd name="adj" fmla="val 2331880"/>
            </a:avLst>
          </a:prstGeom>
          <a:solidFill>
            <a:srgbClr val="5F5F63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605" y="3800832"/>
            <a:ext cx="3975735" cy="99274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01916" y="4119443"/>
            <a:ext cx="132993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1700" dirty="0"/>
          </a:p>
        </p:txBody>
      </p:sp>
      <p:sp>
        <p:nvSpPr>
          <p:cNvPr id="15" name="Text 10"/>
          <p:cNvSpPr/>
          <p:nvPr/>
        </p:nvSpPr>
        <p:spPr>
          <a:xfrm>
            <a:off x="6133981" y="3978473"/>
            <a:ext cx="1974294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Economic Growth</a:t>
            </a:r>
            <a:endParaRPr lang="en-US" sz="1550" dirty="0"/>
          </a:p>
        </p:txBody>
      </p:sp>
      <p:sp>
        <p:nvSpPr>
          <p:cNvPr id="16" name="Text 11"/>
          <p:cNvSpPr/>
          <p:nvPr/>
        </p:nvSpPr>
        <p:spPr>
          <a:xfrm>
            <a:off x="6133981" y="4331732"/>
            <a:ext cx="2738557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Creating new industries and jobs.</a:t>
            </a:r>
            <a:endParaRPr lang="en-US" sz="1350" dirty="0"/>
          </a:p>
        </p:txBody>
      </p:sp>
      <p:sp>
        <p:nvSpPr>
          <p:cNvPr id="17" name="Shape 12"/>
          <p:cNvSpPr/>
          <p:nvPr/>
        </p:nvSpPr>
        <p:spPr>
          <a:xfrm>
            <a:off x="6000750" y="4806196"/>
            <a:ext cx="7963376" cy="11430"/>
          </a:xfrm>
          <a:prstGeom prst="roundRect">
            <a:avLst>
              <a:gd name="adj" fmla="val 2331880"/>
            </a:avLst>
          </a:prstGeom>
          <a:solidFill>
            <a:srgbClr val="5F5F63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903" y="4837986"/>
            <a:ext cx="5301020" cy="992743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895844" y="5156597"/>
            <a:ext cx="145018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4</a:t>
            </a:r>
            <a:endParaRPr lang="en-US" sz="1700" dirty="0"/>
          </a:p>
        </p:txBody>
      </p:sp>
      <p:sp>
        <p:nvSpPr>
          <p:cNvPr id="20" name="Text 14"/>
          <p:cNvSpPr/>
          <p:nvPr/>
        </p:nvSpPr>
        <p:spPr>
          <a:xfrm>
            <a:off x="6796564" y="5015627"/>
            <a:ext cx="1974294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Enhanced Security</a:t>
            </a:r>
            <a:endParaRPr lang="en-US" sz="1550" dirty="0"/>
          </a:p>
        </p:txBody>
      </p:sp>
      <p:sp>
        <p:nvSpPr>
          <p:cNvPr id="21" name="Text 15"/>
          <p:cNvSpPr/>
          <p:nvPr/>
        </p:nvSpPr>
        <p:spPr>
          <a:xfrm>
            <a:off x="6796564" y="5368885"/>
            <a:ext cx="3725228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Improving cybersecurity and data protection.</a:t>
            </a:r>
            <a:endParaRPr lang="en-US" sz="1350" dirty="0"/>
          </a:p>
        </p:txBody>
      </p:sp>
      <p:sp>
        <p:nvSpPr>
          <p:cNvPr id="22" name="Shape 16"/>
          <p:cNvSpPr/>
          <p:nvPr/>
        </p:nvSpPr>
        <p:spPr>
          <a:xfrm>
            <a:off x="6663333" y="5843349"/>
            <a:ext cx="7300793" cy="11430"/>
          </a:xfrm>
          <a:prstGeom prst="roundRect">
            <a:avLst>
              <a:gd name="adj" fmla="val 2331880"/>
            </a:avLst>
          </a:prstGeom>
          <a:solidFill>
            <a:srgbClr val="5F5F63"/>
          </a:solidFill>
          <a:ln/>
        </p:spPr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" y="5875139"/>
            <a:ext cx="6626304" cy="992743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3898583" y="6193750"/>
            <a:ext cx="139660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5</a:t>
            </a:r>
            <a:endParaRPr lang="en-US" sz="1700" dirty="0"/>
          </a:p>
        </p:txBody>
      </p:sp>
      <p:sp>
        <p:nvSpPr>
          <p:cNvPr id="25" name="Text 18"/>
          <p:cNvSpPr/>
          <p:nvPr/>
        </p:nvSpPr>
        <p:spPr>
          <a:xfrm>
            <a:off x="7459266" y="6052780"/>
            <a:ext cx="2356009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Ethical Considerations</a:t>
            </a:r>
            <a:endParaRPr lang="en-US" sz="1550" dirty="0"/>
          </a:p>
        </p:txBody>
      </p:sp>
      <p:sp>
        <p:nvSpPr>
          <p:cNvPr id="26" name="Text 19"/>
          <p:cNvSpPr/>
          <p:nvPr/>
        </p:nvSpPr>
        <p:spPr>
          <a:xfrm>
            <a:off x="7459266" y="6406039"/>
            <a:ext cx="4134683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Addressing potential societal impacts responsibly.</a:t>
            </a:r>
            <a:endParaRPr lang="en-US" sz="1350" dirty="0"/>
          </a:p>
        </p:txBody>
      </p:sp>
      <p:sp>
        <p:nvSpPr>
          <p:cNvPr id="27" name="Text 20"/>
          <p:cNvSpPr/>
          <p:nvPr/>
        </p:nvSpPr>
        <p:spPr>
          <a:xfrm>
            <a:off x="621863" y="7067669"/>
            <a:ext cx="13386673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Quantum computing's potential is vast. It promises breakthroughs in various fields. Ethical considerations are crucial for responsible development.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2024-10-20T15:07:23Z</dcterms:created>
  <dcterms:modified xsi:type="dcterms:W3CDTF">2024-10-20T15:07:23Z</dcterms:modified>
</cp:coreProperties>
</file>